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53"/>
  </p:notesMasterIdLst>
  <p:sldIdLst>
    <p:sldId id="256" r:id="rId5"/>
    <p:sldId id="340" r:id="rId6"/>
    <p:sldId id="341" r:id="rId7"/>
    <p:sldId id="320" r:id="rId8"/>
    <p:sldId id="271" r:id="rId9"/>
    <p:sldId id="323" r:id="rId10"/>
    <p:sldId id="273" r:id="rId11"/>
    <p:sldId id="262" r:id="rId12"/>
    <p:sldId id="275" r:id="rId13"/>
    <p:sldId id="276" r:id="rId14"/>
    <p:sldId id="278" r:id="rId15"/>
    <p:sldId id="338" r:id="rId16"/>
    <p:sldId id="330" r:id="rId17"/>
    <p:sldId id="332" r:id="rId18"/>
    <p:sldId id="258" r:id="rId19"/>
    <p:sldId id="260" r:id="rId20"/>
    <p:sldId id="342" r:id="rId21"/>
    <p:sldId id="265" r:id="rId22"/>
    <p:sldId id="270" r:id="rId23"/>
    <p:sldId id="310" r:id="rId24"/>
    <p:sldId id="314" r:id="rId25"/>
    <p:sldId id="266" r:id="rId26"/>
    <p:sldId id="325" r:id="rId27"/>
    <p:sldId id="326" r:id="rId28"/>
    <p:sldId id="327" r:id="rId29"/>
    <p:sldId id="328" r:id="rId30"/>
    <p:sldId id="267" r:id="rId31"/>
    <p:sldId id="268" r:id="rId32"/>
    <p:sldId id="317" r:id="rId33"/>
    <p:sldId id="318" r:id="rId34"/>
    <p:sldId id="274" r:id="rId35"/>
    <p:sldId id="303" r:id="rId36"/>
    <p:sldId id="319" r:id="rId37"/>
    <p:sldId id="324" r:id="rId38"/>
    <p:sldId id="333" r:id="rId39"/>
    <p:sldId id="283" r:id="rId40"/>
    <p:sldId id="284" r:id="rId41"/>
    <p:sldId id="286" r:id="rId42"/>
    <p:sldId id="287" r:id="rId43"/>
    <p:sldId id="334" r:id="rId44"/>
    <p:sldId id="335" r:id="rId45"/>
    <p:sldId id="293" r:id="rId46"/>
    <p:sldId id="294" r:id="rId47"/>
    <p:sldId id="295" r:id="rId48"/>
    <p:sldId id="264" r:id="rId49"/>
    <p:sldId id="306" r:id="rId50"/>
    <p:sldId id="336" r:id="rId51"/>
    <p:sldId id="33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4FEE5F-4F9C-4C58-9155-8684ADD9DABD}">
          <p14:sldIdLst>
            <p14:sldId id="256"/>
          </p14:sldIdLst>
        </p14:section>
        <p14:section name="THE CHALLENGE" id="{C461740C-C989-4C7E-A046-785887AE467A}">
          <p14:sldIdLst>
            <p14:sldId id="340"/>
            <p14:sldId id="341"/>
            <p14:sldId id="320"/>
            <p14:sldId id="271"/>
            <p14:sldId id="323"/>
            <p14:sldId id="273"/>
            <p14:sldId id="262"/>
            <p14:sldId id="275"/>
            <p14:sldId id="276"/>
            <p14:sldId id="278"/>
            <p14:sldId id="338"/>
            <p14:sldId id="330"/>
          </p14:sldIdLst>
        </p14:section>
        <p14:section name="CONTEXT AND BENEFITS OF PARTICIPATION" id="{37EB9065-6926-4972-B78A-E15458CF979E}">
          <p14:sldIdLst>
            <p14:sldId id="332"/>
            <p14:sldId id="258"/>
            <p14:sldId id="260"/>
            <p14:sldId id="342"/>
            <p14:sldId id="265"/>
            <p14:sldId id="270"/>
            <p14:sldId id="310"/>
          </p14:sldIdLst>
        </p14:section>
        <p14:section name="GETTING STARTED" id="{60964E3F-B819-4D61-BD33-FBDEDACE3DB4}">
          <p14:sldIdLst>
            <p14:sldId id="314"/>
            <p14:sldId id="266"/>
            <p14:sldId id="325"/>
            <p14:sldId id="326"/>
            <p14:sldId id="327"/>
            <p14:sldId id="328"/>
            <p14:sldId id="267"/>
            <p14:sldId id="268"/>
            <p14:sldId id="317"/>
            <p14:sldId id="318"/>
            <p14:sldId id="274"/>
            <p14:sldId id="303"/>
            <p14:sldId id="319"/>
            <p14:sldId id="324"/>
          </p14:sldIdLst>
        </p14:section>
        <p14:section name="INSPIRATION SUPPORT" id="{7B3617E4-A988-47D1-8FB6-F2D7EFD0C7EE}">
          <p14:sldIdLst>
            <p14:sldId id="333"/>
            <p14:sldId id="283"/>
            <p14:sldId id="284"/>
            <p14:sldId id="286"/>
            <p14:sldId id="287"/>
            <p14:sldId id="334"/>
            <p14:sldId id="335"/>
            <p14:sldId id="293"/>
            <p14:sldId id="294"/>
            <p14:sldId id="295"/>
          </p14:sldIdLst>
        </p14:section>
        <p14:section name="FURTHER LEARNING OPPORTUNITIES" id="{388A5588-7658-430F-88A4-799D00B87981}">
          <p14:sldIdLst>
            <p14:sldId id="264"/>
            <p14:sldId id="306"/>
            <p14:sldId id="336"/>
            <p14:sldId id="3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CB"/>
    <a:srgbClr val="FF7170"/>
    <a:srgbClr val="FDEE0E"/>
    <a:srgbClr val="425563"/>
    <a:srgbClr val="C8C73C"/>
    <a:srgbClr val="F72524"/>
    <a:srgbClr val="DC2284"/>
    <a:srgbClr val="6AB1E2"/>
    <a:srgbClr val="5CB8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F38BE-CA78-48F1-B392-E108ADBD6CDE}" v="21" dt="2025-08-15T11:24:52.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1" autoAdjust="0"/>
    <p:restoredTop sz="64599" autoAdjust="0"/>
  </p:normalViewPr>
  <p:slideViewPr>
    <p:cSldViewPr snapToGrid="0">
      <p:cViewPr varScale="1">
        <p:scale>
          <a:sx n="44" d="100"/>
          <a:sy n="44" d="100"/>
        </p:scale>
        <p:origin x="13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_rels/data10.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svg"/><Relationship Id="rId1" Type="http://schemas.openxmlformats.org/officeDocument/2006/relationships/image" Target="../media/image87.png"/><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svg"/></Relationships>
</file>

<file path=ppt/diagrams/_rels/data1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svg"/><Relationship Id="rId7" Type="http://schemas.openxmlformats.org/officeDocument/2006/relationships/image" Target="../media/image100.svg"/><Relationship Id="rId2" Type="http://schemas.openxmlformats.org/officeDocument/2006/relationships/image" Target="../media/image95.png"/><Relationship Id="rId1" Type="http://schemas.openxmlformats.org/officeDocument/2006/relationships/hyperlink" Target="https://www.dhi-scotland.com/projects/the-right-decision-support-service-(rds)" TargetMode="External"/><Relationship Id="rId6" Type="http://schemas.openxmlformats.org/officeDocument/2006/relationships/image" Target="../media/image99.png"/><Relationship Id="rId5" Type="http://schemas.openxmlformats.org/officeDocument/2006/relationships/image" Target="../media/image98.svg"/><Relationship Id="rId4" Type="http://schemas.openxmlformats.org/officeDocument/2006/relationships/image" Target="../media/image97.png"/><Relationship Id="rId9" Type="http://schemas.openxmlformats.org/officeDocument/2006/relationships/image" Target="../media/image102.svg"/></Relationships>
</file>

<file path=ppt/diagrams/_rels/data15.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svg"/><Relationship Id="rId3" Type="http://schemas.openxmlformats.org/officeDocument/2006/relationships/hyperlink" Target="https://yes.org.uk/programmes.php?id=6" TargetMode="External"/><Relationship Id="rId7" Type="http://schemas.openxmlformats.org/officeDocument/2006/relationships/hyperlink" Target="http://www.careers.nhs.scot/" TargetMode="External"/><Relationship Id="rId12" Type="http://schemas.openxmlformats.org/officeDocument/2006/relationships/image" Target="../media/image113.png"/><Relationship Id="rId17" Type="http://schemas.openxmlformats.org/officeDocument/2006/relationships/image" Target="../media/image118.svg"/><Relationship Id="rId2" Type="http://schemas.openxmlformats.org/officeDocument/2006/relationships/hyperlink" Target="https://yes.org.uk/programmes.php?id=3" TargetMode="External"/><Relationship Id="rId16" Type="http://schemas.openxmlformats.org/officeDocument/2006/relationships/image" Target="../media/image117.png"/><Relationship Id="rId1" Type="http://schemas.openxmlformats.org/officeDocument/2006/relationships/hyperlink" Target="https://blogs.glowscotland.org.uk/glowblogs/stemnation/stem-nation-award/" TargetMode="External"/><Relationship Id="rId6" Type="http://schemas.openxmlformats.org/officeDocument/2006/relationships/hyperlink" Target="https://www.myworldofwork.co.uk/" TargetMode="External"/><Relationship Id="rId11" Type="http://schemas.openxmlformats.org/officeDocument/2006/relationships/image" Target="../media/image112.svg"/><Relationship Id="rId5" Type="http://schemas.openxmlformats.org/officeDocument/2006/relationships/hyperlink" Target="https://royalsociety.org/grants/partnership-grants/" TargetMode="External"/><Relationship Id="rId15" Type="http://schemas.openxmlformats.org/officeDocument/2006/relationships/image" Target="../media/image116.svg"/><Relationship Id="rId10" Type="http://schemas.openxmlformats.org/officeDocument/2006/relationships/image" Target="../media/image111.png"/><Relationship Id="rId4" Type="http://schemas.openxmlformats.org/officeDocument/2006/relationships/hyperlink" Target="https://yes.org.uk/programmes.php?id=7" TargetMode="External"/><Relationship Id="rId9" Type="http://schemas.openxmlformats.org/officeDocument/2006/relationships/image" Target="../media/image110.svg"/><Relationship Id="rId14" Type="http://schemas.openxmlformats.org/officeDocument/2006/relationships/image" Target="../media/image115.png"/></Relationships>
</file>

<file path=ppt/diagrams/_rels/data2.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hyperlink" Target="https://www.youngstemleader.scot/" TargetMode="Externa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diagrams/_rels/data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hyperlink" Target="https://sdgs.un.org/goals" TargetMode="Externa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s>
</file>

<file path=ppt/diagrams/_rels/data7.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55.png"/><Relationship Id="rId7" Type="http://schemas.openxmlformats.org/officeDocument/2006/relationships/image" Target="../media/image75.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56.svg"/><Relationship Id="rId9" Type="http://schemas.openxmlformats.org/officeDocument/2006/relationships/image" Target="../media/image77.png"/></Relationships>
</file>

<file path=ppt/diagrams/_rels/data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svg"/><Relationship Id="rId1" Type="http://schemas.openxmlformats.org/officeDocument/2006/relationships/image" Target="../media/image87.png"/><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hyperlink" Target="https://www.dhi-scotland.com/projects/the-right-decision-support-service-(rds)" TargetMode="External"/><Relationship Id="rId7" Type="http://schemas.openxmlformats.org/officeDocument/2006/relationships/image" Target="../media/image100.svg"/><Relationship Id="rId2" Type="http://schemas.openxmlformats.org/officeDocument/2006/relationships/image" Target="../media/image96.svg"/><Relationship Id="rId1" Type="http://schemas.openxmlformats.org/officeDocument/2006/relationships/image" Target="../media/image95.png"/><Relationship Id="rId6" Type="http://schemas.openxmlformats.org/officeDocument/2006/relationships/image" Target="../media/image99.png"/><Relationship Id="rId5" Type="http://schemas.openxmlformats.org/officeDocument/2006/relationships/image" Target="../media/image98.svg"/><Relationship Id="rId4" Type="http://schemas.openxmlformats.org/officeDocument/2006/relationships/image" Target="../media/image97.png"/><Relationship Id="rId9" Type="http://schemas.openxmlformats.org/officeDocument/2006/relationships/image" Target="../media/image102.svg"/></Relationships>
</file>

<file path=ppt/diagrams/_rels/drawing15.xml.rels><?xml version="1.0" encoding="UTF-8" standalone="yes"?>
<Relationships xmlns="http://schemas.openxmlformats.org/package/2006/relationships"><Relationship Id="rId8" Type="http://schemas.openxmlformats.org/officeDocument/2006/relationships/hyperlink" Target="https://yes.org.uk/programmes.php?id=7" TargetMode="External"/><Relationship Id="rId13" Type="http://schemas.openxmlformats.org/officeDocument/2006/relationships/image" Target="../media/image116.svg"/><Relationship Id="rId3" Type="http://schemas.openxmlformats.org/officeDocument/2006/relationships/hyperlink" Target="https://blogs.glowscotland.org.uk/glowblogs/stemnation/stem-nation-award/" TargetMode="External"/><Relationship Id="rId7" Type="http://schemas.openxmlformats.org/officeDocument/2006/relationships/hyperlink" Target="https://yes.org.uk/programmes.php?id=6" TargetMode="External"/><Relationship Id="rId12" Type="http://schemas.openxmlformats.org/officeDocument/2006/relationships/image" Target="../media/image115.png"/><Relationship Id="rId17" Type="http://schemas.openxmlformats.org/officeDocument/2006/relationships/hyperlink" Target="http://www.careers.nhs.scot/" TargetMode="External"/><Relationship Id="rId2" Type="http://schemas.openxmlformats.org/officeDocument/2006/relationships/image" Target="../media/image110.svg"/><Relationship Id="rId16" Type="http://schemas.openxmlformats.org/officeDocument/2006/relationships/image" Target="../media/image118.svg"/><Relationship Id="rId1" Type="http://schemas.openxmlformats.org/officeDocument/2006/relationships/image" Target="../media/image109.png"/><Relationship Id="rId6" Type="http://schemas.openxmlformats.org/officeDocument/2006/relationships/hyperlink" Target="https://yes.org.uk/programmes.php?id=3" TargetMode="External"/><Relationship Id="rId11" Type="http://schemas.openxmlformats.org/officeDocument/2006/relationships/hyperlink" Target="https://royalsociety.org/grants/partnership-grants/" TargetMode="External"/><Relationship Id="rId5" Type="http://schemas.openxmlformats.org/officeDocument/2006/relationships/image" Target="../media/image112.svg"/><Relationship Id="rId15" Type="http://schemas.openxmlformats.org/officeDocument/2006/relationships/image" Target="../media/image117.png"/><Relationship Id="rId10" Type="http://schemas.openxmlformats.org/officeDocument/2006/relationships/image" Target="../media/image114.svg"/><Relationship Id="rId4" Type="http://schemas.openxmlformats.org/officeDocument/2006/relationships/image" Target="../media/image111.png"/><Relationship Id="rId9" Type="http://schemas.openxmlformats.org/officeDocument/2006/relationships/image" Target="../media/image113.png"/><Relationship Id="rId14" Type="http://schemas.openxmlformats.org/officeDocument/2006/relationships/hyperlink" Target="https://www.myworldofwork.co.uk/"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youngstemleader.scot/" TargetMode="External"/><Relationship Id="rId7" Type="http://schemas.openxmlformats.org/officeDocument/2006/relationships/image" Target="../media/image48.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11" Type="http://schemas.openxmlformats.org/officeDocument/2006/relationships/image" Target="../media/image64.svg"/><Relationship Id="rId5" Type="http://schemas.openxmlformats.org/officeDocument/2006/relationships/image" Target="../media/image59.png"/><Relationship Id="rId10" Type="http://schemas.openxmlformats.org/officeDocument/2006/relationships/image" Target="../media/image63.png"/><Relationship Id="rId4" Type="http://schemas.openxmlformats.org/officeDocument/2006/relationships/image" Target="../media/image58.svg"/><Relationship Id="rId9" Type="http://schemas.openxmlformats.org/officeDocument/2006/relationships/hyperlink" Target="https://sdgs.un.org/goals"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55.png"/><Relationship Id="rId7" Type="http://schemas.openxmlformats.org/officeDocument/2006/relationships/image" Target="../media/image75.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56.svg"/><Relationship Id="rId9" Type="http://schemas.openxmlformats.org/officeDocument/2006/relationships/image" Target="../media/image77.png"/></Relationships>
</file>

<file path=ppt/diagrams/_rels/drawing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FBA28-F73D-444C-AAD9-A7AFE0E0AF8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D45E27D-FB29-4978-BCDF-40A7B60E2867}">
      <dgm:prSet/>
      <dgm:spPr/>
      <dgm:t>
        <a:bodyPr/>
        <a:lstStyle/>
        <a:p>
          <a:r>
            <a:rPr lang="en-GB" dirty="0"/>
            <a:t>Digital and data infrastructures</a:t>
          </a:r>
          <a:endParaRPr lang="en-US" dirty="0"/>
        </a:p>
      </dgm:t>
    </dgm:pt>
    <dgm:pt modelId="{1E375F72-D5D9-4A99-A94A-A090B4A87311}" type="parTrans" cxnId="{EF0A96B0-C46A-40CB-AB78-7FE8DE83266D}">
      <dgm:prSet/>
      <dgm:spPr/>
      <dgm:t>
        <a:bodyPr/>
        <a:lstStyle/>
        <a:p>
          <a:endParaRPr lang="en-US"/>
        </a:p>
      </dgm:t>
    </dgm:pt>
    <dgm:pt modelId="{E4EE368F-E83F-439C-A11D-61E998810277}" type="sibTrans" cxnId="{EF0A96B0-C46A-40CB-AB78-7FE8DE83266D}">
      <dgm:prSet/>
      <dgm:spPr/>
      <dgm:t>
        <a:bodyPr/>
        <a:lstStyle/>
        <a:p>
          <a:endParaRPr lang="en-US"/>
        </a:p>
      </dgm:t>
    </dgm:pt>
    <dgm:pt modelId="{5B4CA1F2-D8EE-4C1E-AD9B-F72BD99D5FA2}">
      <dgm:prSet/>
      <dgm:spPr/>
      <dgm:t>
        <a:bodyPr/>
        <a:lstStyle/>
        <a:p>
          <a:r>
            <a:rPr lang="en-GB" dirty="0"/>
            <a:t>Wearable and mobile devices and monitors</a:t>
          </a:r>
          <a:endParaRPr lang="en-US" dirty="0"/>
        </a:p>
      </dgm:t>
    </dgm:pt>
    <dgm:pt modelId="{378473CB-6D88-46CF-8C88-C2362C3BD090}" type="parTrans" cxnId="{9D83A005-2FA7-4C53-BD1B-0A555C1D4625}">
      <dgm:prSet/>
      <dgm:spPr/>
      <dgm:t>
        <a:bodyPr/>
        <a:lstStyle/>
        <a:p>
          <a:endParaRPr lang="en-US"/>
        </a:p>
      </dgm:t>
    </dgm:pt>
    <dgm:pt modelId="{B877AB04-652F-4E2F-8740-1E183EB30CAD}" type="sibTrans" cxnId="{9D83A005-2FA7-4C53-BD1B-0A555C1D4625}">
      <dgm:prSet/>
      <dgm:spPr/>
      <dgm:t>
        <a:bodyPr/>
        <a:lstStyle/>
        <a:p>
          <a:endParaRPr lang="en-US"/>
        </a:p>
      </dgm:t>
    </dgm:pt>
    <dgm:pt modelId="{D29C11A5-CE91-4074-9618-5B278A8990E8}">
      <dgm:prSet/>
      <dgm:spPr/>
      <dgm:t>
        <a:bodyPr/>
        <a:lstStyle/>
        <a:p>
          <a:r>
            <a:rPr lang="en-GB" dirty="0"/>
            <a:t>Digital health and care systems</a:t>
          </a:r>
          <a:endParaRPr lang="en-US" dirty="0"/>
        </a:p>
      </dgm:t>
    </dgm:pt>
    <dgm:pt modelId="{254FF358-F15A-40EA-9A03-B83C3FB42C14}" type="parTrans" cxnId="{BB081161-A34B-45AE-9E77-CD07377CC11A}">
      <dgm:prSet/>
      <dgm:spPr/>
      <dgm:t>
        <a:bodyPr/>
        <a:lstStyle/>
        <a:p>
          <a:endParaRPr lang="en-US"/>
        </a:p>
      </dgm:t>
    </dgm:pt>
    <dgm:pt modelId="{B1593B37-D89A-46C4-AB6C-0108885DB3BE}" type="sibTrans" cxnId="{BB081161-A34B-45AE-9E77-CD07377CC11A}">
      <dgm:prSet/>
      <dgm:spPr/>
      <dgm:t>
        <a:bodyPr/>
        <a:lstStyle/>
        <a:p>
          <a:endParaRPr lang="en-US"/>
        </a:p>
      </dgm:t>
    </dgm:pt>
    <dgm:pt modelId="{6D4B4AFA-468A-43FB-961D-046C5F527FBB}">
      <dgm:prSet/>
      <dgm:spPr/>
      <dgm:t>
        <a:bodyPr/>
        <a:lstStyle/>
        <a:p>
          <a:r>
            <a:rPr lang="en-GB" dirty="0"/>
            <a:t>Telehealth and telecare solutions</a:t>
          </a:r>
          <a:endParaRPr lang="en-US" dirty="0"/>
        </a:p>
      </dgm:t>
    </dgm:pt>
    <dgm:pt modelId="{4D8DABA4-684E-4361-B52D-D7A9A45967FF}" type="parTrans" cxnId="{5E5BE6FE-6A6D-46F4-B141-83A891195426}">
      <dgm:prSet/>
      <dgm:spPr/>
      <dgm:t>
        <a:bodyPr/>
        <a:lstStyle/>
        <a:p>
          <a:endParaRPr lang="en-US"/>
        </a:p>
      </dgm:t>
    </dgm:pt>
    <dgm:pt modelId="{32010CF5-D024-43FC-97B5-5BB5CD5ABB09}" type="sibTrans" cxnId="{5E5BE6FE-6A6D-46F4-B141-83A891195426}">
      <dgm:prSet/>
      <dgm:spPr/>
      <dgm:t>
        <a:bodyPr/>
        <a:lstStyle/>
        <a:p>
          <a:endParaRPr lang="en-US"/>
        </a:p>
      </dgm:t>
    </dgm:pt>
    <dgm:pt modelId="{0AE9E6D3-9718-44A1-A27C-2DBF6A711E7B}">
      <dgm:prSet/>
      <dgm:spPr/>
      <dgm:t>
        <a:bodyPr/>
        <a:lstStyle/>
        <a:p>
          <a:r>
            <a:rPr lang="en-GB"/>
            <a:t>Telemedicine</a:t>
          </a:r>
          <a:endParaRPr lang="en-US"/>
        </a:p>
      </dgm:t>
    </dgm:pt>
    <dgm:pt modelId="{B2A71460-B797-4E52-8E6F-F7B1F454725D}" type="parTrans" cxnId="{649C77B6-EDE5-44C0-BE2A-C5910199074B}">
      <dgm:prSet/>
      <dgm:spPr/>
      <dgm:t>
        <a:bodyPr/>
        <a:lstStyle/>
        <a:p>
          <a:endParaRPr lang="en-US"/>
        </a:p>
      </dgm:t>
    </dgm:pt>
    <dgm:pt modelId="{59023C2F-3020-4681-829B-64E35D7B8536}" type="sibTrans" cxnId="{649C77B6-EDE5-44C0-BE2A-C5910199074B}">
      <dgm:prSet/>
      <dgm:spPr/>
      <dgm:t>
        <a:bodyPr/>
        <a:lstStyle/>
        <a:p>
          <a:endParaRPr lang="en-US"/>
        </a:p>
      </dgm:t>
    </dgm:pt>
    <dgm:pt modelId="{795DC6B8-8019-4EBE-9F8C-162964D207B1}">
      <dgm:prSet/>
      <dgm:spPr/>
      <dgm:t>
        <a:bodyPr/>
        <a:lstStyle/>
        <a:p>
          <a:r>
            <a:rPr lang="en-GB"/>
            <a:t>Personalised care </a:t>
          </a:r>
          <a:endParaRPr lang="en-US"/>
        </a:p>
      </dgm:t>
    </dgm:pt>
    <dgm:pt modelId="{0170AE9E-4CCE-4606-AC11-F5DBFA9C038B}" type="parTrans" cxnId="{ED910E07-FD93-489A-90CE-286A6ED6A883}">
      <dgm:prSet/>
      <dgm:spPr/>
      <dgm:t>
        <a:bodyPr/>
        <a:lstStyle/>
        <a:p>
          <a:endParaRPr lang="en-US"/>
        </a:p>
      </dgm:t>
    </dgm:pt>
    <dgm:pt modelId="{FF923B16-B9B5-484B-B486-BFFECED40194}" type="sibTrans" cxnId="{ED910E07-FD93-489A-90CE-286A6ED6A883}">
      <dgm:prSet/>
      <dgm:spPr/>
      <dgm:t>
        <a:bodyPr/>
        <a:lstStyle/>
        <a:p>
          <a:endParaRPr lang="en-US"/>
        </a:p>
      </dgm:t>
    </dgm:pt>
    <dgm:pt modelId="{C3DF307F-FA90-4329-975A-76AF8466305C}">
      <dgm:prSet/>
      <dgm:spPr/>
      <dgm:t>
        <a:bodyPr/>
        <a:lstStyle/>
        <a:p>
          <a:r>
            <a:rPr lang="en-GB"/>
            <a:t>Data analytics</a:t>
          </a:r>
          <a:endParaRPr lang="en-US"/>
        </a:p>
      </dgm:t>
    </dgm:pt>
    <dgm:pt modelId="{E5233E1E-E4E7-4AB7-842E-9601EE10478D}" type="parTrans" cxnId="{FAD47732-1D58-4DA6-A9E6-EDFB29A413BE}">
      <dgm:prSet/>
      <dgm:spPr/>
      <dgm:t>
        <a:bodyPr/>
        <a:lstStyle/>
        <a:p>
          <a:endParaRPr lang="en-US"/>
        </a:p>
      </dgm:t>
    </dgm:pt>
    <dgm:pt modelId="{D4917063-EB21-46C6-BDE6-252EE7BAE163}" type="sibTrans" cxnId="{FAD47732-1D58-4DA6-A9E6-EDFB29A413BE}">
      <dgm:prSet/>
      <dgm:spPr/>
      <dgm:t>
        <a:bodyPr/>
        <a:lstStyle/>
        <a:p>
          <a:endParaRPr lang="en-US"/>
        </a:p>
      </dgm:t>
    </dgm:pt>
    <dgm:pt modelId="{F0F07CCE-EC03-4BCE-B3D0-3D97EDEA6C47}">
      <dgm:prSet/>
      <dgm:spPr/>
      <dgm:t>
        <a:bodyPr/>
        <a:lstStyle/>
        <a:p>
          <a:r>
            <a:rPr lang="en-GB"/>
            <a:t>Cybersecurity</a:t>
          </a:r>
          <a:endParaRPr lang="en-US"/>
        </a:p>
      </dgm:t>
    </dgm:pt>
    <dgm:pt modelId="{451640AD-6B57-4A0C-BC79-8A8424B5395B}" type="parTrans" cxnId="{B19CB185-7649-4ECC-9D13-7F56139E0EE2}">
      <dgm:prSet/>
      <dgm:spPr/>
      <dgm:t>
        <a:bodyPr/>
        <a:lstStyle/>
        <a:p>
          <a:endParaRPr lang="en-US"/>
        </a:p>
      </dgm:t>
    </dgm:pt>
    <dgm:pt modelId="{BA92D3B1-5078-4F9A-AD19-24109123B53C}" type="sibTrans" cxnId="{B19CB185-7649-4ECC-9D13-7F56139E0EE2}">
      <dgm:prSet/>
      <dgm:spPr/>
      <dgm:t>
        <a:bodyPr/>
        <a:lstStyle/>
        <a:p>
          <a:endParaRPr lang="en-US"/>
        </a:p>
      </dgm:t>
    </dgm:pt>
    <dgm:pt modelId="{833F44B4-913B-4056-BCE1-6430C4FAC8EA}">
      <dgm:prSet/>
      <dgm:spPr/>
      <dgm:t>
        <a:bodyPr/>
        <a:lstStyle/>
        <a:p>
          <a:r>
            <a:rPr lang="en-GB"/>
            <a:t>Artificial Intelligence and the Internet of Things (IoT)</a:t>
          </a:r>
          <a:endParaRPr lang="en-US"/>
        </a:p>
      </dgm:t>
    </dgm:pt>
    <dgm:pt modelId="{BCF06DC6-2140-4AE6-BE9B-143E5BF760F0}" type="parTrans" cxnId="{57154DC4-038F-40AD-82E0-641ADA57DE7A}">
      <dgm:prSet/>
      <dgm:spPr/>
      <dgm:t>
        <a:bodyPr/>
        <a:lstStyle/>
        <a:p>
          <a:endParaRPr lang="en-US"/>
        </a:p>
      </dgm:t>
    </dgm:pt>
    <dgm:pt modelId="{20D9979A-1CA0-4367-A1F8-BD4913C309A3}" type="sibTrans" cxnId="{57154DC4-038F-40AD-82E0-641ADA57DE7A}">
      <dgm:prSet/>
      <dgm:spPr/>
      <dgm:t>
        <a:bodyPr/>
        <a:lstStyle/>
        <a:p>
          <a:endParaRPr lang="en-US"/>
        </a:p>
      </dgm:t>
    </dgm:pt>
    <dgm:pt modelId="{0D86A9F8-06E0-41F0-8DEC-3065E52B226B}" type="pres">
      <dgm:prSet presAssocID="{6ECFBA28-F73D-444C-AAD9-A7AFE0E0AF8A}" presName="diagram" presStyleCnt="0">
        <dgm:presLayoutVars>
          <dgm:dir/>
          <dgm:resizeHandles val="exact"/>
        </dgm:presLayoutVars>
      </dgm:prSet>
      <dgm:spPr/>
    </dgm:pt>
    <dgm:pt modelId="{5120535C-0B94-4F0F-9DF3-20A5EC9AAA91}" type="pres">
      <dgm:prSet presAssocID="{2D45E27D-FB29-4978-BCDF-40A7B60E2867}" presName="node" presStyleLbl="node1" presStyleIdx="0" presStyleCnt="9">
        <dgm:presLayoutVars>
          <dgm:bulletEnabled val="1"/>
        </dgm:presLayoutVars>
      </dgm:prSet>
      <dgm:spPr/>
    </dgm:pt>
    <dgm:pt modelId="{724859D0-DDF5-42F5-B795-06E2BB49DA6C}" type="pres">
      <dgm:prSet presAssocID="{E4EE368F-E83F-439C-A11D-61E998810277}" presName="sibTrans" presStyleCnt="0"/>
      <dgm:spPr/>
    </dgm:pt>
    <dgm:pt modelId="{58BAA545-AD63-4CD9-A82D-FC171A75204B}" type="pres">
      <dgm:prSet presAssocID="{5B4CA1F2-D8EE-4C1E-AD9B-F72BD99D5FA2}" presName="node" presStyleLbl="node1" presStyleIdx="1" presStyleCnt="9">
        <dgm:presLayoutVars>
          <dgm:bulletEnabled val="1"/>
        </dgm:presLayoutVars>
      </dgm:prSet>
      <dgm:spPr/>
    </dgm:pt>
    <dgm:pt modelId="{AF487811-1840-439A-8D46-E29D13B8F653}" type="pres">
      <dgm:prSet presAssocID="{B877AB04-652F-4E2F-8740-1E183EB30CAD}" presName="sibTrans" presStyleCnt="0"/>
      <dgm:spPr/>
    </dgm:pt>
    <dgm:pt modelId="{7B65BDB9-0CD2-46FB-A464-BBDA134AA0CF}" type="pres">
      <dgm:prSet presAssocID="{D29C11A5-CE91-4074-9618-5B278A8990E8}" presName="node" presStyleLbl="node1" presStyleIdx="2" presStyleCnt="9">
        <dgm:presLayoutVars>
          <dgm:bulletEnabled val="1"/>
        </dgm:presLayoutVars>
      </dgm:prSet>
      <dgm:spPr/>
    </dgm:pt>
    <dgm:pt modelId="{A7809509-6621-45E6-8EAE-7847724DE380}" type="pres">
      <dgm:prSet presAssocID="{B1593B37-D89A-46C4-AB6C-0108885DB3BE}" presName="sibTrans" presStyleCnt="0"/>
      <dgm:spPr/>
    </dgm:pt>
    <dgm:pt modelId="{01E1ED68-9039-481D-8D5E-14A7394FB2E5}" type="pres">
      <dgm:prSet presAssocID="{6D4B4AFA-468A-43FB-961D-046C5F527FBB}" presName="node" presStyleLbl="node1" presStyleIdx="3" presStyleCnt="9">
        <dgm:presLayoutVars>
          <dgm:bulletEnabled val="1"/>
        </dgm:presLayoutVars>
      </dgm:prSet>
      <dgm:spPr/>
    </dgm:pt>
    <dgm:pt modelId="{C26D7F98-B544-4596-A932-992838CF8CE4}" type="pres">
      <dgm:prSet presAssocID="{32010CF5-D024-43FC-97B5-5BB5CD5ABB09}" presName="sibTrans" presStyleCnt="0"/>
      <dgm:spPr/>
    </dgm:pt>
    <dgm:pt modelId="{06667B64-F14B-4C0D-9655-AA9DF33FD8CF}" type="pres">
      <dgm:prSet presAssocID="{0AE9E6D3-9718-44A1-A27C-2DBF6A711E7B}" presName="node" presStyleLbl="node1" presStyleIdx="4" presStyleCnt="9">
        <dgm:presLayoutVars>
          <dgm:bulletEnabled val="1"/>
        </dgm:presLayoutVars>
      </dgm:prSet>
      <dgm:spPr/>
    </dgm:pt>
    <dgm:pt modelId="{EF1F73E6-7F07-4EE5-A90F-EC12062A49F4}" type="pres">
      <dgm:prSet presAssocID="{59023C2F-3020-4681-829B-64E35D7B8536}" presName="sibTrans" presStyleCnt="0"/>
      <dgm:spPr/>
    </dgm:pt>
    <dgm:pt modelId="{D04EF0AD-B58C-45BC-AFAE-F6CCA6509784}" type="pres">
      <dgm:prSet presAssocID="{795DC6B8-8019-4EBE-9F8C-162964D207B1}" presName="node" presStyleLbl="node1" presStyleIdx="5" presStyleCnt="9">
        <dgm:presLayoutVars>
          <dgm:bulletEnabled val="1"/>
        </dgm:presLayoutVars>
      </dgm:prSet>
      <dgm:spPr/>
    </dgm:pt>
    <dgm:pt modelId="{961AC570-476F-469A-A863-323852613E18}" type="pres">
      <dgm:prSet presAssocID="{FF923B16-B9B5-484B-B486-BFFECED40194}" presName="sibTrans" presStyleCnt="0"/>
      <dgm:spPr/>
    </dgm:pt>
    <dgm:pt modelId="{D56CDE74-5BDA-4841-AF24-7C6D5EDFF82E}" type="pres">
      <dgm:prSet presAssocID="{C3DF307F-FA90-4329-975A-76AF8466305C}" presName="node" presStyleLbl="node1" presStyleIdx="6" presStyleCnt="9">
        <dgm:presLayoutVars>
          <dgm:bulletEnabled val="1"/>
        </dgm:presLayoutVars>
      </dgm:prSet>
      <dgm:spPr/>
    </dgm:pt>
    <dgm:pt modelId="{B8086ADD-31E3-4D25-BE48-3FBE01FA326C}" type="pres">
      <dgm:prSet presAssocID="{D4917063-EB21-46C6-BDE6-252EE7BAE163}" presName="sibTrans" presStyleCnt="0"/>
      <dgm:spPr/>
    </dgm:pt>
    <dgm:pt modelId="{1D5862BE-E13E-4E51-9797-671B52CF94C9}" type="pres">
      <dgm:prSet presAssocID="{F0F07CCE-EC03-4BCE-B3D0-3D97EDEA6C47}" presName="node" presStyleLbl="node1" presStyleIdx="7" presStyleCnt="9">
        <dgm:presLayoutVars>
          <dgm:bulletEnabled val="1"/>
        </dgm:presLayoutVars>
      </dgm:prSet>
      <dgm:spPr/>
    </dgm:pt>
    <dgm:pt modelId="{81D46B41-A69B-4E32-9059-FB8AB6D12E90}" type="pres">
      <dgm:prSet presAssocID="{BA92D3B1-5078-4F9A-AD19-24109123B53C}" presName="sibTrans" presStyleCnt="0"/>
      <dgm:spPr/>
    </dgm:pt>
    <dgm:pt modelId="{7B9FC1AA-7F94-4C39-8432-C513149C62C9}" type="pres">
      <dgm:prSet presAssocID="{833F44B4-913B-4056-BCE1-6430C4FAC8EA}" presName="node" presStyleLbl="node1" presStyleIdx="8" presStyleCnt="9">
        <dgm:presLayoutVars>
          <dgm:bulletEnabled val="1"/>
        </dgm:presLayoutVars>
      </dgm:prSet>
      <dgm:spPr/>
    </dgm:pt>
  </dgm:ptLst>
  <dgm:cxnLst>
    <dgm:cxn modelId="{9D83A005-2FA7-4C53-BD1B-0A555C1D4625}" srcId="{6ECFBA28-F73D-444C-AAD9-A7AFE0E0AF8A}" destId="{5B4CA1F2-D8EE-4C1E-AD9B-F72BD99D5FA2}" srcOrd="1" destOrd="0" parTransId="{378473CB-6D88-46CF-8C88-C2362C3BD090}" sibTransId="{B877AB04-652F-4E2F-8740-1E183EB30CAD}"/>
    <dgm:cxn modelId="{ED910E07-FD93-489A-90CE-286A6ED6A883}" srcId="{6ECFBA28-F73D-444C-AAD9-A7AFE0E0AF8A}" destId="{795DC6B8-8019-4EBE-9F8C-162964D207B1}" srcOrd="5" destOrd="0" parTransId="{0170AE9E-4CCE-4606-AC11-F5DBFA9C038B}" sibTransId="{FF923B16-B9B5-484B-B486-BFFECED40194}"/>
    <dgm:cxn modelId="{2DD63226-281C-4AB7-8AD7-2EB2F87E545C}" type="presOf" srcId="{6ECFBA28-F73D-444C-AAD9-A7AFE0E0AF8A}" destId="{0D86A9F8-06E0-41F0-8DEC-3065E52B226B}" srcOrd="0" destOrd="0" presId="urn:microsoft.com/office/officeart/2005/8/layout/default"/>
    <dgm:cxn modelId="{5326AB2A-E997-4EB6-9D13-B393DBDA352A}" type="presOf" srcId="{5B4CA1F2-D8EE-4C1E-AD9B-F72BD99D5FA2}" destId="{58BAA545-AD63-4CD9-A82D-FC171A75204B}" srcOrd="0" destOrd="0" presId="urn:microsoft.com/office/officeart/2005/8/layout/default"/>
    <dgm:cxn modelId="{FAD47732-1D58-4DA6-A9E6-EDFB29A413BE}" srcId="{6ECFBA28-F73D-444C-AAD9-A7AFE0E0AF8A}" destId="{C3DF307F-FA90-4329-975A-76AF8466305C}" srcOrd="6" destOrd="0" parTransId="{E5233E1E-E4E7-4AB7-842E-9601EE10478D}" sibTransId="{D4917063-EB21-46C6-BDE6-252EE7BAE163}"/>
    <dgm:cxn modelId="{4381AF36-2E23-4CE6-81B7-DF167B655BDB}" type="presOf" srcId="{795DC6B8-8019-4EBE-9F8C-162964D207B1}" destId="{D04EF0AD-B58C-45BC-AFAE-F6CCA6509784}" srcOrd="0" destOrd="0" presId="urn:microsoft.com/office/officeart/2005/8/layout/default"/>
    <dgm:cxn modelId="{C432983D-0C88-4F58-9533-80DD4A7A1276}" type="presOf" srcId="{2D45E27D-FB29-4978-BCDF-40A7B60E2867}" destId="{5120535C-0B94-4F0F-9DF3-20A5EC9AAA91}" srcOrd="0" destOrd="0" presId="urn:microsoft.com/office/officeart/2005/8/layout/default"/>
    <dgm:cxn modelId="{BB081161-A34B-45AE-9E77-CD07377CC11A}" srcId="{6ECFBA28-F73D-444C-AAD9-A7AFE0E0AF8A}" destId="{D29C11A5-CE91-4074-9618-5B278A8990E8}" srcOrd="2" destOrd="0" parTransId="{254FF358-F15A-40EA-9A03-B83C3FB42C14}" sibTransId="{B1593B37-D89A-46C4-AB6C-0108885DB3BE}"/>
    <dgm:cxn modelId="{5A9C7778-F54A-4660-8CCF-6CA1BAE0B3EE}" type="presOf" srcId="{6D4B4AFA-468A-43FB-961D-046C5F527FBB}" destId="{01E1ED68-9039-481D-8D5E-14A7394FB2E5}" srcOrd="0" destOrd="0" presId="urn:microsoft.com/office/officeart/2005/8/layout/default"/>
    <dgm:cxn modelId="{B19CB185-7649-4ECC-9D13-7F56139E0EE2}" srcId="{6ECFBA28-F73D-444C-AAD9-A7AFE0E0AF8A}" destId="{F0F07CCE-EC03-4BCE-B3D0-3D97EDEA6C47}" srcOrd="7" destOrd="0" parTransId="{451640AD-6B57-4A0C-BC79-8A8424B5395B}" sibTransId="{BA92D3B1-5078-4F9A-AD19-24109123B53C}"/>
    <dgm:cxn modelId="{A974F59D-0255-4CB3-997E-12B01C378410}" type="presOf" srcId="{833F44B4-913B-4056-BCE1-6430C4FAC8EA}" destId="{7B9FC1AA-7F94-4C39-8432-C513149C62C9}" srcOrd="0" destOrd="0" presId="urn:microsoft.com/office/officeart/2005/8/layout/default"/>
    <dgm:cxn modelId="{27E01FB0-11F1-4D1B-8FBB-9BC3965DB4B0}" type="presOf" srcId="{C3DF307F-FA90-4329-975A-76AF8466305C}" destId="{D56CDE74-5BDA-4841-AF24-7C6D5EDFF82E}" srcOrd="0" destOrd="0" presId="urn:microsoft.com/office/officeart/2005/8/layout/default"/>
    <dgm:cxn modelId="{EF0A96B0-C46A-40CB-AB78-7FE8DE83266D}" srcId="{6ECFBA28-F73D-444C-AAD9-A7AFE0E0AF8A}" destId="{2D45E27D-FB29-4978-BCDF-40A7B60E2867}" srcOrd="0" destOrd="0" parTransId="{1E375F72-D5D9-4A99-A94A-A090B4A87311}" sibTransId="{E4EE368F-E83F-439C-A11D-61E998810277}"/>
    <dgm:cxn modelId="{649C77B6-EDE5-44C0-BE2A-C5910199074B}" srcId="{6ECFBA28-F73D-444C-AAD9-A7AFE0E0AF8A}" destId="{0AE9E6D3-9718-44A1-A27C-2DBF6A711E7B}" srcOrd="4" destOrd="0" parTransId="{B2A71460-B797-4E52-8E6F-F7B1F454725D}" sibTransId="{59023C2F-3020-4681-829B-64E35D7B8536}"/>
    <dgm:cxn modelId="{2D4A8ABD-839C-4CAE-88FC-D25D12E0B25C}" type="presOf" srcId="{D29C11A5-CE91-4074-9618-5B278A8990E8}" destId="{7B65BDB9-0CD2-46FB-A464-BBDA134AA0CF}" srcOrd="0" destOrd="0" presId="urn:microsoft.com/office/officeart/2005/8/layout/default"/>
    <dgm:cxn modelId="{57154DC4-038F-40AD-82E0-641ADA57DE7A}" srcId="{6ECFBA28-F73D-444C-AAD9-A7AFE0E0AF8A}" destId="{833F44B4-913B-4056-BCE1-6430C4FAC8EA}" srcOrd="8" destOrd="0" parTransId="{BCF06DC6-2140-4AE6-BE9B-143E5BF760F0}" sibTransId="{20D9979A-1CA0-4367-A1F8-BD4913C309A3}"/>
    <dgm:cxn modelId="{796DFAE1-C138-41EB-9310-6F4D8B968B87}" type="presOf" srcId="{0AE9E6D3-9718-44A1-A27C-2DBF6A711E7B}" destId="{06667B64-F14B-4C0D-9655-AA9DF33FD8CF}" srcOrd="0" destOrd="0" presId="urn:microsoft.com/office/officeart/2005/8/layout/default"/>
    <dgm:cxn modelId="{92F859F3-F450-405D-AAE0-1A1CABF08C16}" type="presOf" srcId="{F0F07CCE-EC03-4BCE-B3D0-3D97EDEA6C47}" destId="{1D5862BE-E13E-4E51-9797-671B52CF94C9}" srcOrd="0" destOrd="0" presId="urn:microsoft.com/office/officeart/2005/8/layout/default"/>
    <dgm:cxn modelId="{5E5BE6FE-6A6D-46F4-B141-83A891195426}" srcId="{6ECFBA28-F73D-444C-AAD9-A7AFE0E0AF8A}" destId="{6D4B4AFA-468A-43FB-961D-046C5F527FBB}" srcOrd="3" destOrd="0" parTransId="{4D8DABA4-684E-4361-B52D-D7A9A45967FF}" sibTransId="{32010CF5-D024-43FC-97B5-5BB5CD5ABB09}"/>
    <dgm:cxn modelId="{EA20514C-6DE3-4ED4-B447-AAD16667E014}" type="presParOf" srcId="{0D86A9F8-06E0-41F0-8DEC-3065E52B226B}" destId="{5120535C-0B94-4F0F-9DF3-20A5EC9AAA91}" srcOrd="0" destOrd="0" presId="urn:microsoft.com/office/officeart/2005/8/layout/default"/>
    <dgm:cxn modelId="{A584D0FF-F43D-4CBA-A393-55DCB39FE379}" type="presParOf" srcId="{0D86A9F8-06E0-41F0-8DEC-3065E52B226B}" destId="{724859D0-DDF5-42F5-B795-06E2BB49DA6C}" srcOrd="1" destOrd="0" presId="urn:microsoft.com/office/officeart/2005/8/layout/default"/>
    <dgm:cxn modelId="{775F3ECA-D5BB-433B-896D-35CE62617703}" type="presParOf" srcId="{0D86A9F8-06E0-41F0-8DEC-3065E52B226B}" destId="{58BAA545-AD63-4CD9-A82D-FC171A75204B}" srcOrd="2" destOrd="0" presId="urn:microsoft.com/office/officeart/2005/8/layout/default"/>
    <dgm:cxn modelId="{5DAB060B-1A59-4D29-8581-25FA308BC7DC}" type="presParOf" srcId="{0D86A9F8-06E0-41F0-8DEC-3065E52B226B}" destId="{AF487811-1840-439A-8D46-E29D13B8F653}" srcOrd="3" destOrd="0" presId="urn:microsoft.com/office/officeart/2005/8/layout/default"/>
    <dgm:cxn modelId="{886C3C4B-0137-4179-BC94-0AEC3A75F87B}" type="presParOf" srcId="{0D86A9F8-06E0-41F0-8DEC-3065E52B226B}" destId="{7B65BDB9-0CD2-46FB-A464-BBDA134AA0CF}" srcOrd="4" destOrd="0" presId="urn:microsoft.com/office/officeart/2005/8/layout/default"/>
    <dgm:cxn modelId="{F0AD0F3D-3667-457D-B7C5-4536545DA720}" type="presParOf" srcId="{0D86A9F8-06E0-41F0-8DEC-3065E52B226B}" destId="{A7809509-6621-45E6-8EAE-7847724DE380}" srcOrd="5" destOrd="0" presId="urn:microsoft.com/office/officeart/2005/8/layout/default"/>
    <dgm:cxn modelId="{4C725470-283A-49C9-857F-41882E4123B6}" type="presParOf" srcId="{0D86A9F8-06E0-41F0-8DEC-3065E52B226B}" destId="{01E1ED68-9039-481D-8D5E-14A7394FB2E5}" srcOrd="6" destOrd="0" presId="urn:microsoft.com/office/officeart/2005/8/layout/default"/>
    <dgm:cxn modelId="{002210BF-348B-4E53-B41D-334E277589E4}" type="presParOf" srcId="{0D86A9F8-06E0-41F0-8DEC-3065E52B226B}" destId="{C26D7F98-B544-4596-A932-992838CF8CE4}" srcOrd="7" destOrd="0" presId="urn:microsoft.com/office/officeart/2005/8/layout/default"/>
    <dgm:cxn modelId="{91DA6E78-E265-441E-AC0E-762EE056221F}" type="presParOf" srcId="{0D86A9F8-06E0-41F0-8DEC-3065E52B226B}" destId="{06667B64-F14B-4C0D-9655-AA9DF33FD8CF}" srcOrd="8" destOrd="0" presId="urn:microsoft.com/office/officeart/2005/8/layout/default"/>
    <dgm:cxn modelId="{50443E7A-5C31-4285-B501-ED16B2D0CF73}" type="presParOf" srcId="{0D86A9F8-06E0-41F0-8DEC-3065E52B226B}" destId="{EF1F73E6-7F07-4EE5-A90F-EC12062A49F4}" srcOrd="9" destOrd="0" presId="urn:microsoft.com/office/officeart/2005/8/layout/default"/>
    <dgm:cxn modelId="{149EEB12-AED4-4182-A75F-0C31E05F8F32}" type="presParOf" srcId="{0D86A9F8-06E0-41F0-8DEC-3065E52B226B}" destId="{D04EF0AD-B58C-45BC-AFAE-F6CCA6509784}" srcOrd="10" destOrd="0" presId="urn:microsoft.com/office/officeart/2005/8/layout/default"/>
    <dgm:cxn modelId="{02FD866B-8878-4D4B-956D-DA10A7733A99}" type="presParOf" srcId="{0D86A9F8-06E0-41F0-8DEC-3065E52B226B}" destId="{961AC570-476F-469A-A863-323852613E18}" srcOrd="11" destOrd="0" presId="urn:microsoft.com/office/officeart/2005/8/layout/default"/>
    <dgm:cxn modelId="{70E241D7-AE19-48E1-8B28-A8D504AAF6A0}" type="presParOf" srcId="{0D86A9F8-06E0-41F0-8DEC-3065E52B226B}" destId="{D56CDE74-5BDA-4841-AF24-7C6D5EDFF82E}" srcOrd="12" destOrd="0" presId="urn:microsoft.com/office/officeart/2005/8/layout/default"/>
    <dgm:cxn modelId="{1C446FF4-5EF4-4080-9008-8584321075DE}" type="presParOf" srcId="{0D86A9F8-06E0-41F0-8DEC-3065E52B226B}" destId="{B8086ADD-31E3-4D25-BE48-3FBE01FA326C}" srcOrd="13" destOrd="0" presId="urn:microsoft.com/office/officeart/2005/8/layout/default"/>
    <dgm:cxn modelId="{B9F197BA-2F13-4677-A922-E977BE4201EF}" type="presParOf" srcId="{0D86A9F8-06E0-41F0-8DEC-3065E52B226B}" destId="{1D5862BE-E13E-4E51-9797-671B52CF94C9}" srcOrd="14" destOrd="0" presId="urn:microsoft.com/office/officeart/2005/8/layout/default"/>
    <dgm:cxn modelId="{205FC85C-AF51-49BB-9848-6D50E30A3C74}" type="presParOf" srcId="{0D86A9F8-06E0-41F0-8DEC-3065E52B226B}" destId="{81D46B41-A69B-4E32-9059-FB8AB6D12E90}" srcOrd="15" destOrd="0" presId="urn:microsoft.com/office/officeart/2005/8/layout/default"/>
    <dgm:cxn modelId="{532F447D-5E79-477E-BB72-45F7F757786F}" type="presParOf" srcId="{0D86A9F8-06E0-41F0-8DEC-3065E52B226B}" destId="{7B9FC1AA-7F94-4C39-8432-C513149C62C9}"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24C9BE-DD2D-4AAF-8C14-2DC4AB59596C}"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620E9C3-DE3B-4EF0-AD45-5C81DD94D576}">
      <dgm:prSet custT="1"/>
      <dgm:spPr/>
      <dgm:t>
        <a:bodyPr/>
        <a:lstStyle/>
        <a:p>
          <a:pPr>
            <a:defRPr cap="all"/>
          </a:pPr>
          <a:r>
            <a:rPr lang="en-GB" sz="1600" cap="none" dirty="0"/>
            <a:t>DHI led this multi-sector collaboration testing colon capsule endoscopy (CCE) for early bowel cancer diagnosis in NHS Scotland. </a:t>
          </a:r>
          <a:endParaRPr lang="en-US" sz="1600" cap="none" dirty="0"/>
        </a:p>
      </dgm:t>
    </dgm:pt>
    <dgm:pt modelId="{A9EF1BDF-5253-41B7-84B9-7BB389991C3D}" type="parTrans" cxnId="{9D9E1D99-0C40-4E87-81B3-FB27E11CD8E0}">
      <dgm:prSet/>
      <dgm:spPr/>
      <dgm:t>
        <a:bodyPr/>
        <a:lstStyle/>
        <a:p>
          <a:endParaRPr lang="en-US"/>
        </a:p>
      </dgm:t>
    </dgm:pt>
    <dgm:pt modelId="{731AE369-1FE5-449E-B81C-9571962613A3}" type="sibTrans" cxnId="{9D9E1D99-0C40-4E87-81B3-FB27E11CD8E0}">
      <dgm:prSet/>
      <dgm:spPr/>
      <dgm:t>
        <a:bodyPr/>
        <a:lstStyle/>
        <a:p>
          <a:endParaRPr lang="en-US"/>
        </a:p>
      </dgm:t>
    </dgm:pt>
    <dgm:pt modelId="{E29B5F74-C294-4846-9F28-9AA1D5E40787}">
      <dgm:prSet custT="1"/>
      <dgm:spPr/>
      <dgm:t>
        <a:bodyPr/>
        <a:lstStyle/>
        <a:p>
          <a:pPr>
            <a:defRPr cap="all"/>
          </a:pPr>
          <a:r>
            <a:rPr lang="en-GB" sz="1600" cap="none" dirty="0"/>
            <a:t>The project involved academia, NHS, industry, and government, and developed a service model blueprint for expansion. Evaluations showed improved patient care, reduced travel, and increased diagnostic capacity, leading to a £5m industry investment in Inverness. </a:t>
          </a:r>
          <a:endParaRPr lang="en-US" sz="1600" cap="none" dirty="0"/>
        </a:p>
      </dgm:t>
    </dgm:pt>
    <dgm:pt modelId="{97CE99F7-4E0E-4831-9327-18A3887A15FB}" type="parTrans" cxnId="{95C8EABC-02D8-474B-9CCA-A3E927B4DC62}">
      <dgm:prSet/>
      <dgm:spPr/>
      <dgm:t>
        <a:bodyPr/>
        <a:lstStyle/>
        <a:p>
          <a:endParaRPr lang="en-US"/>
        </a:p>
      </dgm:t>
    </dgm:pt>
    <dgm:pt modelId="{244AEA4A-404D-4D9D-8F01-428393E224A7}" type="sibTrans" cxnId="{95C8EABC-02D8-474B-9CCA-A3E927B4DC62}">
      <dgm:prSet/>
      <dgm:spPr/>
      <dgm:t>
        <a:bodyPr/>
        <a:lstStyle/>
        <a:p>
          <a:endParaRPr lang="en-US"/>
        </a:p>
      </dgm:t>
    </dgm:pt>
    <dgm:pt modelId="{DAAB0B58-7CF7-4328-9F4A-D1FB03932148}">
      <dgm:prSet custT="1"/>
      <dgm:spPr/>
      <dgm:t>
        <a:bodyPr/>
        <a:lstStyle/>
        <a:p>
          <a:pPr>
            <a:defRPr cap="all"/>
          </a:pPr>
          <a:r>
            <a:rPr lang="en-GB" sz="1600" cap="none" dirty="0"/>
            <a:t>The project created the first innovation partnership procurement approach used in health, has won multiple awards, and scaled across Scotland and is being adopted by other nations.</a:t>
          </a:r>
          <a:endParaRPr lang="en-US" sz="1600" cap="none" dirty="0"/>
        </a:p>
      </dgm:t>
    </dgm:pt>
    <dgm:pt modelId="{0D23598F-7797-48CF-95D5-9FE59CAE220E}" type="parTrans" cxnId="{9F8A1224-C61F-4865-A3F2-43D5C7D401B9}">
      <dgm:prSet/>
      <dgm:spPr/>
      <dgm:t>
        <a:bodyPr/>
        <a:lstStyle/>
        <a:p>
          <a:endParaRPr lang="en-US"/>
        </a:p>
      </dgm:t>
    </dgm:pt>
    <dgm:pt modelId="{9A05D08C-8535-412C-90C7-47AAF7A25B13}" type="sibTrans" cxnId="{9F8A1224-C61F-4865-A3F2-43D5C7D401B9}">
      <dgm:prSet/>
      <dgm:spPr/>
      <dgm:t>
        <a:bodyPr/>
        <a:lstStyle/>
        <a:p>
          <a:endParaRPr lang="en-US"/>
        </a:p>
      </dgm:t>
    </dgm:pt>
    <dgm:pt modelId="{75BB589B-3518-4AA5-A180-8F122A6105BD}">
      <dgm:prSet custT="1"/>
      <dgm:spPr/>
      <dgm:t>
        <a:bodyPr/>
        <a:lstStyle/>
        <a:p>
          <a:pPr>
            <a:defRPr cap="all"/>
          </a:pPr>
          <a:r>
            <a:rPr lang="en-GB" sz="1600" cap="none" dirty="0"/>
            <a:t>SCOTCAP transitioned to NSS and </a:t>
          </a:r>
          <a:r>
            <a:rPr lang="en-GB" sz="1600" cap="none" dirty="0" err="1"/>
            <a:t>cCHAD</a:t>
          </a:r>
          <a:r>
            <a:rPr lang="en-GB" sz="1600" cap="none" dirty="0"/>
            <a:t> for scaling, with further horizon Europe funding of €1.2 million secured to develop AI models for CCE.</a:t>
          </a:r>
          <a:endParaRPr lang="en-US" sz="1600" cap="none" dirty="0"/>
        </a:p>
      </dgm:t>
    </dgm:pt>
    <dgm:pt modelId="{B5A3F7B4-A23D-49B6-9884-03968FB86A5D}" type="parTrans" cxnId="{2209BB25-ED12-41B8-86ED-648AE73C3BF8}">
      <dgm:prSet/>
      <dgm:spPr/>
      <dgm:t>
        <a:bodyPr/>
        <a:lstStyle/>
        <a:p>
          <a:endParaRPr lang="en-US"/>
        </a:p>
      </dgm:t>
    </dgm:pt>
    <dgm:pt modelId="{394030BF-D893-4A0C-B275-DA1458941E0B}" type="sibTrans" cxnId="{2209BB25-ED12-41B8-86ED-648AE73C3BF8}">
      <dgm:prSet/>
      <dgm:spPr/>
      <dgm:t>
        <a:bodyPr/>
        <a:lstStyle/>
        <a:p>
          <a:endParaRPr lang="en-US"/>
        </a:p>
      </dgm:t>
    </dgm:pt>
    <dgm:pt modelId="{9161B053-C4F5-44FE-AA38-6668EC784716}" type="pres">
      <dgm:prSet presAssocID="{A924C9BE-DD2D-4AAF-8C14-2DC4AB59596C}" presName="root" presStyleCnt="0">
        <dgm:presLayoutVars>
          <dgm:dir/>
          <dgm:resizeHandles val="exact"/>
        </dgm:presLayoutVars>
      </dgm:prSet>
      <dgm:spPr/>
    </dgm:pt>
    <dgm:pt modelId="{396C0B52-75B6-471C-B046-018E359B34A1}" type="pres">
      <dgm:prSet presAssocID="{7620E9C3-DE3B-4EF0-AD45-5C81DD94D576}" presName="compNode" presStyleCnt="0"/>
      <dgm:spPr/>
    </dgm:pt>
    <dgm:pt modelId="{E890381A-CD70-4A46-967B-59BA0E9D05F7}" type="pres">
      <dgm:prSet presAssocID="{7620E9C3-DE3B-4EF0-AD45-5C81DD94D576}" presName="iconBgRect" presStyleLbl="bgShp" presStyleIdx="0" presStyleCnt="4"/>
      <dgm:spPr/>
    </dgm:pt>
    <dgm:pt modelId="{040C6AD9-EC85-4948-A9D5-4EB7D8610C48}" type="pres">
      <dgm:prSet presAssocID="{7620E9C3-DE3B-4EF0-AD45-5C81DD94D5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CCFE37FB-1F5A-4BBD-B92E-50F5BA0B6D22}" type="pres">
      <dgm:prSet presAssocID="{7620E9C3-DE3B-4EF0-AD45-5C81DD94D576}" presName="spaceRect" presStyleCnt="0"/>
      <dgm:spPr/>
    </dgm:pt>
    <dgm:pt modelId="{0A1B3C49-C704-46C8-9A32-B74A9244BEEE}" type="pres">
      <dgm:prSet presAssocID="{7620E9C3-DE3B-4EF0-AD45-5C81DD94D576}" presName="textRect" presStyleLbl="revTx" presStyleIdx="0" presStyleCnt="4" custScaleX="182473">
        <dgm:presLayoutVars>
          <dgm:chMax val="1"/>
          <dgm:chPref val="1"/>
        </dgm:presLayoutVars>
      </dgm:prSet>
      <dgm:spPr/>
    </dgm:pt>
    <dgm:pt modelId="{34BF1418-D668-4245-86EA-772AF54966FA}" type="pres">
      <dgm:prSet presAssocID="{731AE369-1FE5-449E-B81C-9571962613A3}" presName="sibTrans" presStyleCnt="0"/>
      <dgm:spPr/>
    </dgm:pt>
    <dgm:pt modelId="{1F5CE2DF-72B0-4431-B613-E5FA2923EAA8}" type="pres">
      <dgm:prSet presAssocID="{E29B5F74-C294-4846-9F28-9AA1D5E40787}" presName="compNode" presStyleCnt="0"/>
      <dgm:spPr/>
    </dgm:pt>
    <dgm:pt modelId="{33D8D986-40EC-4BCF-9A58-5AF492140832}" type="pres">
      <dgm:prSet presAssocID="{E29B5F74-C294-4846-9F28-9AA1D5E40787}" presName="iconBgRect" presStyleLbl="bgShp" presStyleIdx="1" presStyleCnt="4"/>
      <dgm:spPr/>
    </dgm:pt>
    <dgm:pt modelId="{4B1CEA35-6546-47AD-8459-8FA26D57E7C9}" type="pres">
      <dgm:prSet presAssocID="{E29B5F74-C294-4846-9F28-9AA1D5E4078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4DA10805-976B-4501-AEFD-5EBBDAF26CF9}" type="pres">
      <dgm:prSet presAssocID="{E29B5F74-C294-4846-9F28-9AA1D5E40787}" presName="spaceRect" presStyleCnt="0"/>
      <dgm:spPr/>
    </dgm:pt>
    <dgm:pt modelId="{BF4B07EF-3CA7-4BF8-805C-FEF75A382469}" type="pres">
      <dgm:prSet presAssocID="{E29B5F74-C294-4846-9F28-9AA1D5E40787}" presName="textRect" presStyleLbl="revTx" presStyleIdx="1" presStyleCnt="4" custScaleX="158264">
        <dgm:presLayoutVars>
          <dgm:chMax val="1"/>
          <dgm:chPref val="1"/>
        </dgm:presLayoutVars>
      </dgm:prSet>
      <dgm:spPr/>
    </dgm:pt>
    <dgm:pt modelId="{4925D072-BD2C-4EEB-A8DF-A0065FE4A474}" type="pres">
      <dgm:prSet presAssocID="{244AEA4A-404D-4D9D-8F01-428393E224A7}" presName="sibTrans" presStyleCnt="0"/>
      <dgm:spPr/>
    </dgm:pt>
    <dgm:pt modelId="{136F9AD4-7CDC-4AC7-8EED-4CA5ADB3692F}" type="pres">
      <dgm:prSet presAssocID="{DAAB0B58-7CF7-4328-9F4A-D1FB03932148}" presName="compNode" presStyleCnt="0"/>
      <dgm:spPr/>
    </dgm:pt>
    <dgm:pt modelId="{868AD3F3-77CC-4DAC-B399-B7630E52FEE9}" type="pres">
      <dgm:prSet presAssocID="{DAAB0B58-7CF7-4328-9F4A-D1FB03932148}" presName="iconBgRect" presStyleLbl="bgShp" presStyleIdx="2" presStyleCnt="4"/>
      <dgm:spPr/>
    </dgm:pt>
    <dgm:pt modelId="{84D8C231-46D0-4909-9ABA-2B58B1041523}" type="pres">
      <dgm:prSet presAssocID="{DAAB0B58-7CF7-4328-9F4A-D1FB0393214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A4265AD1-444D-4461-99B9-8C00170C956E}" type="pres">
      <dgm:prSet presAssocID="{DAAB0B58-7CF7-4328-9F4A-D1FB03932148}" presName="spaceRect" presStyleCnt="0"/>
      <dgm:spPr/>
    </dgm:pt>
    <dgm:pt modelId="{A5F538F7-6838-41A1-AACD-686A3956DCAB}" type="pres">
      <dgm:prSet presAssocID="{DAAB0B58-7CF7-4328-9F4A-D1FB03932148}" presName="textRect" presStyleLbl="revTx" presStyleIdx="2" presStyleCnt="4" custScaleX="144209">
        <dgm:presLayoutVars>
          <dgm:chMax val="1"/>
          <dgm:chPref val="1"/>
        </dgm:presLayoutVars>
      </dgm:prSet>
      <dgm:spPr/>
    </dgm:pt>
    <dgm:pt modelId="{5AD0E81D-51BE-4CAE-8D0F-84916D883488}" type="pres">
      <dgm:prSet presAssocID="{9A05D08C-8535-412C-90C7-47AAF7A25B13}" presName="sibTrans" presStyleCnt="0"/>
      <dgm:spPr/>
    </dgm:pt>
    <dgm:pt modelId="{15B432FF-2FD1-4431-B11D-BCD49335C350}" type="pres">
      <dgm:prSet presAssocID="{75BB589B-3518-4AA5-A180-8F122A6105BD}" presName="compNode" presStyleCnt="0"/>
      <dgm:spPr/>
    </dgm:pt>
    <dgm:pt modelId="{7C1E24E6-5B5F-40B7-8280-E98286A128EE}" type="pres">
      <dgm:prSet presAssocID="{75BB589B-3518-4AA5-A180-8F122A6105BD}" presName="iconBgRect" presStyleLbl="bgShp" presStyleIdx="3" presStyleCnt="4"/>
      <dgm:spPr/>
    </dgm:pt>
    <dgm:pt modelId="{F3CB39DC-9105-4A6B-BC41-CCF7F9C03AC5}" type="pres">
      <dgm:prSet presAssocID="{75BB589B-3518-4AA5-A180-8F122A6105B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8E515EC5-0400-4E9E-80D8-455E5173279C}" type="pres">
      <dgm:prSet presAssocID="{75BB589B-3518-4AA5-A180-8F122A6105BD}" presName="spaceRect" presStyleCnt="0"/>
      <dgm:spPr/>
    </dgm:pt>
    <dgm:pt modelId="{3F9B4306-A842-4238-9463-15B1038FC279}" type="pres">
      <dgm:prSet presAssocID="{75BB589B-3518-4AA5-A180-8F122A6105BD}" presName="textRect" presStyleLbl="revTx" presStyleIdx="3" presStyleCnt="4" custScaleX="148603">
        <dgm:presLayoutVars>
          <dgm:chMax val="1"/>
          <dgm:chPref val="1"/>
        </dgm:presLayoutVars>
      </dgm:prSet>
      <dgm:spPr/>
    </dgm:pt>
  </dgm:ptLst>
  <dgm:cxnLst>
    <dgm:cxn modelId="{9F8A1224-C61F-4865-A3F2-43D5C7D401B9}" srcId="{A924C9BE-DD2D-4AAF-8C14-2DC4AB59596C}" destId="{DAAB0B58-7CF7-4328-9F4A-D1FB03932148}" srcOrd="2" destOrd="0" parTransId="{0D23598F-7797-48CF-95D5-9FE59CAE220E}" sibTransId="{9A05D08C-8535-412C-90C7-47AAF7A25B13}"/>
    <dgm:cxn modelId="{2209BB25-ED12-41B8-86ED-648AE73C3BF8}" srcId="{A924C9BE-DD2D-4AAF-8C14-2DC4AB59596C}" destId="{75BB589B-3518-4AA5-A180-8F122A6105BD}" srcOrd="3" destOrd="0" parTransId="{B5A3F7B4-A23D-49B6-9884-03968FB86A5D}" sibTransId="{394030BF-D893-4A0C-B275-DA1458941E0B}"/>
    <dgm:cxn modelId="{C66CD13C-60E8-4B73-ABA0-1DF7FFA8815F}" type="presOf" srcId="{E29B5F74-C294-4846-9F28-9AA1D5E40787}" destId="{BF4B07EF-3CA7-4BF8-805C-FEF75A382469}" srcOrd="0" destOrd="0" presId="urn:microsoft.com/office/officeart/2018/5/layout/IconCircleLabelList"/>
    <dgm:cxn modelId="{38EF938F-A67F-499C-93DD-46A725636A10}" type="presOf" srcId="{A924C9BE-DD2D-4AAF-8C14-2DC4AB59596C}" destId="{9161B053-C4F5-44FE-AA38-6668EC784716}" srcOrd="0" destOrd="0" presId="urn:microsoft.com/office/officeart/2018/5/layout/IconCircleLabelList"/>
    <dgm:cxn modelId="{9D9E1D99-0C40-4E87-81B3-FB27E11CD8E0}" srcId="{A924C9BE-DD2D-4AAF-8C14-2DC4AB59596C}" destId="{7620E9C3-DE3B-4EF0-AD45-5C81DD94D576}" srcOrd="0" destOrd="0" parTransId="{A9EF1BDF-5253-41B7-84B9-7BB389991C3D}" sibTransId="{731AE369-1FE5-449E-B81C-9571962613A3}"/>
    <dgm:cxn modelId="{95C8EABC-02D8-474B-9CCA-A3E927B4DC62}" srcId="{A924C9BE-DD2D-4AAF-8C14-2DC4AB59596C}" destId="{E29B5F74-C294-4846-9F28-9AA1D5E40787}" srcOrd="1" destOrd="0" parTransId="{97CE99F7-4E0E-4831-9327-18A3887A15FB}" sibTransId="{244AEA4A-404D-4D9D-8F01-428393E224A7}"/>
    <dgm:cxn modelId="{B30873CC-35F0-40FA-B6C6-FA0F368A15FD}" type="presOf" srcId="{DAAB0B58-7CF7-4328-9F4A-D1FB03932148}" destId="{A5F538F7-6838-41A1-AACD-686A3956DCAB}" srcOrd="0" destOrd="0" presId="urn:microsoft.com/office/officeart/2018/5/layout/IconCircleLabelList"/>
    <dgm:cxn modelId="{F8F2DADF-D9F5-4A7F-9E2F-69747404E5A7}" type="presOf" srcId="{75BB589B-3518-4AA5-A180-8F122A6105BD}" destId="{3F9B4306-A842-4238-9463-15B1038FC279}" srcOrd="0" destOrd="0" presId="urn:microsoft.com/office/officeart/2018/5/layout/IconCircleLabelList"/>
    <dgm:cxn modelId="{1B26A5E7-04A7-4730-A1BE-0F6026044C03}" type="presOf" srcId="{7620E9C3-DE3B-4EF0-AD45-5C81DD94D576}" destId="{0A1B3C49-C704-46C8-9A32-B74A9244BEEE}" srcOrd="0" destOrd="0" presId="urn:microsoft.com/office/officeart/2018/5/layout/IconCircleLabelList"/>
    <dgm:cxn modelId="{D37C2D7B-1A9E-4CF4-A6D3-AAE728D50F52}" type="presParOf" srcId="{9161B053-C4F5-44FE-AA38-6668EC784716}" destId="{396C0B52-75B6-471C-B046-018E359B34A1}" srcOrd="0" destOrd="0" presId="urn:microsoft.com/office/officeart/2018/5/layout/IconCircleLabelList"/>
    <dgm:cxn modelId="{BE8A4CB2-3156-47C8-9BC2-DA35FFD1E98D}" type="presParOf" srcId="{396C0B52-75B6-471C-B046-018E359B34A1}" destId="{E890381A-CD70-4A46-967B-59BA0E9D05F7}" srcOrd="0" destOrd="0" presId="urn:microsoft.com/office/officeart/2018/5/layout/IconCircleLabelList"/>
    <dgm:cxn modelId="{6D4621B4-20AD-435F-81BC-E0186580C215}" type="presParOf" srcId="{396C0B52-75B6-471C-B046-018E359B34A1}" destId="{040C6AD9-EC85-4948-A9D5-4EB7D8610C48}" srcOrd="1" destOrd="0" presId="urn:microsoft.com/office/officeart/2018/5/layout/IconCircleLabelList"/>
    <dgm:cxn modelId="{8E4F6E6C-0B9C-4C68-848F-26F175D55E89}" type="presParOf" srcId="{396C0B52-75B6-471C-B046-018E359B34A1}" destId="{CCFE37FB-1F5A-4BBD-B92E-50F5BA0B6D22}" srcOrd="2" destOrd="0" presId="urn:microsoft.com/office/officeart/2018/5/layout/IconCircleLabelList"/>
    <dgm:cxn modelId="{A4B4A7E7-4BA5-40F7-A121-BEA152FCCB37}" type="presParOf" srcId="{396C0B52-75B6-471C-B046-018E359B34A1}" destId="{0A1B3C49-C704-46C8-9A32-B74A9244BEEE}" srcOrd="3" destOrd="0" presId="urn:microsoft.com/office/officeart/2018/5/layout/IconCircleLabelList"/>
    <dgm:cxn modelId="{2DB360EB-1CAF-44F4-B8AF-AE38A6FC508F}" type="presParOf" srcId="{9161B053-C4F5-44FE-AA38-6668EC784716}" destId="{34BF1418-D668-4245-86EA-772AF54966FA}" srcOrd="1" destOrd="0" presId="urn:microsoft.com/office/officeart/2018/5/layout/IconCircleLabelList"/>
    <dgm:cxn modelId="{D6AF6D09-A078-4269-BCCE-11A9148CC989}" type="presParOf" srcId="{9161B053-C4F5-44FE-AA38-6668EC784716}" destId="{1F5CE2DF-72B0-4431-B613-E5FA2923EAA8}" srcOrd="2" destOrd="0" presId="urn:microsoft.com/office/officeart/2018/5/layout/IconCircleLabelList"/>
    <dgm:cxn modelId="{DF06B52D-7B54-4775-A5BF-D854D0235496}" type="presParOf" srcId="{1F5CE2DF-72B0-4431-B613-E5FA2923EAA8}" destId="{33D8D986-40EC-4BCF-9A58-5AF492140832}" srcOrd="0" destOrd="0" presId="urn:microsoft.com/office/officeart/2018/5/layout/IconCircleLabelList"/>
    <dgm:cxn modelId="{04A5B964-1259-4243-81DA-24BB69B38D8F}" type="presParOf" srcId="{1F5CE2DF-72B0-4431-B613-E5FA2923EAA8}" destId="{4B1CEA35-6546-47AD-8459-8FA26D57E7C9}" srcOrd="1" destOrd="0" presId="urn:microsoft.com/office/officeart/2018/5/layout/IconCircleLabelList"/>
    <dgm:cxn modelId="{BAE663C8-B86E-4707-81D3-A5068389234E}" type="presParOf" srcId="{1F5CE2DF-72B0-4431-B613-E5FA2923EAA8}" destId="{4DA10805-976B-4501-AEFD-5EBBDAF26CF9}" srcOrd="2" destOrd="0" presId="urn:microsoft.com/office/officeart/2018/5/layout/IconCircleLabelList"/>
    <dgm:cxn modelId="{16211862-A325-4A0C-918A-239BC0F71529}" type="presParOf" srcId="{1F5CE2DF-72B0-4431-B613-E5FA2923EAA8}" destId="{BF4B07EF-3CA7-4BF8-805C-FEF75A382469}" srcOrd="3" destOrd="0" presId="urn:microsoft.com/office/officeart/2018/5/layout/IconCircleLabelList"/>
    <dgm:cxn modelId="{8EE184AC-0F71-4EAC-AC34-600C9579B029}" type="presParOf" srcId="{9161B053-C4F5-44FE-AA38-6668EC784716}" destId="{4925D072-BD2C-4EEB-A8DF-A0065FE4A474}" srcOrd="3" destOrd="0" presId="urn:microsoft.com/office/officeart/2018/5/layout/IconCircleLabelList"/>
    <dgm:cxn modelId="{AB70F28A-2855-4E7C-B7BA-5DEDF0932500}" type="presParOf" srcId="{9161B053-C4F5-44FE-AA38-6668EC784716}" destId="{136F9AD4-7CDC-4AC7-8EED-4CA5ADB3692F}" srcOrd="4" destOrd="0" presId="urn:microsoft.com/office/officeart/2018/5/layout/IconCircleLabelList"/>
    <dgm:cxn modelId="{4A67C60C-CC96-4134-A183-F0B778A8A7D5}" type="presParOf" srcId="{136F9AD4-7CDC-4AC7-8EED-4CA5ADB3692F}" destId="{868AD3F3-77CC-4DAC-B399-B7630E52FEE9}" srcOrd="0" destOrd="0" presId="urn:microsoft.com/office/officeart/2018/5/layout/IconCircleLabelList"/>
    <dgm:cxn modelId="{1FF736F6-5576-4C62-B541-AA3D7A51E057}" type="presParOf" srcId="{136F9AD4-7CDC-4AC7-8EED-4CA5ADB3692F}" destId="{84D8C231-46D0-4909-9ABA-2B58B1041523}" srcOrd="1" destOrd="0" presId="urn:microsoft.com/office/officeart/2018/5/layout/IconCircleLabelList"/>
    <dgm:cxn modelId="{53041288-55A5-4899-BCA3-67553EF1C6F2}" type="presParOf" srcId="{136F9AD4-7CDC-4AC7-8EED-4CA5ADB3692F}" destId="{A4265AD1-444D-4461-99B9-8C00170C956E}" srcOrd="2" destOrd="0" presId="urn:microsoft.com/office/officeart/2018/5/layout/IconCircleLabelList"/>
    <dgm:cxn modelId="{055F1E98-9F7C-49C1-A32B-B3179BDA4761}" type="presParOf" srcId="{136F9AD4-7CDC-4AC7-8EED-4CA5ADB3692F}" destId="{A5F538F7-6838-41A1-AACD-686A3956DCAB}" srcOrd="3" destOrd="0" presId="urn:microsoft.com/office/officeart/2018/5/layout/IconCircleLabelList"/>
    <dgm:cxn modelId="{B5E8AC06-0AB5-4F11-8921-2E4CF8A109C9}" type="presParOf" srcId="{9161B053-C4F5-44FE-AA38-6668EC784716}" destId="{5AD0E81D-51BE-4CAE-8D0F-84916D883488}" srcOrd="5" destOrd="0" presId="urn:microsoft.com/office/officeart/2018/5/layout/IconCircleLabelList"/>
    <dgm:cxn modelId="{334B3F45-E876-45D0-96EF-2277EF84E554}" type="presParOf" srcId="{9161B053-C4F5-44FE-AA38-6668EC784716}" destId="{15B432FF-2FD1-4431-B11D-BCD49335C350}" srcOrd="6" destOrd="0" presId="urn:microsoft.com/office/officeart/2018/5/layout/IconCircleLabelList"/>
    <dgm:cxn modelId="{8FE50CFF-BCC1-4027-9EED-32DB14BFCB50}" type="presParOf" srcId="{15B432FF-2FD1-4431-B11D-BCD49335C350}" destId="{7C1E24E6-5B5F-40B7-8280-E98286A128EE}" srcOrd="0" destOrd="0" presId="urn:microsoft.com/office/officeart/2018/5/layout/IconCircleLabelList"/>
    <dgm:cxn modelId="{C52318DE-245D-4E0E-A7B3-955D0BEDD9A7}" type="presParOf" srcId="{15B432FF-2FD1-4431-B11D-BCD49335C350}" destId="{F3CB39DC-9105-4A6B-BC41-CCF7F9C03AC5}" srcOrd="1" destOrd="0" presId="urn:microsoft.com/office/officeart/2018/5/layout/IconCircleLabelList"/>
    <dgm:cxn modelId="{70BBDD06-16CA-4F3C-A54B-D942BCC9D0FC}" type="presParOf" srcId="{15B432FF-2FD1-4431-B11D-BCD49335C350}" destId="{8E515EC5-0400-4E9E-80D8-455E5173279C}" srcOrd="2" destOrd="0" presId="urn:microsoft.com/office/officeart/2018/5/layout/IconCircleLabelList"/>
    <dgm:cxn modelId="{C85F1E59-43A1-4A9F-A2B0-80B8F24004D0}" type="presParOf" srcId="{15B432FF-2FD1-4431-B11D-BCD49335C350}" destId="{3F9B4306-A842-4238-9463-15B1038FC27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8F13D5-75F6-4CF9-B22D-533F06659E6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80964AD-EE87-4640-89EB-C77A8A941F8C}">
      <dgm:prSet custT="1"/>
      <dgm:spPr/>
      <dgm:t>
        <a:bodyPr/>
        <a:lstStyle/>
        <a:p>
          <a:r>
            <a:rPr lang="en-GB" sz="2000" b="1" dirty="0">
              <a:hlinkClick xmlns:r="http://schemas.openxmlformats.org/officeDocument/2006/relationships" r:id="rId1"/>
            </a:rPr>
            <a:t>Scaling Innovation - Right Decision Service (RDS</a:t>
          </a:r>
          <a:r>
            <a:rPr lang="en-GB" sz="1300" b="1" dirty="0">
              <a:hlinkClick xmlns:r="http://schemas.openxmlformats.org/officeDocument/2006/relationships" r:id="rId1"/>
            </a:rPr>
            <a:t>)</a:t>
          </a:r>
          <a:endParaRPr lang="en-US" sz="1300" dirty="0"/>
        </a:p>
      </dgm:t>
    </dgm:pt>
    <dgm:pt modelId="{EE1B632E-575D-43D4-A15F-C5C7A8F10129}" type="parTrans" cxnId="{A4278405-2CE3-4358-A37E-A151B4C95562}">
      <dgm:prSet/>
      <dgm:spPr/>
      <dgm:t>
        <a:bodyPr/>
        <a:lstStyle/>
        <a:p>
          <a:endParaRPr lang="en-US"/>
        </a:p>
      </dgm:t>
    </dgm:pt>
    <dgm:pt modelId="{EDF30831-2359-484A-B0AE-4C59896673C8}" type="sibTrans" cxnId="{A4278405-2CE3-4358-A37E-A151B4C95562}">
      <dgm:prSet/>
      <dgm:spPr/>
      <dgm:t>
        <a:bodyPr/>
        <a:lstStyle/>
        <a:p>
          <a:endParaRPr lang="en-US"/>
        </a:p>
      </dgm:t>
    </dgm:pt>
    <dgm:pt modelId="{7EADD0A4-6386-4DD4-9F35-AC639A01576F}">
      <dgm:prSet custT="1"/>
      <dgm:spPr/>
      <dgm:t>
        <a:bodyPr/>
        <a:lstStyle/>
        <a:p>
          <a:r>
            <a:rPr lang="en-GB" sz="1600" dirty="0"/>
            <a:t>With Scottish Government funding, DHI led the multi-year development of this project which provides digital tools for safe, timely healthcare decisions based on validated evidence and patient-centred outcomes.​</a:t>
          </a:r>
          <a:endParaRPr lang="en-US" sz="1600" dirty="0"/>
        </a:p>
      </dgm:t>
    </dgm:pt>
    <dgm:pt modelId="{CD087850-EF9F-4F2A-8337-CF94FBC5D265}" type="parTrans" cxnId="{CB476FC2-CC3A-4218-AA32-3319FF90909C}">
      <dgm:prSet/>
      <dgm:spPr/>
      <dgm:t>
        <a:bodyPr/>
        <a:lstStyle/>
        <a:p>
          <a:endParaRPr lang="en-US"/>
        </a:p>
      </dgm:t>
    </dgm:pt>
    <dgm:pt modelId="{05280B82-0CA2-404C-AC09-530D197EE37E}" type="sibTrans" cxnId="{CB476FC2-CC3A-4218-AA32-3319FF90909C}">
      <dgm:prSet/>
      <dgm:spPr/>
      <dgm:t>
        <a:bodyPr/>
        <a:lstStyle/>
        <a:p>
          <a:endParaRPr lang="en-US"/>
        </a:p>
      </dgm:t>
    </dgm:pt>
    <dgm:pt modelId="{DA094C2B-7217-44B0-B91D-046894CFE89C}">
      <dgm:prSet custT="1"/>
      <dgm:spPr/>
      <dgm:t>
        <a:bodyPr/>
        <a:lstStyle/>
        <a:p>
          <a:r>
            <a:rPr lang="en-GB" sz="1600" dirty="0"/>
            <a:t>The project delivered 180 web and mobile decision support tools, attracting 1.77 million unique users and generating 10.4 million page views in 2023, with 93% of users reporting positive impacts on evidence-informed practice</a:t>
          </a:r>
          <a:r>
            <a:rPr lang="en-GB" sz="1700" dirty="0"/>
            <a:t>.​</a:t>
          </a:r>
          <a:endParaRPr lang="en-US" sz="1700" dirty="0"/>
        </a:p>
      </dgm:t>
    </dgm:pt>
    <dgm:pt modelId="{6726640A-35B7-4DB9-8E10-CFAF1F7ACC47}" type="parTrans" cxnId="{E0E6886E-D196-48A4-92CC-1F487A3680E4}">
      <dgm:prSet/>
      <dgm:spPr/>
      <dgm:t>
        <a:bodyPr/>
        <a:lstStyle/>
        <a:p>
          <a:endParaRPr lang="en-US"/>
        </a:p>
      </dgm:t>
    </dgm:pt>
    <dgm:pt modelId="{1B24E19C-D842-45E3-A04C-E3539735DF91}" type="sibTrans" cxnId="{E0E6886E-D196-48A4-92CC-1F487A3680E4}">
      <dgm:prSet/>
      <dgm:spPr/>
      <dgm:t>
        <a:bodyPr/>
        <a:lstStyle/>
        <a:p>
          <a:endParaRPr lang="en-US"/>
        </a:p>
      </dgm:t>
    </dgm:pt>
    <dgm:pt modelId="{D42E3CB1-6507-4201-9309-1A30ED3B7D2B}">
      <dgm:prSet custT="1"/>
      <dgm:spPr/>
      <dgm:t>
        <a:bodyPr/>
        <a:lstStyle/>
        <a:p>
          <a:r>
            <a:rPr lang="en-GB" sz="1600" dirty="0"/>
            <a:t>In 2023, national ownership of the RDS transitioned to Healthcare Improvement Scotland (HIS), marking its move from an innovation phase under DHI to a mainstream service. The RDS, recognised with a 2022 Digital Public Services Award, is now a core enabler of health and care delivery across most Scottish NHS boards and social care partnerships, with ongoing development continuing under HIS</a:t>
          </a:r>
          <a:r>
            <a:rPr lang="en-GB" sz="1300" dirty="0"/>
            <a:t>.</a:t>
          </a:r>
          <a:endParaRPr lang="en-US" sz="1300" dirty="0"/>
        </a:p>
      </dgm:t>
    </dgm:pt>
    <dgm:pt modelId="{4C7D886B-9D09-49FB-B4B4-F07092E3AF12}" type="parTrans" cxnId="{6DDD2BE1-1ED4-4275-AF8E-6AD2C1449133}">
      <dgm:prSet/>
      <dgm:spPr/>
      <dgm:t>
        <a:bodyPr/>
        <a:lstStyle/>
        <a:p>
          <a:endParaRPr lang="en-US"/>
        </a:p>
      </dgm:t>
    </dgm:pt>
    <dgm:pt modelId="{E28D118F-6728-431C-AC76-D39055E7EE26}" type="sibTrans" cxnId="{6DDD2BE1-1ED4-4275-AF8E-6AD2C1449133}">
      <dgm:prSet/>
      <dgm:spPr/>
      <dgm:t>
        <a:bodyPr/>
        <a:lstStyle/>
        <a:p>
          <a:endParaRPr lang="en-US"/>
        </a:p>
      </dgm:t>
    </dgm:pt>
    <dgm:pt modelId="{2A5060F8-8441-4B72-AE11-9891ECF9ADC6}" type="pres">
      <dgm:prSet presAssocID="{638F13D5-75F6-4CF9-B22D-533F06659E6D}" presName="root" presStyleCnt="0">
        <dgm:presLayoutVars>
          <dgm:dir/>
          <dgm:resizeHandles val="exact"/>
        </dgm:presLayoutVars>
      </dgm:prSet>
      <dgm:spPr/>
    </dgm:pt>
    <dgm:pt modelId="{6A929DFB-B1F8-463E-B04B-97FDF47CAB8A}" type="pres">
      <dgm:prSet presAssocID="{638F13D5-75F6-4CF9-B22D-533F06659E6D}" presName="container" presStyleCnt="0">
        <dgm:presLayoutVars>
          <dgm:dir/>
          <dgm:resizeHandles val="exact"/>
        </dgm:presLayoutVars>
      </dgm:prSet>
      <dgm:spPr/>
    </dgm:pt>
    <dgm:pt modelId="{66A881EE-892C-491E-91E3-0D24E3F08449}" type="pres">
      <dgm:prSet presAssocID="{C80964AD-EE87-4640-89EB-C77A8A941F8C}" presName="compNode" presStyleCnt="0"/>
      <dgm:spPr/>
    </dgm:pt>
    <dgm:pt modelId="{8CF51A47-E6F9-4835-B091-AC5C70C7EB48}" type="pres">
      <dgm:prSet presAssocID="{C80964AD-EE87-4640-89EB-C77A8A941F8C}" presName="iconBgRect" presStyleLbl="bgShp" presStyleIdx="0" presStyleCnt="4"/>
      <dgm:spPr/>
    </dgm:pt>
    <dgm:pt modelId="{3182486B-D2BD-4E65-8F3E-B3D1B10FAAE8}" type="pres">
      <dgm:prSet presAssocID="{C80964AD-EE87-4640-89EB-C77A8A941F8C}"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loud Computing"/>
        </a:ext>
      </dgm:extLst>
    </dgm:pt>
    <dgm:pt modelId="{8E44CFCB-5DD3-450D-851D-26F6E0BF2018}" type="pres">
      <dgm:prSet presAssocID="{C80964AD-EE87-4640-89EB-C77A8A941F8C}" presName="spaceRect" presStyleCnt="0"/>
      <dgm:spPr/>
    </dgm:pt>
    <dgm:pt modelId="{3669D852-A6A6-497E-95F4-4CF1EEBB5A34}" type="pres">
      <dgm:prSet presAssocID="{C80964AD-EE87-4640-89EB-C77A8A941F8C}" presName="textRect" presStyleLbl="revTx" presStyleIdx="0" presStyleCnt="4">
        <dgm:presLayoutVars>
          <dgm:chMax val="1"/>
          <dgm:chPref val="1"/>
        </dgm:presLayoutVars>
      </dgm:prSet>
      <dgm:spPr/>
    </dgm:pt>
    <dgm:pt modelId="{2301E5E7-5843-405F-BF3A-28B448CF2C6E}" type="pres">
      <dgm:prSet presAssocID="{EDF30831-2359-484A-B0AE-4C59896673C8}" presName="sibTrans" presStyleLbl="sibTrans2D1" presStyleIdx="0" presStyleCnt="0"/>
      <dgm:spPr/>
    </dgm:pt>
    <dgm:pt modelId="{4F4EA32E-61A0-43B3-9E18-40E22CE9BDFE}" type="pres">
      <dgm:prSet presAssocID="{7EADD0A4-6386-4DD4-9F35-AC639A01576F}" presName="compNode" presStyleCnt="0"/>
      <dgm:spPr/>
    </dgm:pt>
    <dgm:pt modelId="{3345020B-A88C-4248-94FE-54A0A527D14E}" type="pres">
      <dgm:prSet presAssocID="{7EADD0A4-6386-4DD4-9F35-AC639A01576F}" presName="iconBgRect" presStyleLbl="bgShp" presStyleIdx="1" presStyleCnt="4"/>
      <dgm:spPr/>
    </dgm:pt>
    <dgm:pt modelId="{35140F9B-9DC0-4351-A5BD-52829D195AD3}" type="pres">
      <dgm:prSet presAssocID="{7EADD0A4-6386-4DD4-9F35-AC639A01576F}"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ctor"/>
        </a:ext>
      </dgm:extLst>
    </dgm:pt>
    <dgm:pt modelId="{CEB07DD6-FB75-40F7-A3CA-A0988DB0D308}" type="pres">
      <dgm:prSet presAssocID="{7EADD0A4-6386-4DD4-9F35-AC639A01576F}" presName="spaceRect" presStyleCnt="0"/>
      <dgm:spPr/>
    </dgm:pt>
    <dgm:pt modelId="{15FBC9A9-AB28-4D73-8E95-0F0FCFC09452}" type="pres">
      <dgm:prSet presAssocID="{7EADD0A4-6386-4DD4-9F35-AC639A01576F}" presName="textRect" presStyleLbl="revTx" presStyleIdx="1" presStyleCnt="4">
        <dgm:presLayoutVars>
          <dgm:chMax val="1"/>
          <dgm:chPref val="1"/>
        </dgm:presLayoutVars>
      </dgm:prSet>
      <dgm:spPr/>
    </dgm:pt>
    <dgm:pt modelId="{FB747564-C0E7-41D3-927E-B6CDBC0E0342}" type="pres">
      <dgm:prSet presAssocID="{05280B82-0CA2-404C-AC09-530D197EE37E}" presName="sibTrans" presStyleLbl="sibTrans2D1" presStyleIdx="0" presStyleCnt="0"/>
      <dgm:spPr/>
    </dgm:pt>
    <dgm:pt modelId="{30E6A24F-0726-41C5-BCB1-D734858A6893}" type="pres">
      <dgm:prSet presAssocID="{DA094C2B-7217-44B0-B91D-046894CFE89C}" presName="compNode" presStyleCnt="0"/>
      <dgm:spPr/>
    </dgm:pt>
    <dgm:pt modelId="{61E6CC5A-884A-48D8-B8AC-CA11AFABF338}" type="pres">
      <dgm:prSet presAssocID="{DA094C2B-7217-44B0-B91D-046894CFE89C}" presName="iconBgRect" presStyleLbl="bgShp" presStyleIdx="2" presStyleCnt="4"/>
      <dgm:spPr/>
    </dgm:pt>
    <dgm:pt modelId="{69471FC5-C2DF-400F-B278-4EBF494DC442}" type="pres">
      <dgm:prSet presAssocID="{DA094C2B-7217-44B0-B91D-046894CFE89C}"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Users"/>
        </a:ext>
      </dgm:extLst>
    </dgm:pt>
    <dgm:pt modelId="{37B39D9F-C829-4E46-99A6-CCDF00DEA95B}" type="pres">
      <dgm:prSet presAssocID="{DA094C2B-7217-44B0-B91D-046894CFE89C}" presName="spaceRect" presStyleCnt="0"/>
      <dgm:spPr/>
    </dgm:pt>
    <dgm:pt modelId="{E320CFEE-49E6-446C-8466-D0F70C0055B4}" type="pres">
      <dgm:prSet presAssocID="{DA094C2B-7217-44B0-B91D-046894CFE89C}" presName="textRect" presStyleLbl="revTx" presStyleIdx="2" presStyleCnt="4">
        <dgm:presLayoutVars>
          <dgm:chMax val="1"/>
          <dgm:chPref val="1"/>
        </dgm:presLayoutVars>
      </dgm:prSet>
      <dgm:spPr/>
    </dgm:pt>
    <dgm:pt modelId="{D8B9480C-D912-4F1F-B4B6-1AD0130B64FF}" type="pres">
      <dgm:prSet presAssocID="{1B24E19C-D842-45E3-A04C-E3539735DF91}" presName="sibTrans" presStyleLbl="sibTrans2D1" presStyleIdx="0" presStyleCnt="0"/>
      <dgm:spPr/>
    </dgm:pt>
    <dgm:pt modelId="{E5DCD4B0-0A8D-43C1-8188-F41241AE2645}" type="pres">
      <dgm:prSet presAssocID="{D42E3CB1-6507-4201-9309-1A30ED3B7D2B}" presName="compNode" presStyleCnt="0"/>
      <dgm:spPr/>
    </dgm:pt>
    <dgm:pt modelId="{1286947E-BD58-444C-A855-5021A6625DDC}" type="pres">
      <dgm:prSet presAssocID="{D42E3CB1-6507-4201-9309-1A30ED3B7D2B}" presName="iconBgRect" presStyleLbl="bgShp" presStyleIdx="3" presStyleCnt="4"/>
      <dgm:spPr/>
    </dgm:pt>
    <dgm:pt modelId="{0A0ACC91-4EBC-456E-BF47-962AAE3ACF2B}" type="pres">
      <dgm:prSet presAssocID="{D42E3CB1-6507-4201-9309-1A30ED3B7D2B}"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Hospital"/>
        </a:ext>
      </dgm:extLst>
    </dgm:pt>
    <dgm:pt modelId="{43CE6402-55BB-48F6-81EC-397314C0A85D}" type="pres">
      <dgm:prSet presAssocID="{D42E3CB1-6507-4201-9309-1A30ED3B7D2B}" presName="spaceRect" presStyleCnt="0"/>
      <dgm:spPr/>
    </dgm:pt>
    <dgm:pt modelId="{F15A1A58-B80D-4C96-9FC5-3D0C50600CB1}" type="pres">
      <dgm:prSet presAssocID="{D42E3CB1-6507-4201-9309-1A30ED3B7D2B}" presName="textRect" presStyleLbl="revTx" presStyleIdx="3" presStyleCnt="4">
        <dgm:presLayoutVars>
          <dgm:chMax val="1"/>
          <dgm:chPref val="1"/>
        </dgm:presLayoutVars>
      </dgm:prSet>
      <dgm:spPr/>
    </dgm:pt>
  </dgm:ptLst>
  <dgm:cxnLst>
    <dgm:cxn modelId="{A4278405-2CE3-4358-A37E-A151B4C95562}" srcId="{638F13D5-75F6-4CF9-B22D-533F06659E6D}" destId="{C80964AD-EE87-4640-89EB-C77A8A941F8C}" srcOrd="0" destOrd="0" parTransId="{EE1B632E-575D-43D4-A15F-C5C7A8F10129}" sibTransId="{EDF30831-2359-484A-B0AE-4C59896673C8}"/>
    <dgm:cxn modelId="{FCD27F12-30D8-4945-A9E4-774A5EBF5DCE}" type="presOf" srcId="{638F13D5-75F6-4CF9-B22D-533F06659E6D}" destId="{2A5060F8-8441-4B72-AE11-9891ECF9ADC6}" srcOrd="0" destOrd="0" presId="urn:microsoft.com/office/officeart/2018/2/layout/IconCircleList"/>
    <dgm:cxn modelId="{02294634-9754-48BD-BC97-4B9A7E49E0BF}" type="presOf" srcId="{7EADD0A4-6386-4DD4-9F35-AC639A01576F}" destId="{15FBC9A9-AB28-4D73-8E95-0F0FCFC09452}" srcOrd="0" destOrd="0" presId="urn:microsoft.com/office/officeart/2018/2/layout/IconCircleList"/>
    <dgm:cxn modelId="{0BF4493F-DC34-4FDF-89CC-304D579DEB56}" type="presOf" srcId="{EDF30831-2359-484A-B0AE-4C59896673C8}" destId="{2301E5E7-5843-405F-BF3A-28B448CF2C6E}" srcOrd="0" destOrd="0" presId="urn:microsoft.com/office/officeart/2018/2/layout/IconCircleList"/>
    <dgm:cxn modelId="{E0E6886E-D196-48A4-92CC-1F487A3680E4}" srcId="{638F13D5-75F6-4CF9-B22D-533F06659E6D}" destId="{DA094C2B-7217-44B0-B91D-046894CFE89C}" srcOrd="2" destOrd="0" parTransId="{6726640A-35B7-4DB9-8E10-CFAF1F7ACC47}" sibTransId="{1B24E19C-D842-45E3-A04C-E3539735DF91}"/>
    <dgm:cxn modelId="{C3C8F951-3BE2-40F8-A757-5BA5995683BF}" type="presOf" srcId="{DA094C2B-7217-44B0-B91D-046894CFE89C}" destId="{E320CFEE-49E6-446C-8466-D0F70C0055B4}" srcOrd="0" destOrd="0" presId="urn:microsoft.com/office/officeart/2018/2/layout/IconCircleList"/>
    <dgm:cxn modelId="{D1FA6897-CD0F-4D79-8023-693B2403FD4D}" type="presOf" srcId="{05280B82-0CA2-404C-AC09-530D197EE37E}" destId="{FB747564-C0E7-41D3-927E-B6CDBC0E0342}" srcOrd="0" destOrd="0" presId="urn:microsoft.com/office/officeart/2018/2/layout/IconCircleList"/>
    <dgm:cxn modelId="{C51A3298-C38F-444E-ABE1-25CED08654EB}" type="presOf" srcId="{C80964AD-EE87-4640-89EB-C77A8A941F8C}" destId="{3669D852-A6A6-497E-95F4-4CF1EEBB5A34}" srcOrd="0" destOrd="0" presId="urn:microsoft.com/office/officeart/2018/2/layout/IconCircleList"/>
    <dgm:cxn modelId="{0225C6AC-64F6-44C0-9E0A-09F2F7CC436D}" type="presOf" srcId="{1B24E19C-D842-45E3-A04C-E3539735DF91}" destId="{D8B9480C-D912-4F1F-B4B6-1AD0130B64FF}" srcOrd="0" destOrd="0" presId="urn:microsoft.com/office/officeart/2018/2/layout/IconCircleList"/>
    <dgm:cxn modelId="{423057C0-7C69-4CBB-8AA7-204512ACD25F}" type="presOf" srcId="{D42E3CB1-6507-4201-9309-1A30ED3B7D2B}" destId="{F15A1A58-B80D-4C96-9FC5-3D0C50600CB1}" srcOrd="0" destOrd="0" presId="urn:microsoft.com/office/officeart/2018/2/layout/IconCircleList"/>
    <dgm:cxn modelId="{CB476FC2-CC3A-4218-AA32-3319FF90909C}" srcId="{638F13D5-75F6-4CF9-B22D-533F06659E6D}" destId="{7EADD0A4-6386-4DD4-9F35-AC639A01576F}" srcOrd="1" destOrd="0" parTransId="{CD087850-EF9F-4F2A-8337-CF94FBC5D265}" sibTransId="{05280B82-0CA2-404C-AC09-530D197EE37E}"/>
    <dgm:cxn modelId="{6DDD2BE1-1ED4-4275-AF8E-6AD2C1449133}" srcId="{638F13D5-75F6-4CF9-B22D-533F06659E6D}" destId="{D42E3CB1-6507-4201-9309-1A30ED3B7D2B}" srcOrd="3" destOrd="0" parTransId="{4C7D886B-9D09-49FB-B4B4-F07092E3AF12}" sibTransId="{E28D118F-6728-431C-AC76-D39055E7EE26}"/>
    <dgm:cxn modelId="{9144E938-7CD2-4C37-B675-AA29BA781DFA}" type="presParOf" srcId="{2A5060F8-8441-4B72-AE11-9891ECF9ADC6}" destId="{6A929DFB-B1F8-463E-B04B-97FDF47CAB8A}" srcOrd="0" destOrd="0" presId="urn:microsoft.com/office/officeart/2018/2/layout/IconCircleList"/>
    <dgm:cxn modelId="{1AEEB8F6-DA55-4599-BFE6-E8EF66917435}" type="presParOf" srcId="{6A929DFB-B1F8-463E-B04B-97FDF47CAB8A}" destId="{66A881EE-892C-491E-91E3-0D24E3F08449}" srcOrd="0" destOrd="0" presId="urn:microsoft.com/office/officeart/2018/2/layout/IconCircleList"/>
    <dgm:cxn modelId="{89B56CD3-065E-4EBB-9B63-243732D380F3}" type="presParOf" srcId="{66A881EE-892C-491E-91E3-0D24E3F08449}" destId="{8CF51A47-E6F9-4835-B091-AC5C70C7EB48}" srcOrd="0" destOrd="0" presId="urn:microsoft.com/office/officeart/2018/2/layout/IconCircleList"/>
    <dgm:cxn modelId="{B9CAE3D6-B5D0-4B0F-8F0C-5DDF8F49D979}" type="presParOf" srcId="{66A881EE-892C-491E-91E3-0D24E3F08449}" destId="{3182486B-D2BD-4E65-8F3E-B3D1B10FAAE8}" srcOrd="1" destOrd="0" presId="urn:microsoft.com/office/officeart/2018/2/layout/IconCircleList"/>
    <dgm:cxn modelId="{26AFAD8F-975A-4D28-B7F5-3B5D001F2AAF}" type="presParOf" srcId="{66A881EE-892C-491E-91E3-0D24E3F08449}" destId="{8E44CFCB-5DD3-450D-851D-26F6E0BF2018}" srcOrd="2" destOrd="0" presId="urn:microsoft.com/office/officeart/2018/2/layout/IconCircleList"/>
    <dgm:cxn modelId="{F51B6E78-1D75-4FC5-89C1-4B1EE1870098}" type="presParOf" srcId="{66A881EE-892C-491E-91E3-0D24E3F08449}" destId="{3669D852-A6A6-497E-95F4-4CF1EEBB5A34}" srcOrd="3" destOrd="0" presId="urn:microsoft.com/office/officeart/2018/2/layout/IconCircleList"/>
    <dgm:cxn modelId="{43D282A0-86F2-425E-991F-C07A010E4589}" type="presParOf" srcId="{6A929DFB-B1F8-463E-B04B-97FDF47CAB8A}" destId="{2301E5E7-5843-405F-BF3A-28B448CF2C6E}" srcOrd="1" destOrd="0" presId="urn:microsoft.com/office/officeart/2018/2/layout/IconCircleList"/>
    <dgm:cxn modelId="{9B172515-1259-42C2-BB42-556483767FDB}" type="presParOf" srcId="{6A929DFB-B1F8-463E-B04B-97FDF47CAB8A}" destId="{4F4EA32E-61A0-43B3-9E18-40E22CE9BDFE}" srcOrd="2" destOrd="0" presId="urn:microsoft.com/office/officeart/2018/2/layout/IconCircleList"/>
    <dgm:cxn modelId="{050CBEB4-1443-4D8B-88DC-12D2DD33CA3A}" type="presParOf" srcId="{4F4EA32E-61A0-43B3-9E18-40E22CE9BDFE}" destId="{3345020B-A88C-4248-94FE-54A0A527D14E}" srcOrd="0" destOrd="0" presId="urn:microsoft.com/office/officeart/2018/2/layout/IconCircleList"/>
    <dgm:cxn modelId="{D5C9FAF3-4F39-4504-ADBE-FC16AA1CD10C}" type="presParOf" srcId="{4F4EA32E-61A0-43B3-9E18-40E22CE9BDFE}" destId="{35140F9B-9DC0-4351-A5BD-52829D195AD3}" srcOrd="1" destOrd="0" presId="urn:microsoft.com/office/officeart/2018/2/layout/IconCircleList"/>
    <dgm:cxn modelId="{D6C50C12-249C-40C7-9214-570760618B73}" type="presParOf" srcId="{4F4EA32E-61A0-43B3-9E18-40E22CE9BDFE}" destId="{CEB07DD6-FB75-40F7-A3CA-A0988DB0D308}" srcOrd="2" destOrd="0" presId="urn:microsoft.com/office/officeart/2018/2/layout/IconCircleList"/>
    <dgm:cxn modelId="{352F6E34-4DB5-4063-A05C-E41D85194B96}" type="presParOf" srcId="{4F4EA32E-61A0-43B3-9E18-40E22CE9BDFE}" destId="{15FBC9A9-AB28-4D73-8E95-0F0FCFC09452}" srcOrd="3" destOrd="0" presId="urn:microsoft.com/office/officeart/2018/2/layout/IconCircleList"/>
    <dgm:cxn modelId="{8ED498D7-FBFC-4DEB-902B-C41F18418497}" type="presParOf" srcId="{6A929DFB-B1F8-463E-B04B-97FDF47CAB8A}" destId="{FB747564-C0E7-41D3-927E-B6CDBC0E0342}" srcOrd="3" destOrd="0" presId="urn:microsoft.com/office/officeart/2018/2/layout/IconCircleList"/>
    <dgm:cxn modelId="{60880DF7-E1C8-4DDC-B313-2A4EED2580F9}" type="presParOf" srcId="{6A929DFB-B1F8-463E-B04B-97FDF47CAB8A}" destId="{30E6A24F-0726-41C5-BCB1-D734858A6893}" srcOrd="4" destOrd="0" presId="urn:microsoft.com/office/officeart/2018/2/layout/IconCircleList"/>
    <dgm:cxn modelId="{6C4750C8-AC57-4E7B-831C-4A995A3CF7B1}" type="presParOf" srcId="{30E6A24F-0726-41C5-BCB1-D734858A6893}" destId="{61E6CC5A-884A-48D8-B8AC-CA11AFABF338}" srcOrd="0" destOrd="0" presId="urn:microsoft.com/office/officeart/2018/2/layout/IconCircleList"/>
    <dgm:cxn modelId="{DC653820-D037-4B01-9841-DC25E77D9519}" type="presParOf" srcId="{30E6A24F-0726-41C5-BCB1-D734858A6893}" destId="{69471FC5-C2DF-400F-B278-4EBF494DC442}" srcOrd="1" destOrd="0" presId="urn:microsoft.com/office/officeart/2018/2/layout/IconCircleList"/>
    <dgm:cxn modelId="{CB3CAB92-FBD4-413A-941A-FF067236A5CC}" type="presParOf" srcId="{30E6A24F-0726-41C5-BCB1-D734858A6893}" destId="{37B39D9F-C829-4E46-99A6-CCDF00DEA95B}" srcOrd="2" destOrd="0" presId="urn:microsoft.com/office/officeart/2018/2/layout/IconCircleList"/>
    <dgm:cxn modelId="{BEA35C96-3C43-4276-AEFD-CDE0B58A69DE}" type="presParOf" srcId="{30E6A24F-0726-41C5-BCB1-D734858A6893}" destId="{E320CFEE-49E6-446C-8466-D0F70C0055B4}" srcOrd="3" destOrd="0" presId="urn:microsoft.com/office/officeart/2018/2/layout/IconCircleList"/>
    <dgm:cxn modelId="{9FCB8402-C8C9-4A1B-93D2-C2FA5A1E6DFF}" type="presParOf" srcId="{6A929DFB-B1F8-463E-B04B-97FDF47CAB8A}" destId="{D8B9480C-D912-4F1F-B4B6-1AD0130B64FF}" srcOrd="5" destOrd="0" presId="urn:microsoft.com/office/officeart/2018/2/layout/IconCircleList"/>
    <dgm:cxn modelId="{4C119A60-E982-4C30-BB6B-790F33F62D97}" type="presParOf" srcId="{6A929DFB-B1F8-463E-B04B-97FDF47CAB8A}" destId="{E5DCD4B0-0A8D-43C1-8188-F41241AE2645}" srcOrd="6" destOrd="0" presId="urn:microsoft.com/office/officeart/2018/2/layout/IconCircleList"/>
    <dgm:cxn modelId="{2040875E-14E8-4D25-9B67-6C57DCF6A4C5}" type="presParOf" srcId="{E5DCD4B0-0A8D-43C1-8188-F41241AE2645}" destId="{1286947E-BD58-444C-A855-5021A6625DDC}" srcOrd="0" destOrd="0" presId="urn:microsoft.com/office/officeart/2018/2/layout/IconCircleList"/>
    <dgm:cxn modelId="{9EE0137E-FACE-422E-8924-B5586632197A}" type="presParOf" srcId="{E5DCD4B0-0A8D-43C1-8188-F41241AE2645}" destId="{0A0ACC91-4EBC-456E-BF47-962AAE3ACF2B}" srcOrd="1" destOrd="0" presId="urn:microsoft.com/office/officeart/2018/2/layout/IconCircleList"/>
    <dgm:cxn modelId="{3A56139A-DC98-4025-83A7-16F7F0E7AF69}" type="presParOf" srcId="{E5DCD4B0-0A8D-43C1-8188-F41241AE2645}" destId="{43CE6402-55BB-48F6-81EC-397314C0A85D}" srcOrd="2" destOrd="0" presId="urn:microsoft.com/office/officeart/2018/2/layout/IconCircleList"/>
    <dgm:cxn modelId="{1DA2B816-174E-4E75-B968-03CF08713D9E}" type="presParOf" srcId="{E5DCD4B0-0A8D-43C1-8188-F41241AE2645}" destId="{F15A1A58-B80D-4C96-9FC5-3D0C50600CB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6A0928-BD86-4D0D-94ED-2E22DF35E0E7}"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273C2C33-2906-4C42-AE2E-3BD0539C4B7F}">
      <dgm:prSet/>
      <dgm:spPr/>
      <dgm:t>
        <a:bodyPr/>
        <a:lstStyle/>
        <a:p>
          <a:r>
            <a:rPr lang="en-GB"/>
            <a:t>DHI, in partnership with UHI and Moray College, led the development of a Rural Centre of Excellence (RCE) for Digital Health and Care in Moray (2021-25).</a:t>
          </a:r>
          <a:endParaRPr lang="en-US"/>
        </a:p>
      </dgm:t>
    </dgm:pt>
    <dgm:pt modelId="{A3C9ADED-9CF8-414D-BB0D-CA066AFCEDC7}" type="parTrans" cxnId="{257D08D2-6884-4EC0-8B63-A716C1318EF8}">
      <dgm:prSet/>
      <dgm:spPr/>
      <dgm:t>
        <a:bodyPr/>
        <a:lstStyle/>
        <a:p>
          <a:endParaRPr lang="en-US"/>
        </a:p>
      </dgm:t>
    </dgm:pt>
    <dgm:pt modelId="{B6718404-C6F7-4BBA-8F25-53A19DEE09B9}" type="sibTrans" cxnId="{257D08D2-6884-4EC0-8B63-A716C1318EF8}">
      <dgm:prSet/>
      <dgm:spPr/>
      <dgm:t>
        <a:bodyPr/>
        <a:lstStyle/>
        <a:p>
          <a:endParaRPr lang="en-US"/>
        </a:p>
      </dgm:t>
    </dgm:pt>
    <dgm:pt modelId="{179B36AA-695A-458D-BC80-E6181F121BA1}">
      <dgm:prSet/>
      <dgm:spPr/>
      <dgm:t>
        <a:bodyPr/>
        <a:lstStyle/>
        <a:p>
          <a:r>
            <a:rPr lang="en-GB"/>
            <a:t>This £5m UK Government investment, supported by £3m in-kind contributions, aims to address rural challenges through digital innovation. The project initiated five Living Labs in Northern Scotland, delivering economic, service, and skills benefits while supporting Scotland’s net-zero targets. </a:t>
          </a:r>
          <a:endParaRPr lang="en-US"/>
        </a:p>
      </dgm:t>
    </dgm:pt>
    <dgm:pt modelId="{ED6BE6BB-47AB-4F6B-BCF6-6DEF1586F082}" type="parTrans" cxnId="{6D8E6B37-2FEF-43BB-9DAF-0AE3A80BC6FE}">
      <dgm:prSet/>
      <dgm:spPr/>
      <dgm:t>
        <a:bodyPr/>
        <a:lstStyle/>
        <a:p>
          <a:endParaRPr lang="en-US"/>
        </a:p>
      </dgm:t>
    </dgm:pt>
    <dgm:pt modelId="{10FAD083-5203-48B5-85C9-F9B8B39F2BF4}" type="sibTrans" cxnId="{6D8E6B37-2FEF-43BB-9DAF-0AE3A80BC6FE}">
      <dgm:prSet/>
      <dgm:spPr/>
      <dgm:t>
        <a:bodyPr/>
        <a:lstStyle/>
        <a:p>
          <a:endParaRPr lang="en-US"/>
        </a:p>
      </dgm:t>
    </dgm:pt>
    <dgm:pt modelId="{81E6DD21-0D4A-428E-BC6B-BE4A0B8649E3}">
      <dgm:prSet/>
      <dgm:spPr/>
      <dgm:t>
        <a:bodyPr/>
        <a:lstStyle/>
        <a:p>
          <a:r>
            <a:rPr lang="en-GB"/>
            <a:t>Successes from Moray are now extending to regions like NHS Lanarkshire, with knowledge exchange and international positioning encouraged. UHI and the University of Strathclyde are key evaluation partners.</a:t>
          </a:r>
          <a:endParaRPr lang="en-US"/>
        </a:p>
      </dgm:t>
    </dgm:pt>
    <dgm:pt modelId="{57E546AE-9509-42E6-899E-04BF9A8ED8D2}" type="parTrans" cxnId="{953B38D8-3851-4FAA-AB4F-7DD6F70DB754}">
      <dgm:prSet/>
      <dgm:spPr/>
      <dgm:t>
        <a:bodyPr/>
        <a:lstStyle/>
        <a:p>
          <a:endParaRPr lang="en-US"/>
        </a:p>
      </dgm:t>
    </dgm:pt>
    <dgm:pt modelId="{9094ECC3-AA9D-4715-82F6-D2697F0CA407}" type="sibTrans" cxnId="{953B38D8-3851-4FAA-AB4F-7DD6F70DB754}">
      <dgm:prSet/>
      <dgm:spPr/>
      <dgm:t>
        <a:bodyPr/>
        <a:lstStyle/>
        <a:p>
          <a:endParaRPr lang="en-US"/>
        </a:p>
      </dgm:t>
    </dgm:pt>
    <dgm:pt modelId="{4EFA1DFE-ADCE-4867-854B-92C7EA783D0A}" type="pres">
      <dgm:prSet presAssocID="{8D6A0928-BD86-4D0D-94ED-2E22DF35E0E7}" presName="Name0" presStyleCnt="0">
        <dgm:presLayoutVars>
          <dgm:dir/>
          <dgm:resizeHandles val="exact"/>
        </dgm:presLayoutVars>
      </dgm:prSet>
      <dgm:spPr/>
    </dgm:pt>
    <dgm:pt modelId="{772FD07E-2A0C-43C8-8F3A-851E080C8D57}" type="pres">
      <dgm:prSet presAssocID="{273C2C33-2906-4C42-AE2E-3BD0539C4B7F}" presName="node" presStyleLbl="node1" presStyleIdx="0" presStyleCnt="3">
        <dgm:presLayoutVars>
          <dgm:bulletEnabled val="1"/>
        </dgm:presLayoutVars>
      </dgm:prSet>
      <dgm:spPr/>
    </dgm:pt>
    <dgm:pt modelId="{ABDDF4EB-1917-4969-A18C-8DAFDD09C4F5}" type="pres">
      <dgm:prSet presAssocID="{B6718404-C6F7-4BBA-8F25-53A19DEE09B9}" presName="sibTrans" presStyleLbl="sibTrans2D1" presStyleIdx="0" presStyleCnt="2"/>
      <dgm:spPr/>
    </dgm:pt>
    <dgm:pt modelId="{9DF1AA1C-3954-4AA3-AF51-2CE809E1A0E8}" type="pres">
      <dgm:prSet presAssocID="{B6718404-C6F7-4BBA-8F25-53A19DEE09B9}" presName="connectorText" presStyleLbl="sibTrans2D1" presStyleIdx="0" presStyleCnt="2"/>
      <dgm:spPr/>
    </dgm:pt>
    <dgm:pt modelId="{2AC08695-8480-4B16-9F15-D37F2F1B9CD4}" type="pres">
      <dgm:prSet presAssocID="{179B36AA-695A-458D-BC80-E6181F121BA1}" presName="node" presStyleLbl="node1" presStyleIdx="1" presStyleCnt="3">
        <dgm:presLayoutVars>
          <dgm:bulletEnabled val="1"/>
        </dgm:presLayoutVars>
      </dgm:prSet>
      <dgm:spPr/>
    </dgm:pt>
    <dgm:pt modelId="{732DAAF6-6765-4731-B205-78D5DAE8A73A}" type="pres">
      <dgm:prSet presAssocID="{10FAD083-5203-48B5-85C9-F9B8B39F2BF4}" presName="sibTrans" presStyleLbl="sibTrans2D1" presStyleIdx="1" presStyleCnt="2"/>
      <dgm:spPr/>
    </dgm:pt>
    <dgm:pt modelId="{5D409802-3795-4A48-8F46-13A2E7CDA1A4}" type="pres">
      <dgm:prSet presAssocID="{10FAD083-5203-48B5-85C9-F9B8B39F2BF4}" presName="connectorText" presStyleLbl="sibTrans2D1" presStyleIdx="1" presStyleCnt="2"/>
      <dgm:spPr/>
    </dgm:pt>
    <dgm:pt modelId="{111FC0CE-8670-4DDA-A100-47BE5558A0B5}" type="pres">
      <dgm:prSet presAssocID="{81E6DD21-0D4A-428E-BC6B-BE4A0B8649E3}" presName="node" presStyleLbl="node1" presStyleIdx="2" presStyleCnt="3">
        <dgm:presLayoutVars>
          <dgm:bulletEnabled val="1"/>
        </dgm:presLayoutVars>
      </dgm:prSet>
      <dgm:spPr/>
    </dgm:pt>
  </dgm:ptLst>
  <dgm:cxnLst>
    <dgm:cxn modelId="{BA101610-8EE9-44D0-91B1-50AE0F6BF777}" type="presOf" srcId="{10FAD083-5203-48B5-85C9-F9B8B39F2BF4}" destId="{732DAAF6-6765-4731-B205-78D5DAE8A73A}" srcOrd="0" destOrd="0" presId="urn:microsoft.com/office/officeart/2005/8/layout/process1"/>
    <dgm:cxn modelId="{6D8E6B37-2FEF-43BB-9DAF-0AE3A80BC6FE}" srcId="{8D6A0928-BD86-4D0D-94ED-2E22DF35E0E7}" destId="{179B36AA-695A-458D-BC80-E6181F121BA1}" srcOrd="1" destOrd="0" parTransId="{ED6BE6BB-47AB-4F6B-BCF6-6DEF1586F082}" sibTransId="{10FAD083-5203-48B5-85C9-F9B8B39F2BF4}"/>
    <dgm:cxn modelId="{5989E857-616C-41CE-A4ED-9BBDB2D9B0D8}" type="presOf" srcId="{B6718404-C6F7-4BBA-8F25-53A19DEE09B9}" destId="{9DF1AA1C-3954-4AA3-AF51-2CE809E1A0E8}" srcOrd="1" destOrd="0" presId="urn:microsoft.com/office/officeart/2005/8/layout/process1"/>
    <dgm:cxn modelId="{3F91E495-E41A-47A2-AC1C-0547451B7E4E}" type="presOf" srcId="{81E6DD21-0D4A-428E-BC6B-BE4A0B8649E3}" destId="{111FC0CE-8670-4DDA-A100-47BE5558A0B5}" srcOrd="0" destOrd="0" presId="urn:microsoft.com/office/officeart/2005/8/layout/process1"/>
    <dgm:cxn modelId="{4050AF9E-F097-47C7-B167-D1A606A40B0B}" type="presOf" srcId="{10FAD083-5203-48B5-85C9-F9B8B39F2BF4}" destId="{5D409802-3795-4A48-8F46-13A2E7CDA1A4}" srcOrd="1" destOrd="0" presId="urn:microsoft.com/office/officeart/2005/8/layout/process1"/>
    <dgm:cxn modelId="{CEBF34C3-0C3D-448C-82A0-3DB0A282049B}" type="presOf" srcId="{273C2C33-2906-4C42-AE2E-3BD0539C4B7F}" destId="{772FD07E-2A0C-43C8-8F3A-851E080C8D57}" srcOrd="0" destOrd="0" presId="urn:microsoft.com/office/officeart/2005/8/layout/process1"/>
    <dgm:cxn modelId="{AA7FB4CE-1FD2-4099-B75C-77721CAE9706}" type="presOf" srcId="{179B36AA-695A-458D-BC80-E6181F121BA1}" destId="{2AC08695-8480-4B16-9F15-D37F2F1B9CD4}" srcOrd="0" destOrd="0" presId="urn:microsoft.com/office/officeart/2005/8/layout/process1"/>
    <dgm:cxn modelId="{257D08D2-6884-4EC0-8B63-A716C1318EF8}" srcId="{8D6A0928-BD86-4D0D-94ED-2E22DF35E0E7}" destId="{273C2C33-2906-4C42-AE2E-3BD0539C4B7F}" srcOrd="0" destOrd="0" parTransId="{A3C9ADED-9CF8-414D-BB0D-CA066AFCEDC7}" sibTransId="{B6718404-C6F7-4BBA-8F25-53A19DEE09B9}"/>
    <dgm:cxn modelId="{953B38D8-3851-4FAA-AB4F-7DD6F70DB754}" srcId="{8D6A0928-BD86-4D0D-94ED-2E22DF35E0E7}" destId="{81E6DD21-0D4A-428E-BC6B-BE4A0B8649E3}" srcOrd="2" destOrd="0" parTransId="{57E546AE-9509-42E6-899E-04BF9A8ED8D2}" sibTransId="{9094ECC3-AA9D-4715-82F6-D2697F0CA407}"/>
    <dgm:cxn modelId="{02F233EF-4F14-4519-851C-48E153688204}" type="presOf" srcId="{B6718404-C6F7-4BBA-8F25-53A19DEE09B9}" destId="{ABDDF4EB-1917-4969-A18C-8DAFDD09C4F5}" srcOrd="0" destOrd="0" presId="urn:microsoft.com/office/officeart/2005/8/layout/process1"/>
    <dgm:cxn modelId="{A66FB6F8-70C9-4E15-A184-62D06E95CE8D}" type="presOf" srcId="{8D6A0928-BD86-4D0D-94ED-2E22DF35E0E7}" destId="{4EFA1DFE-ADCE-4867-854B-92C7EA783D0A}" srcOrd="0" destOrd="0" presId="urn:microsoft.com/office/officeart/2005/8/layout/process1"/>
    <dgm:cxn modelId="{EE974328-14D5-4763-81BA-F04718D6D5CA}" type="presParOf" srcId="{4EFA1DFE-ADCE-4867-854B-92C7EA783D0A}" destId="{772FD07E-2A0C-43C8-8F3A-851E080C8D57}" srcOrd="0" destOrd="0" presId="urn:microsoft.com/office/officeart/2005/8/layout/process1"/>
    <dgm:cxn modelId="{DAAE09E8-D042-40F8-9279-6C5EBD04D0C4}" type="presParOf" srcId="{4EFA1DFE-ADCE-4867-854B-92C7EA783D0A}" destId="{ABDDF4EB-1917-4969-A18C-8DAFDD09C4F5}" srcOrd="1" destOrd="0" presId="urn:microsoft.com/office/officeart/2005/8/layout/process1"/>
    <dgm:cxn modelId="{F6EDACEB-C63A-442B-8868-1373E62487E3}" type="presParOf" srcId="{ABDDF4EB-1917-4969-A18C-8DAFDD09C4F5}" destId="{9DF1AA1C-3954-4AA3-AF51-2CE809E1A0E8}" srcOrd="0" destOrd="0" presId="urn:microsoft.com/office/officeart/2005/8/layout/process1"/>
    <dgm:cxn modelId="{21FFB4F9-3A9C-4408-BEF2-32BA2B524E3B}" type="presParOf" srcId="{4EFA1DFE-ADCE-4867-854B-92C7EA783D0A}" destId="{2AC08695-8480-4B16-9F15-D37F2F1B9CD4}" srcOrd="2" destOrd="0" presId="urn:microsoft.com/office/officeart/2005/8/layout/process1"/>
    <dgm:cxn modelId="{6252ECBC-F5D8-4FB8-83E9-76916306F50F}" type="presParOf" srcId="{4EFA1DFE-ADCE-4867-854B-92C7EA783D0A}" destId="{732DAAF6-6765-4731-B205-78D5DAE8A73A}" srcOrd="3" destOrd="0" presId="urn:microsoft.com/office/officeart/2005/8/layout/process1"/>
    <dgm:cxn modelId="{C99B7502-B66B-4919-918A-C5409B6A350B}" type="presParOf" srcId="{732DAAF6-6765-4731-B205-78D5DAE8A73A}" destId="{5D409802-3795-4A48-8F46-13A2E7CDA1A4}" srcOrd="0" destOrd="0" presId="urn:microsoft.com/office/officeart/2005/8/layout/process1"/>
    <dgm:cxn modelId="{B6688F3E-9CB8-403C-A787-BDC2DB855ED9}" type="presParOf" srcId="{4EFA1DFE-ADCE-4867-854B-92C7EA783D0A}" destId="{111FC0CE-8670-4DDA-A100-47BE5558A0B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EF86D92-4787-47F5-9E42-DD66A8B8D293}" type="doc">
      <dgm:prSet loTypeId="urn:microsoft.com/office/officeart/2016/7/layout/LinearArrowProcessNumbered" loCatId="process" qsTypeId="urn:microsoft.com/office/officeart/2005/8/quickstyle/simple2" qsCatId="simple" csTypeId="urn:microsoft.com/office/officeart/2005/8/colors/colorful2" csCatId="colorful" phldr="1"/>
      <dgm:spPr/>
      <dgm:t>
        <a:bodyPr/>
        <a:lstStyle/>
        <a:p>
          <a:endParaRPr lang="en-US"/>
        </a:p>
      </dgm:t>
    </dgm:pt>
    <dgm:pt modelId="{8F20AC3A-1DC2-4654-AEEC-1846B08E9BD0}">
      <dgm:prSet custT="1"/>
      <dgm:spPr/>
      <dgm:t>
        <a:bodyPr/>
        <a:lstStyle/>
        <a:p>
          <a:r>
            <a:rPr lang="en-GB" sz="1400" b="1" dirty="0"/>
            <a:t>Team </a:t>
          </a:r>
          <a:r>
            <a:rPr lang="en-GB" sz="1400" b="1" dirty="0" err="1"/>
            <a:t>Evogrip</a:t>
          </a:r>
          <a:r>
            <a:rPr lang="en-GB" sz="1400" b="1" dirty="0"/>
            <a:t> – 2024 </a:t>
          </a:r>
          <a:r>
            <a:rPr lang="en-GB" sz="1100" b="1" dirty="0"/>
            <a:t>- </a:t>
          </a:r>
          <a:r>
            <a:rPr lang="en-GB" sz="1200" dirty="0"/>
            <a:t>Developed a smart hockey stick grip that collects performance data through embedded sensors, helping players identify areas for improvement. It connects to an app where AI analyses metrics like impact strength and distance run, enabling users to set goals and compete with friends.</a:t>
          </a:r>
          <a:endParaRPr lang="en-US" sz="1100" dirty="0"/>
        </a:p>
      </dgm:t>
    </dgm:pt>
    <dgm:pt modelId="{D84787A5-D585-4A38-8CAF-D7E31D845C67}" type="parTrans" cxnId="{6ECC957A-7CB9-4FFD-BF1C-408A5E0FF366}">
      <dgm:prSet/>
      <dgm:spPr/>
      <dgm:t>
        <a:bodyPr/>
        <a:lstStyle/>
        <a:p>
          <a:endParaRPr lang="en-US"/>
        </a:p>
      </dgm:t>
    </dgm:pt>
    <dgm:pt modelId="{431EA2A8-76FA-447C-B9AD-4C119D2C2E0F}" type="sibTrans" cxnId="{6ECC957A-7CB9-4FFD-BF1C-408A5E0FF366}">
      <dgm:prSet phldrT="1" phldr="0"/>
      <dgm:spPr/>
      <dgm:t>
        <a:bodyPr/>
        <a:lstStyle/>
        <a:p>
          <a:r>
            <a:rPr lang="en-US"/>
            <a:t>1</a:t>
          </a:r>
          <a:endParaRPr lang="en-US" dirty="0"/>
        </a:p>
      </dgm:t>
    </dgm:pt>
    <dgm:pt modelId="{B012F635-0CCE-4399-8D05-3AEF65652BA1}">
      <dgm:prSet custT="1"/>
      <dgm:spPr/>
      <dgm:t>
        <a:bodyPr/>
        <a:lstStyle/>
        <a:p>
          <a:r>
            <a:rPr lang="en-GB" sz="1400" b="1" dirty="0"/>
            <a:t>Team Go Tree – 2023 </a:t>
          </a:r>
          <a:r>
            <a:rPr lang="en-GB" sz="1100" b="1" dirty="0"/>
            <a:t>–</a:t>
          </a:r>
        </a:p>
        <a:p>
          <a:r>
            <a:rPr lang="en-GB" sz="1100" b="1" dirty="0"/>
            <a:t> </a:t>
          </a:r>
          <a:r>
            <a:rPr lang="en-GB" sz="1200" dirty="0"/>
            <a:t>Their app idea centres on improving mental health through daily tasks and mindfulness activities, fostering a supportive environment for stress relief and self-esteem building for young people</a:t>
          </a:r>
          <a:r>
            <a:rPr lang="en-GB" sz="1100" dirty="0"/>
            <a:t>.</a:t>
          </a:r>
          <a:endParaRPr lang="en-US" sz="1100" dirty="0"/>
        </a:p>
      </dgm:t>
    </dgm:pt>
    <dgm:pt modelId="{5FBC2750-65CA-4092-AE07-3CC640B8FBFE}" type="parTrans" cxnId="{B359C1F7-405F-41AE-866B-AF4430732DCB}">
      <dgm:prSet/>
      <dgm:spPr/>
      <dgm:t>
        <a:bodyPr/>
        <a:lstStyle/>
        <a:p>
          <a:endParaRPr lang="en-US"/>
        </a:p>
      </dgm:t>
    </dgm:pt>
    <dgm:pt modelId="{736097B3-5075-4D0D-A8D7-A9B85C491817}" type="sibTrans" cxnId="{B359C1F7-405F-41AE-866B-AF4430732DCB}">
      <dgm:prSet phldrT="2" phldr="0"/>
      <dgm:spPr/>
      <dgm:t>
        <a:bodyPr/>
        <a:lstStyle/>
        <a:p>
          <a:r>
            <a:rPr lang="en-US"/>
            <a:t>2</a:t>
          </a:r>
        </a:p>
      </dgm:t>
    </dgm:pt>
    <dgm:pt modelId="{86FD1A3F-E849-47C5-A07C-1C5DACD47CA7}">
      <dgm:prSet custT="1"/>
      <dgm:spPr/>
      <dgm:t>
        <a:bodyPr/>
        <a:lstStyle/>
        <a:p>
          <a:r>
            <a:rPr lang="en-GB" sz="1400" b="1" dirty="0"/>
            <a:t>T1D Trailblazers – 2022 - </a:t>
          </a:r>
          <a:r>
            <a:rPr lang="en-GB" sz="1200" dirty="0"/>
            <a:t>Developed a digital app that would empower players, parents and coaches to support teammates and young people living with diabetes manage their condition more effectively and efficiently.</a:t>
          </a:r>
          <a:endParaRPr lang="en-US" sz="1100" dirty="0"/>
        </a:p>
      </dgm:t>
    </dgm:pt>
    <dgm:pt modelId="{08A1680C-C095-4095-AA26-9F2DE24D7AD5}" type="parTrans" cxnId="{0DA7C55B-A3AD-496B-A440-CEB991280864}">
      <dgm:prSet/>
      <dgm:spPr/>
      <dgm:t>
        <a:bodyPr/>
        <a:lstStyle/>
        <a:p>
          <a:endParaRPr lang="en-US"/>
        </a:p>
      </dgm:t>
    </dgm:pt>
    <dgm:pt modelId="{91B4CF1E-BB4C-49C7-93F8-78F29257878B}" type="sibTrans" cxnId="{0DA7C55B-A3AD-496B-A440-CEB991280864}">
      <dgm:prSet phldrT="3" phldr="0"/>
      <dgm:spPr/>
      <dgm:t>
        <a:bodyPr/>
        <a:lstStyle/>
        <a:p>
          <a:r>
            <a:rPr lang="en-US"/>
            <a:t>3</a:t>
          </a:r>
        </a:p>
      </dgm:t>
    </dgm:pt>
    <dgm:pt modelId="{CC6F149C-D419-489D-BE0E-F8D9F98B0930}">
      <dgm:prSet custT="1"/>
      <dgm:spPr/>
      <dgm:t>
        <a:bodyPr/>
        <a:lstStyle/>
        <a:p>
          <a:r>
            <a:rPr lang="en-GB" sz="1400" b="1" dirty="0"/>
            <a:t>You Wish, We Assist – 2021 - </a:t>
          </a:r>
          <a:r>
            <a:rPr lang="en-GB" sz="1200" dirty="0"/>
            <a:t>Developed a mental health app for young adults that allows users to set and achieve mental health goals as their winning idea. The app provides motivational messaging as well as breathing and yoga exercises to help improve their mental and physical wellbeing. </a:t>
          </a:r>
          <a:endParaRPr lang="en-US" sz="1100" dirty="0"/>
        </a:p>
      </dgm:t>
    </dgm:pt>
    <dgm:pt modelId="{F5BCF54A-F762-4C4A-9BD2-50897EC6FA93}" type="parTrans" cxnId="{18EBF36A-4953-481C-89A7-8649534A4469}">
      <dgm:prSet/>
      <dgm:spPr/>
      <dgm:t>
        <a:bodyPr/>
        <a:lstStyle/>
        <a:p>
          <a:endParaRPr lang="en-US"/>
        </a:p>
      </dgm:t>
    </dgm:pt>
    <dgm:pt modelId="{93E265F3-C5F3-4BC4-A4C1-A8D068470F7A}" type="sibTrans" cxnId="{18EBF36A-4953-481C-89A7-8649534A4469}">
      <dgm:prSet phldrT="4" phldr="0"/>
      <dgm:spPr/>
      <dgm:t>
        <a:bodyPr/>
        <a:lstStyle/>
        <a:p>
          <a:r>
            <a:rPr lang="en-US"/>
            <a:t>4</a:t>
          </a:r>
        </a:p>
      </dgm:t>
    </dgm:pt>
    <dgm:pt modelId="{A98CDECF-20C9-4241-9B5F-ACEDB5B864AA}" type="pres">
      <dgm:prSet presAssocID="{7EF86D92-4787-47F5-9E42-DD66A8B8D293}" presName="linearFlow" presStyleCnt="0">
        <dgm:presLayoutVars>
          <dgm:dir/>
          <dgm:animLvl val="lvl"/>
          <dgm:resizeHandles val="exact"/>
        </dgm:presLayoutVars>
      </dgm:prSet>
      <dgm:spPr/>
    </dgm:pt>
    <dgm:pt modelId="{5702831D-94DB-4360-90F8-E04D53A96E86}" type="pres">
      <dgm:prSet presAssocID="{8F20AC3A-1DC2-4654-AEEC-1846B08E9BD0}" presName="compositeNode" presStyleCnt="0"/>
      <dgm:spPr/>
    </dgm:pt>
    <dgm:pt modelId="{286802D1-5C16-478E-9978-65338B54214A}" type="pres">
      <dgm:prSet presAssocID="{8F20AC3A-1DC2-4654-AEEC-1846B08E9BD0}" presName="parTx" presStyleLbl="node1" presStyleIdx="0" presStyleCnt="0">
        <dgm:presLayoutVars>
          <dgm:chMax val="0"/>
          <dgm:chPref val="0"/>
          <dgm:bulletEnabled val="1"/>
        </dgm:presLayoutVars>
      </dgm:prSet>
      <dgm:spPr/>
    </dgm:pt>
    <dgm:pt modelId="{5E10722E-2709-47F4-8480-696627A1DEF5}" type="pres">
      <dgm:prSet presAssocID="{8F20AC3A-1DC2-4654-AEEC-1846B08E9BD0}" presName="parSh" presStyleCnt="0"/>
      <dgm:spPr/>
    </dgm:pt>
    <dgm:pt modelId="{B74E232C-DE57-492C-A492-850C4B0F4A1F}" type="pres">
      <dgm:prSet presAssocID="{8F20AC3A-1DC2-4654-AEEC-1846B08E9BD0}" presName="lineNode" presStyleLbl="alignAccFollowNode1" presStyleIdx="0" presStyleCnt="12"/>
      <dgm:spPr/>
    </dgm:pt>
    <dgm:pt modelId="{DDC96BA3-96D2-456D-8625-252466316102}" type="pres">
      <dgm:prSet presAssocID="{8F20AC3A-1DC2-4654-AEEC-1846B08E9BD0}" presName="lineArrowNode" presStyleLbl="alignAccFollowNode1" presStyleIdx="1" presStyleCnt="12"/>
      <dgm:spPr/>
    </dgm:pt>
    <dgm:pt modelId="{2EF81A3F-F382-4829-91F5-F3AFA1DE609B}" type="pres">
      <dgm:prSet presAssocID="{431EA2A8-76FA-447C-B9AD-4C119D2C2E0F}" presName="sibTransNodeCircle" presStyleLbl="alignNode1" presStyleIdx="0" presStyleCnt="4">
        <dgm:presLayoutVars>
          <dgm:chMax val="0"/>
          <dgm:bulletEnabled/>
        </dgm:presLayoutVars>
      </dgm:prSet>
      <dgm:spPr/>
    </dgm:pt>
    <dgm:pt modelId="{C91C49EF-108D-48E7-8E5E-C7D9381D5EE7}" type="pres">
      <dgm:prSet presAssocID="{431EA2A8-76FA-447C-B9AD-4C119D2C2E0F}" presName="spacerBetweenCircleAndCallout" presStyleCnt="0">
        <dgm:presLayoutVars/>
      </dgm:prSet>
      <dgm:spPr/>
    </dgm:pt>
    <dgm:pt modelId="{BC3C9F9B-242E-4702-8708-4153A56463CD}" type="pres">
      <dgm:prSet presAssocID="{8F20AC3A-1DC2-4654-AEEC-1846B08E9BD0}" presName="nodeText" presStyleLbl="alignAccFollowNode1" presStyleIdx="2" presStyleCnt="12">
        <dgm:presLayoutVars>
          <dgm:bulletEnabled val="1"/>
        </dgm:presLayoutVars>
      </dgm:prSet>
      <dgm:spPr/>
    </dgm:pt>
    <dgm:pt modelId="{B350210E-E16E-4E38-BFC0-4A6DBD547FE3}" type="pres">
      <dgm:prSet presAssocID="{431EA2A8-76FA-447C-B9AD-4C119D2C2E0F}" presName="sibTransComposite" presStyleCnt="0"/>
      <dgm:spPr/>
    </dgm:pt>
    <dgm:pt modelId="{E532FAC1-B48A-4273-ABC0-1CFDBA577D77}" type="pres">
      <dgm:prSet presAssocID="{B012F635-0CCE-4399-8D05-3AEF65652BA1}" presName="compositeNode" presStyleCnt="0"/>
      <dgm:spPr/>
    </dgm:pt>
    <dgm:pt modelId="{B239ACE6-9186-402B-B7BC-73F6467E9B03}" type="pres">
      <dgm:prSet presAssocID="{B012F635-0CCE-4399-8D05-3AEF65652BA1}" presName="parTx" presStyleLbl="node1" presStyleIdx="0" presStyleCnt="0">
        <dgm:presLayoutVars>
          <dgm:chMax val="0"/>
          <dgm:chPref val="0"/>
          <dgm:bulletEnabled val="1"/>
        </dgm:presLayoutVars>
      </dgm:prSet>
      <dgm:spPr/>
    </dgm:pt>
    <dgm:pt modelId="{B681C23B-8FF9-43BE-AE48-8579CAB427E0}" type="pres">
      <dgm:prSet presAssocID="{B012F635-0CCE-4399-8D05-3AEF65652BA1}" presName="parSh" presStyleCnt="0"/>
      <dgm:spPr/>
    </dgm:pt>
    <dgm:pt modelId="{01F8E8DE-EF86-40E5-8837-DACAEF850E4E}" type="pres">
      <dgm:prSet presAssocID="{B012F635-0CCE-4399-8D05-3AEF65652BA1}" presName="lineNode" presStyleLbl="alignAccFollowNode1" presStyleIdx="3" presStyleCnt="12"/>
      <dgm:spPr/>
    </dgm:pt>
    <dgm:pt modelId="{21DB524E-0B66-4617-AC7F-0B81F073423C}" type="pres">
      <dgm:prSet presAssocID="{B012F635-0CCE-4399-8D05-3AEF65652BA1}" presName="lineArrowNode" presStyleLbl="alignAccFollowNode1" presStyleIdx="4" presStyleCnt="12"/>
      <dgm:spPr/>
    </dgm:pt>
    <dgm:pt modelId="{AD05BCDD-DE04-4F86-BD73-EB5FE9E4273D}" type="pres">
      <dgm:prSet presAssocID="{736097B3-5075-4D0D-A8D7-A9B85C491817}" presName="sibTransNodeCircle" presStyleLbl="alignNode1" presStyleIdx="1" presStyleCnt="4">
        <dgm:presLayoutVars>
          <dgm:chMax val="0"/>
          <dgm:bulletEnabled/>
        </dgm:presLayoutVars>
      </dgm:prSet>
      <dgm:spPr/>
    </dgm:pt>
    <dgm:pt modelId="{E90A90C1-B4A3-47A2-A60F-63C6ADB34A93}" type="pres">
      <dgm:prSet presAssocID="{736097B3-5075-4D0D-A8D7-A9B85C491817}" presName="spacerBetweenCircleAndCallout" presStyleCnt="0">
        <dgm:presLayoutVars/>
      </dgm:prSet>
      <dgm:spPr/>
    </dgm:pt>
    <dgm:pt modelId="{C95CDE19-F3F9-4FB1-A6CE-9E9DF1B577E5}" type="pres">
      <dgm:prSet presAssocID="{B012F635-0CCE-4399-8D05-3AEF65652BA1}" presName="nodeText" presStyleLbl="alignAccFollowNode1" presStyleIdx="5" presStyleCnt="12">
        <dgm:presLayoutVars>
          <dgm:bulletEnabled val="1"/>
        </dgm:presLayoutVars>
      </dgm:prSet>
      <dgm:spPr/>
    </dgm:pt>
    <dgm:pt modelId="{DE1053DA-9D08-43EC-9BD9-3A73AEBDDD85}" type="pres">
      <dgm:prSet presAssocID="{736097B3-5075-4D0D-A8D7-A9B85C491817}" presName="sibTransComposite" presStyleCnt="0"/>
      <dgm:spPr/>
    </dgm:pt>
    <dgm:pt modelId="{4E1C0CF0-2EB7-4417-B10C-6B81D4A6731A}" type="pres">
      <dgm:prSet presAssocID="{86FD1A3F-E849-47C5-A07C-1C5DACD47CA7}" presName="compositeNode" presStyleCnt="0"/>
      <dgm:spPr/>
    </dgm:pt>
    <dgm:pt modelId="{AC68DB53-BF81-4465-9DE2-6123A8FD73BF}" type="pres">
      <dgm:prSet presAssocID="{86FD1A3F-E849-47C5-A07C-1C5DACD47CA7}" presName="parTx" presStyleLbl="node1" presStyleIdx="0" presStyleCnt="0">
        <dgm:presLayoutVars>
          <dgm:chMax val="0"/>
          <dgm:chPref val="0"/>
          <dgm:bulletEnabled val="1"/>
        </dgm:presLayoutVars>
      </dgm:prSet>
      <dgm:spPr/>
    </dgm:pt>
    <dgm:pt modelId="{1E4FC1C4-5517-4484-8903-C020B34F7A8D}" type="pres">
      <dgm:prSet presAssocID="{86FD1A3F-E849-47C5-A07C-1C5DACD47CA7}" presName="parSh" presStyleCnt="0"/>
      <dgm:spPr/>
    </dgm:pt>
    <dgm:pt modelId="{857E20CD-F28C-4DAE-B959-FA2F650270FA}" type="pres">
      <dgm:prSet presAssocID="{86FD1A3F-E849-47C5-A07C-1C5DACD47CA7}" presName="lineNode" presStyleLbl="alignAccFollowNode1" presStyleIdx="6" presStyleCnt="12"/>
      <dgm:spPr/>
    </dgm:pt>
    <dgm:pt modelId="{E3C534B5-A749-441A-829E-2BC7575439BF}" type="pres">
      <dgm:prSet presAssocID="{86FD1A3F-E849-47C5-A07C-1C5DACD47CA7}" presName="lineArrowNode" presStyleLbl="alignAccFollowNode1" presStyleIdx="7" presStyleCnt="12"/>
      <dgm:spPr/>
    </dgm:pt>
    <dgm:pt modelId="{C5384D1F-CCA3-413D-82DB-A91E9896C405}" type="pres">
      <dgm:prSet presAssocID="{91B4CF1E-BB4C-49C7-93F8-78F29257878B}" presName="sibTransNodeCircle" presStyleLbl="alignNode1" presStyleIdx="2" presStyleCnt="4">
        <dgm:presLayoutVars>
          <dgm:chMax val="0"/>
          <dgm:bulletEnabled/>
        </dgm:presLayoutVars>
      </dgm:prSet>
      <dgm:spPr/>
    </dgm:pt>
    <dgm:pt modelId="{14AE2897-FAD5-4727-BEE1-EE33B518408D}" type="pres">
      <dgm:prSet presAssocID="{91B4CF1E-BB4C-49C7-93F8-78F29257878B}" presName="spacerBetweenCircleAndCallout" presStyleCnt="0">
        <dgm:presLayoutVars/>
      </dgm:prSet>
      <dgm:spPr/>
    </dgm:pt>
    <dgm:pt modelId="{7C963DC9-084A-4C27-B8A3-78D1717AED70}" type="pres">
      <dgm:prSet presAssocID="{86FD1A3F-E849-47C5-A07C-1C5DACD47CA7}" presName="nodeText" presStyleLbl="alignAccFollowNode1" presStyleIdx="8" presStyleCnt="12">
        <dgm:presLayoutVars>
          <dgm:bulletEnabled val="1"/>
        </dgm:presLayoutVars>
      </dgm:prSet>
      <dgm:spPr/>
    </dgm:pt>
    <dgm:pt modelId="{F77912A0-8A43-4717-AA93-D154F877DAB9}" type="pres">
      <dgm:prSet presAssocID="{91B4CF1E-BB4C-49C7-93F8-78F29257878B}" presName="sibTransComposite" presStyleCnt="0"/>
      <dgm:spPr/>
    </dgm:pt>
    <dgm:pt modelId="{EC12E002-C50D-4F33-A4D7-5F1C42BEBEC7}" type="pres">
      <dgm:prSet presAssocID="{CC6F149C-D419-489D-BE0E-F8D9F98B0930}" presName="compositeNode" presStyleCnt="0"/>
      <dgm:spPr/>
    </dgm:pt>
    <dgm:pt modelId="{02FEF08D-FAED-46DD-955C-15A2D8C44F98}" type="pres">
      <dgm:prSet presAssocID="{CC6F149C-D419-489D-BE0E-F8D9F98B0930}" presName="parTx" presStyleLbl="node1" presStyleIdx="0" presStyleCnt="0">
        <dgm:presLayoutVars>
          <dgm:chMax val="0"/>
          <dgm:chPref val="0"/>
          <dgm:bulletEnabled val="1"/>
        </dgm:presLayoutVars>
      </dgm:prSet>
      <dgm:spPr/>
    </dgm:pt>
    <dgm:pt modelId="{B2360859-44C3-4933-B669-03CD89EB89DC}" type="pres">
      <dgm:prSet presAssocID="{CC6F149C-D419-489D-BE0E-F8D9F98B0930}" presName="parSh" presStyleCnt="0"/>
      <dgm:spPr/>
    </dgm:pt>
    <dgm:pt modelId="{D2539B41-9999-4D97-BA90-F98624157753}" type="pres">
      <dgm:prSet presAssocID="{CC6F149C-D419-489D-BE0E-F8D9F98B0930}" presName="lineNode" presStyleLbl="alignAccFollowNode1" presStyleIdx="9" presStyleCnt="12"/>
      <dgm:spPr/>
    </dgm:pt>
    <dgm:pt modelId="{7F7FE06B-23E2-4637-99F0-DADB4622EC73}" type="pres">
      <dgm:prSet presAssocID="{CC6F149C-D419-489D-BE0E-F8D9F98B0930}" presName="lineArrowNode" presStyleLbl="alignAccFollowNode1" presStyleIdx="10" presStyleCnt="12"/>
      <dgm:spPr/>
    </dgm:pt>
    <dgm:pt modelId="{3BEDB14C-0892-4B4F-8A44-F6E34D29FF66}" type="pres">
      <dgm:prSet presAssocID="{93E265F3-C5F3-4BC4-A4C1-A8D068470F7A}" presName="sibTransNodeCircle" presStyleLbl="alignNode1" presStyleIdx="3" presStyleCnt="4">
        <dgm:presLayoutVars>
          <dgm:chMax val="0"/>
          <dgm:bulletEnabled/>
        </dgm:presLayoutVars>
      </dgm:prSet>
      <dgm:spPr/>
    </dgm:pt>
    <dgm:pt modelId="{A21D78E2-92BE-4669-8827-356AF879602F}" type="pres">
      <dgm:prSet presAssocID="{93E265F3-C5F3-4BC4-A4C1-A8D068470F7A}" presName="spacerBetweenCircleAndCallout" presStyleCnt="0">
        <dgm:presLayoutVars/>
      </dgm:prSet>
      <dgm:spPr/>
    </dgm:pt>
    <dgm:pt modelId="{D0A91FC9-1B51-45CD-B6E5-DA5D2751C1AD}" type="pres">
      <dgm:prSet presAssocID="{CC6F149C-D419-489D-BE0E-F8D9F98B0930}" presName="nodeText" presStyleLbl="alignAccFollowNode1" presStyleIdx="11" presStyleCnt="12">
        <dgm:presLayoutVars>
          <dgm:bulletEnabled val="1"/>
        </dgm:presLayoutVars>
      </dgm:prSet>
      <dgm:spPr/>
    </dgm:pt>
  </dgm:ptLst>
  <dgm:cxnLst>
    <dgm:cxn modelId="{A229FB02-0980-434C-A3D2-9168AFC3DDC5}" type="presOf" srcId="{CC6F149C-D419-489D-BE0E-F8D9F98B0930}" destId="{D0A91FC9-1B51-45CD-B6E5-DA5D2751C1AD}" srcOrd="0" destOrd="0" presId="urn:microsoft.com/office/officeart/2016/7/layout/LinearArrowProcessNumbered"/>
    <dgm:cxn modelId="{855C290A-B497-4260-8764-ADCC8753D5BD}" type="presOf" srcId="{93E265F3-C5F3-4BC4-A4C1-A8D068470F7A}" destId="{3BEDB14C-0892-4B4F-8A44-F6E34D29FF66}" srcOrd="0" destOrd="0" presId="urn:microsoft.com/office/officeart/2016/7/layout/LinearArrowProcessNumbered"/>
    <dgm:cxn modelId="{4C3DF71D-80FE-4E8B-B39A-867080D0BA43}" type="presOf" srcId="{B012F635-0CCE-4399-8D05-3AEF65652BA1}" destId="{C95CDE19-F3F9-4FB1-A6CE-9E9DF1B577E5}" srcOrd="0" destOrd="0" presId="urn:microsoft.com/office/officeart/2016/7/layout/LinearArrowProcessNumbered"/>
    <dgm:cxn modelId="{80180328-43EC-4895-9F4B-A9F43587F18F}" type="presOf" srcId="{431EA2A8-76FA-447C-B9AD-4C119D2C2E0F}" destId="{2EF81A3F-F382-4829-91F5-F3AFA1DE609B}" srcOrd="0" destOrd="0" presId="urn:microsoft.com/office/officeart/2016/7/layout/LinearArrowProcessNumbered"/>
    <dgm:cxn modelId="{0DA7C55B-A3AD-496B-A440-CEB991280864}" srcId="{7EF86D92-4787-47F5-9E42-DD66A8B8D293}" destId="{86FD1A3F-E849-47C5-A07C-1C5DACD47CA7}" srcOrd="2" destOrd="0" parTransId="{08A1680C-C095-4095-AA26-9F2DE24D7AD5}" sibTransId="{91B4CF1E-BB4C-49C7-93F8-78F29257878B}"/>
    <dgm:cxn modelId="{18EBF36A-4953-481C-89A7-8649534A4469}" srcId="{7EF86D92-4787-47F5-9E42-DD66A8B8D293}" destId="{CC6F149C-D419-489D-BE0E-F8D9F98B0930}" srcOrd="3" destOrd="0" parTransId="{F5BCF54A-F762-4C4A-9BD2-50897EC6FA93}" sibTransId="{93E265F3-C5F3-4BC4-A4C1-A8D068470F7A}"/>
    <dgm:cxn modelId="{20095B79-B880-4FD2-8DEF-D917CE72DF6C}" type="presOf" srcId="{86FD1A3F-E849-47C5-A07C-1C5DACD47CA7}" destId="{7C963DC9-084A-4C27-B8A3-78D1717AED70}" srcOrd="0" destOrd="0" presId="urn:microsoft.com/office/officeart/2016/7/layout/LinearArrowProcessNumbered"/>
    <dgm:cxn modelId="{7218895A-83EF-4D8B-9AAE-C466D1DF509B}" type="presOf" srcId="{736097B3-5075-4D0D-A8D7-A9B85C491817}" destId="{AD05BCDD-DE04-4F86-BD73-EB5FE9E4273D}" srcOrd="0" destOrd="0" presId="urn:microsoft.com/office/officeart/2016/7/layout/LinearArrowProcessNumbered"/>
    <dgm:cxn modelId="{6ECC957A-7CB9-4FFD-BF1C-408A5E0FF366}" srcId="{7EF86D92-4787-47F5-9E42-DD66A8B8D293}" destId="{8F20AC3A-1DC2-4654-AEEC-1846B08E9BD0}" srcOrd="0" destOrd="0" parTransId="{D84787A5-D585-4A38-8CAF-D7E31D845C67}" sibTransId="{431EA2A8-76FA-447C-B9AD-4C119D2C2E0F}"/>
    <dgm:cxn modelId="{64AFB590-493C-4FF2-95E1-E2BB812AD60E}" type="presOf" srcId="{91B4CF1E-BB4C-49C7-93F8-78F29257878B}" destId="{C5384D1F-CCA3-413D-82DB-A91E9896C405}" srcOrd="0" destOrd="0" presId="urn:microsoft.com/office/officeart/2016/7/layout/LinearArrowProcessNumbered"/>
    <dgm:cxn modelId="{695D9BBF-CB6E-4920-B8E0-29A5CF217C6B}" type="presOf" srcId="{8F20AC3A-1DC2-4654-AEEC-1846B08E9BD0}" destId="{BC3C9F9B-242E-4702-8708-4153A56463CD}" srcOrd="0" destOrd="0" presId="urn:microsoft.com/office/officeart/2016/7/layout/LinearArrowProcessNumbered"/>
    <dgm:cxn modelId="{4BD2A1D0-FAA0-4B0D-9DF9-1B2C9208B587}" type="presOf" srcId="{7EF86D92-4787-47F5-9E42-DD66A8B8D293}" destId="{A98CDECF-20C9-4241-9B5F-ACEDB5B864AA}" srcOrd="0" destOrd="0" presId="urn:microsoft.com/office/officeart/2016/7/layout/LinearArrowProcessNumbered"/>
    <dgm:cxn modelId="{B359C1F7-405F-41AE-866B-AF4430732DCB}" srcId="{7EF86D92-4787-47F5-9E42-DD66A8B8D293}" destId="{B012F635-0CCE-4399-8D05-3AEF65652BA1}" srcOrd="1" destOrd="0" parTransId="{5FBC2750-65CA-4092-AE07-3CC640B8FBFE}" sibTransId="{736097B3-5075-4D0D-A8D7-A9B85C491817}"/>
    <dgm:cxn modelId="{CB176924-9DB3-4225-BB17-3C15F13F8B07}" type="presParOf" srcId="{A98CDECF-20C9-4241-9B5F-ACEDB5B864AA}" destId="{5702831D-94DB-4360-90F8-E04D53A96E86}" srcOrd="0" destOrd="0" presId="urn:microsoft.com/office/officeart/2016/7/layout/LinearArrowProcessNumbered"/>
    <dgm:cxn modelId="{0094AD7E-725D-4D8A-9D87-E960922E948C}" type="presParOf" srcId="{5702831D-94DB-4360-90F8-E04D53A96E86}" destId="{286802D1-5C16-478E-9978-65338B54214A}" srcOrd="0" destOrd="0" presId="urn:microsoft.com/office/officeart/2016/7/layout/LinearArrowProcessNumbered"/>
    <dgm:cxn modelId="{7C21E5F8-4877-48E6-A8A4-F7645F1CD368}" type="presParOf" srcId="{5702831D-94DB-4360-90F8-E04D53A96E86}" destId="{5E10722E-2709-47F4-8480-696627A1DEF5}" srcOrd="1" destOrd="0" presId="urn:microsoft.com/office/officeart/2016/7/layout/LinearArrowProcessNumbered"/>
    <dgm:cxn modelId="{94CE06CF-AEFB-49B7-89CC-6E077358BD9A}" type="presParOf" srcId="{5E10722E-2709-47F4-8480-696627A1DEF5}" destId="{B74E232C-DE57-492C-A492-850C4B0F4A1F}" srcOrd="0" destOrd="0" presId="urn:microsoft.com/office/officeart/2016/7/layout/LinearArrowProcessNumbered"/>
    <dgm:cxn modelId="{5A5E340B-B73C-4C22-A84C-5CF91EB39F92}" type="presParOf" srcId="{5E10722E-2709-47F4-8480-696627A1DEF5}" destId="{DDC96BA3-96D2-456D-8625-252466316102}" srcOrd="1" destOrd="0" presId="urn:microsoft.com/office/officeart/2016/7/layout/LinearArrowProcessNumbered"/>
    <dgm:cxn modelId="{D9B7ACFF-6187-4553-AE33-7A0ECC66F442}" type="presParOf" srcId="{5E10722E-2709-47F4-8480-696627A1DEF5}" destId="{2EF81A3F-F382-4829-91F5-F3AFA1DE609B}" srcOrd="2" destOrd="0" presId="urn:microsoft.com/office/officeart/2016/7/layout/LinearArrowProcessNumbered"/>
    <dgm:cxn modelId="{CCF9BD22-467C-44E4-AABD-F88535AA8FDA}" type="presParOf" srcId="{5E10722E-2709-47F4-8480-696627A1DEF5}" destId="{C91C49EF-108D-48E7-8E5E-C7D9381D5EE7}" srcOrd="3" destOrd="0" presId="urn:microsoft.com/office/officeart/2016/7/layout/LinearArrowProcessNumbered"/>
    <dgm:cxn modelId="{01542886-F87C-4BD7-9EDB-1D1157140297}" type="presParOf" srcId="{5702831D-94DB-4360-90F8-E04D53A96E86}" destId="{BC3C9F9B-242E-4702-8708-4153A56463CD}" srcOrd="2" destOrd="0" presId="urn:microsoft.com/office/officeart/2016/7/layout/LinearArrowProcessNumbered"/>
    <dgm:cxn modelId="{8E386CA6-45CC-4C02-8B81-17AAC46377B8}" type="presParOf" srcId="{A98CDECF-20C9-4241-9B5F-ACEDB5B864AA}" destId="{B350210E-E16E-4E38-BFC0-4A6DBD547FE3}" srcOrd="1" destOrd="0" presId="urn:microsoft.com/office/officeart/2016/7/layout/LinearArrowProcessNumbered"/>
    <dgm:cxn modelId="{F7A29863-3481-4B9D-9AAC-010570E32BF6}" type="presParOf" srcId="{A98CDECF-20C9-4241-9B5F-ACEDB5B864AA}" destId="{E532FAC1-B48A-4273-ABC0-1CFDBA577D77}" srcOrd="2" destOrd="0" presId="urn:microsoft.com/office/officeart/2016/7/layout/LinearArrowProcessNumbered"/>
    <dgm:cxn modelId="{10F937B0-3A1A-4918-B9C6-155B2EB08143}" type="presParOf" srcId="{E532FAC1-B48A-4273-ABC0-1CFDBA577D77}" destId="{B239ACE6-9186-402B-B7BC-73F6467E9B03}" srcOrd="0" destOrd="0" presId="urn:microsoft.com/office/officeart/2016/7/layout/LinearArrowProcessNumbered"/>
    <dgm:cxn modelId="{D1C1B912-27A6-40CB-88AB-14B52C8EF11A}" type="presParOf" srcId="{E532FAC1-B48A-4273-ABC0-1CFDBA577D77}" destId="{B681C23B-8FF9-43BE-AE48-8579CAB427E0}" srcOrd="1" destOrd="0" presId="urn:microsoft.com/office/officeart/2016/7/layout/LinearArrowProcessNumbered"/>
    <dgm:cxn modelId="{FF97E4CC-A8D1-43F1-9DA2-9A3A89DBC629}" type="presParOf" srcId="{B681C23B-8FF9-43BE-AE48-8579CAB427E0}" destId="{01F8E8DE-EF86-40E5-8837-DACAEF850E4E}" srcOrd="0" destOrd="0" presId="urn:microsoft.com/office/officeart/2016/7/layout/LinearArrowProcessNumbered"/>
    <dgm:cxn modelId="{6182DAC5-73C7-4582-8500-DA3D8CC8E585}" type="presParOf" srcId="{B681C23B-8FF9-43BE-AE48-8579CAB427E0}" destId="{21DB524E-0B66-4617-AC7F-0B81F073423C}" srcOrd="1" destOrd="0" presId="urn:microsoft.com/office/officeart/2016/7/layout/LinearArrowProcessNumbered"/>
    <dgm:cxn modelId="{7FB413CF-E893-4E8D-85F0-94855CA11261}" type="presParOf" srcId="{B681C23B-8FF9-43BE-AE48-8579CAB427E0}" destId="{AD05BCDD-DE04-4F86-BD73-EB5FE9E4273D}" srcOrd="2" destOrd="0" presId="urn:microsoft.com/office/officeart/2016/7/layout/LinearArrowProcessNumbered"/>
    <dgm:cxn modelId="{CA4963E3-654F-4853-BA74-B5B5C45DAEC4}" type="presParOf" srcId="{B681C23B-8FF9-43BE-AE48-8579CAB427E0}" destId="{E90A90C1-B4A3-47A2-A60F-63C6ADB34A93}" srcOrd="3" destOrd="0" presId="urn:microsoft.com/office/officeart/2016/7/layout/LinearArrowProcessNumbered"/>
    <dgm:cxn modelId="{08805F03-3770-4CCA-839B-B27E3872D2AC}" type="presParOf" srcId="{E532FAC1-B48A-4273-ABC0-1CFDBA577D77}" destId="{C95CDE19-F3F9-4FB1-A6CE-9E9DF1B577E5}" srcOrd="2" destOrd="0" presId="urn:microsoft.com/office/officeart/2016/7/layout/LinearArrowProcessNumbered"/>
    <dgm:cxn modelId="{ED37E129-9A3E-4FCC-9EAA-3446B8E250AD}" type="presParOf" srcId="{A98CDECF-20C9-4241-9B5F-ACEDB5B864AA}" destId="{DE1053DA-9D08-43EC-9BD9-3A73AEBDDD85}" srcOrd="3" destOrd="0" presId="urn:microsoft.com/office/officeart/2016/7/layout/LinearArrowProcessNumbered"/>
    <dgm:cxn modelId="{61C6FEFF-B0A9-4D11-BB43-E0AF9B2C672F}" type="presParOf" srcId="{A98CDECF-20C9-4241-9B5F-ACEDB5B864AA}" destId="{4E1C0CF0-2EB7-4417-B10C-6B81D4A6731A}" srcOrd="4" destOrd="0" presId="urn:microsoft.com/office/officeart/2016/7/layout/LinearArrowProcessNumbered"/>
    <dgm:cxn modelId="{EDE1CDD3-7631-4DFA-A57F-B9C2FD7382DB}" type="presParOf" srcId="{4E1C0CF0-2EB7-4417-B10C-6B81D4A6731A}" destId="{AC68DB53-BF81-4465-9DE2-6123A8FD73BF}" srcOrd="0" destOrd="0" presId="urn:microsoft.com/office/officeart/2016/7/layout/LinearArrowProcessNumbered"/>
    <dgm:cxn modelId="{21850ADD-0BB0-49FC-AC94-330E7D377C54}" type="presParOf" srcId="{4E1C0CF0-2EB7-4417-B10C-6B81D4A6731A}" destId="{1E4FC1C4-5517-4484-8903-C020B34F7A8D}" srcOrd="1" destOrd="0" presId="urn:microsoft.com/office/officeart/2016/7/layout/LinearArrowProcessNumbered"/>
    <dgm:cxn modelId="{8F73A0B9-9CF4-4E12-9776-816CDFD83489}" type="presParOf" srcId="{1E4FC1C4-5517-4484-8903-C020B34F7A8D}" destId="{857E20CD-F28C-4DAE-B959-FA2F650270FA}" srcOrd="0" destOrd="0" presId="urn:microsoft.com/office/officeart/2016/7/layout/LinearArrowProcessNumbered"/>
    <dgm:cxn modelId="{C4A36807-8FC9-491E-9849-D05BAC58CA01}" type="presParOf" srcId="{1E4FC1C4-5517-4484-8903-C020B34F7A8D}" destId="{E3C534B5-A749-441A-829E-2BC7575439BF}" srcOrd="1" destOrd="0" presId="urn:microsoft.com/office/officeart/2016/7/layout/LinearArrowProcessNumbered"/>
    <dgm:cxn modelId="{E251F587-6284-4800-B49A-63AF67E062D0}" type="presParOf" srcId="{1E4FC1C4-5517-4484-8903-C020B34F7A8D}" destId="{C5384D1F-CCA3-413D-82DB-A91E9896C405}" srcOrd="2" destOrd="0" presId="urn:microsoft.com/office/officeart/2016/7/layout/LinearArrowProcessNumbered"/>
    <dgm:cxn modelId="{9E9ABB4E-CC06-4AEC-A3CD-13E9A89B6C03}" type="presParOf" srcId="{1E4FC1C4-5517-4484-8903-C020B34F7A8D}" destId="{14AE2897-FAD5-4727-BEE1-EE33B518408D}" srcOrd="3" destOrd="0" presId="urn:microsoft.com/office/officeart/2016/7/layout/LinearArrowProcessNumbered"/>
    <dgm:cxn modelId="{859DFCDC-4ADC-4D91-AB4B-69656B9345C9}" type="presParOf" srcId="{4E1C0CF0-2EB7-4417-B10C-6B81D4A6731A}" destId="{7C963DC9-084A-4C27-B8A3-78D1717AED70}" srcOrd="2" destOrd="0" presId="urn:microsoft.com/office/officeart/2016/7/layout/LinearArrowProcessNumbered"/>
    <dgm:cxn modelId="{0897FEB8-E9D4-4177-BE92-EB0E9CABAEA9}" type="presParOf" srcId="{A98CDECF-20C9-4241-9B5F-ACEDB5B864AA}" destId="{F77912A0-8A43-4717-AA93-D154F877DAB9}" srcOrd="5" destOrd="0" presId="urn:microsoft.com/office/officeart/2016/7/layout/LinearArrowProcessNumbered"/>
    <dgm:cxn modelId="{E5DF797E-97DB-4C68-8C74-1F81E3D64D95}" type="presParOf" srcId="{A98CDECF-20C9-4241-9B5F-ACEDB5B864AA}" destId="{EC12E002-C50D-4F33-A4D7-5F1C42BEBEC7}" srcOrd="6" destOrd="0" presId="urn:microsoft.com/office/officeart/2016/7/layout/LinearArrowProcessNumbered"/>
    <dgm:cxn modelId="{9779D946-DB74-4606-B0C1-1CA0CF39AC29}" type="presParOf" srcId="{EC12E002-C50D-4F33-A4D7-5F1C42BEBEC7}" destId="{02FEF08D-FAED-46DD-955C-15A2D8C44F98}" srcOrd="0" destOrd="0" presId="urn:microsoft.com/office/officeart/2016/7/layout/LinearArrowProcessNumbered"/>
    <dgm:cxn modelId="{405EACD3-CF69-4752-A14F-488E82B53CBC}" type="presParOf" srcId="{EC12E002-C50D-4F33-A4D7-5F1C42BEBEC7}" destId="{B2360859-44C3-4933-B669-03CD89EB89DC}" srcOrd="1" destOrd="0" presId="urn:microsoft.com/office/officeart/2016/7/layout/LinearArrowProcessNumbered"/>
    <dgm:cxn modelId="{9BBE3B38-4637-498B-BC6A-C6F66B94103F}" type="presParOf" srcId="{B2360859-44C3-4933-B669-03CD89EB89DC}" destId="{D2539B41-9999-4D97-BA90-F98624157753}" srcOrd="0" destOrd="0" presId="urn:microsoft.com/office/officeart/2016/7/layout/LinearArrowProcessNumbered"/>
    <dgm:cxn modelId="{2F757FF8-A9CD-4D20-90D7-7F130AB560C1}" type="presParOf" srcId="{B2360859-44C3-4933-B669-03CD89EB89DC}" destId="{7F7FE06B-23E2-4637-99F0-DADB4622EC73}" srcOrd="1" destOrd="0" presId="urn:microsoft.com/office/officeart/2016/7/layout/LinearArrowProcessNumbered"/>
    <dgm:cxn modelId="{BE482072-F68F-4757-B603-16043F1C7496}" type="presParOf" srcId="{B2360859-44C3-4933-B669-03CD89EB89DC}" destId="{3BEDB14C-0892-4B4F-8A44-F6E34D29FF66}" srcOrd="2" destOrd="0" presId="urn:microsoft.com/office/officeart/2016/7/layout/LinearArrowProcessNumbered"/>
    <dgm:cxn modelId="{6538B21F-BE67-4432-B0C0-089559C4AA2D}" type="presParOf" srcId="{B2360859-44C3-4933-B669-03CD89EB89DC}" destId="{A21D78E2-92BE-4669-8827-356AF879602F}" srcOrd="3" destOrd="0" presId="urn:microsoft.com/office/officeart/2016/7/layout/LinearArrowProcessNumbered"/>
    <dgm:cxn modelId="{D12F5262-BC01-4823-A6AE-DAC603ED09B3}" type="presParOf" srcId="{EC12E002-C50D-4F33-A4D7-5F1C42BEBEC7}" destId="{D0A91FC9-1B51-45CD-B6E5-DA5D2751C1AD}"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EF86D92-4787-47F5-9E42-DD66A8B8D293}" type="doc">
      <dgm:prSet loTypeId="urn:microsoft.com/office/officeart/2016/7/layout/LinearArrowProcessNumbered" loCatId="process" qsTypeId="urn:microsoft.com/office/officeart/2005/8/quickstyle/simple2" qsCatId="simple" csTypeId="urn:microsoft.com/office/officeart/2005/8/colors/colorful2" csCatId="colorful" phldr="1"/>
      <dgm:spPr/>
      <dgm:t>
        <a:bodyPr/>
        <a:lstStyle/>
        <a:p>
          <a:endParaRPr lang="en-US"/>
        </a:p>
      </dgm:t>
    </dgm:pt>
    <dgm:pt modelId="{8F20AC3A-1DC2-4654-AEEC-1846B08E9BD0}">
      <dgm:prSet custT="1"/>
      <dgm:spPr/>
      <dgm:t>
        <a:bodyPr/>
        <a:lstStyle/>
        <a:p>
          <a:r>
            <a:rPr lang="en-GB" sz="1200" b="1" dirty="0"/>
            <a:t>Team Hockey Pulse – 2024</a:t>
          </a:r>
        </a:p>
        <a:p>
          <a:r>
            <a:rPr lang="en-GB" sz="1200" dirty="0"/>
            <a:t>Developed a hockey training system designed to support player development from youth to professionals, whilst attracting more players to the sport through interactive and exciting training experiences. Our Ecosystem model consists of SMART cones and hockey balls, both tied together via an easily accessible mobile application</a:t>
          </a:r>
          <a:endParaRPr lang="en-US" sz="1200" dirty="0"/>
        </a:p>
      </dgm:t>
    </dgm:pt>
    <dgm:pt modelId="{D84787A5-D585-4A38-8CAF-D7E31D845C67}" type="parTrans" cxnId="{6ECC957A-7CB9-4FFD-BF1C-408A5E0FF366}">
      <dgm:prSet/>
      <dgm:spPr/>
      <dgm:t>
        <a:bodyPr/>
        <a:lstStyle/>
        <a:p>
          <a:endParaRPr lang="en-US"/>
        </a:p>
      </dgm:t>
    </dgm:pt>
    <dgm:pt modelId="{431EA2A8-76FA-447C-B9AD-4C119D2C2E0F}" type="sibTrans" cxnId="{6ECC957A-7CB9-4FFD-BF1C-408A5E0FF366}">
      <dgm:prSet phldrT="1" phldr="0"/>
      <dgm:spPr/>
      <dgm:t>
        <a:bodyPr/>
        <a:lstStyle/>
        <a:p>
          <a:r>
            <a:rPr lang="en-US"/>
            <a:t>1</a:t>
          </a:r>
          <a:endParaRPr lang="en-US" dirty="0"/>
        </a:p>
      </dgm:t>
    </dgm:pt>
    <dgm:pt modelId="{B012F635-0CCE-4399-8D05-3AEF65652BA1}">
      <dgm:prSet custT="1"/>
      <dgm:spPr/>
      <dgm:t>
        <a:bodyPr/>
        <a:lstStyle/>
        <a:p>
          <a:r>
            <a:rPr lang="en-GB" sz="1200" b="1" dirty="0"/>
            <a:t>Team SERA - 2023</a:t>
          </a:r>
        </a:p>
        <a:p>
          <a:r>
            <a:rPr lang="en-GB" sz="1200" dirty="0"/>
            <a:t>Their idea was an AI-Powered Digital Wellbeing Assistant for Youth that uses Multimedia Sentiment Analysis, to provide a solution that combats cyberbullying, peer pressure, and negative content exposure across all major social media platforms.</a:t>
          </a:r>
          <a:endParaRPr lang="en-US" sz="1200" dirty="0"/>
        </a:p>
      </dgm:t>
    </dgm:pt>
    <dgm:pt modelId="{5FBC2750-65CA-4092-AE07-3CC640B8FBFE}" type="parTrans" cxnId="{B359C1F7-405F-41AE-866B-AF4430732DCB}">
      <dgm:prSet/>
      <dgm:spPr/>
      <dgm:t>
        <a:bodyPr/>
        <a:lstStyle/>
        <a:p>
          <a:endParaRPr lang="en-US"/>
        </a:p>
      </dgm:t>
    </dgm:pt>
    <dgm:pt modelId="{736097B3-5075-4D0D-A8D7-A9B85C491817}" type="sibTrans" cxnId="{B359C1F7-405F-41AE-866B-AF4430732DCB}">
      <dgm:prSet phldrT="2" phldr="0"/>
      <dgm:spPr/>
      <dgm:t>
        <a:bodyPr/>
        <a:lstStyle/>
        <a:p>
          <a:r>
            <a:rPr lang="en-US"/>
            <a:t>2</a:t>
          </a:r>
        </a:p>
      </dgm:t>
    </dgm:pt>
    <dgm:pt modelId="{86FD1A3F-E849-47C5-A07C-1C5DACD47CA7}">
      <dgm:prSet/>
      <dgm:spPr/>
      <dgm:t>
        <a:bodyPr/>
        <a:lstStyle/>
        <a:p>
          <a:r>
            <a:rPr lang="en-GB" b="1" dirty="0"/>
            <a:t>CHR squared - 2022</a:t>
          </a:r>
        </a:p>
        <a:p>
          <a:r>
            <a:rPr lang="en-GB" dirty="0"/>
            <a:t>Developed a specialised mechanic badge called </a:t>
          </a:r>
          <a:r>
            <a:rPr lang="en-GB" dirty="0" err="1"/>
            <a:t>Ershaad</a:t>
          </a:r>
          <a:r>
            <a:rPr lang="en-GB" dirty="0"/>
            <a:t>, which was developed to provide support to young individuals on the autistic spectrum. This innovative device was designed to interpret and analyse the various tones and expressions of individuals around the wearer, thereby facilitating a better understanding of their environment. </a:t>
          </a:r>
          <a:endParaRPr lang="en-US" dirty="0"/>
        </a:p>
      </dgm:t>
    </dgm:pt>
    <dgm:pt modelId="{08A1680C-C095-4095-AA26-9F2DE24D7AD5}" type="parTrans" cxnId="{0DA7C55B-A3AD-496B-A440-CEB991280864}">
      <dgm:prSet/>
      <dgm:spPr/>
      <dgm:t>
        <a:bodyPr/>
        <a:lstStyle/>
        <a:p>
          <a:endParaRPr lang="en-US"/>
        </a:p>
      </dgm:t>
    </dgm:pt>
    <dgm:pt modelId="{91B4CF1E-BB4C-49C7-93F8-78F29257878B}" type="sibTrans" cxnId="{0DA7C55B-A3AD-496B-A440-CEB991280864}">
      <dgm:prSet phldrT="3" phldr="0"/>
      <dgm:spPr/>
      <dgm:t>
        <a:bodyPr/>
        <a:lstStyle/>
        <a:p>
          <a:r>
            <a:rPr lang="en-US"/>
            <a:t>3</a:t>
          </a:r>
        </a:p>
      </dgm:t>
    </dgm:pt>
    <dgm:pt modelId="{CC6F149C-D419-489D-BE0E-F8D9F98B0930}">
      <dgm:prSet custT="1"/>
      <dgm:spPr/>
      <dgm:t>
        <a:bodyPr/>
        <a:lstStyle/>
        <a:p>
          <a:r>
            <a:rPr lang="en-GB" sz="1200" b="1" dirty="0"/>
            <a:t>Mindful Mandates  - 2021</a:t>
          </a:r>
        </a:p>
        <a:p>
          <a:r>
            <a:rPr lang="en-GB" sz="1200" dirty="0"/>
            <a:t>Developed a headband that aims to reduce visual and auditory hallucinations in schizophrenia patients as their winning idea. Sensors built into the headband will feed back brain activity with a paired application that notifies users of any abnormal activity. </a:t>
          </a:r>
          <a:endParaRPr lang="en-US" sz="1200" dirty="0"/>
        </a:p>
      </dgm:t>
    </dgm:pt>
    <dgm:pt modelId="{F5BCF54A-F762-4C4A-9BD2-50897EC6FA93}" type="parTrans" cxnId="{18EBF36A-4953-481C-89A7-8649534A4469}">
      <dgm:prSet/>
      <dgm:spPr/>
      <dgm:t>
        <a:bodyPr/>
        <a:lstStyle/>
        <a:p>
          <a:endParaRPr lang="en-US"/>
        </a:p>
      </dgm:t>
    </dgm:pt>
    <dgm:pt modelId="{93E265F3-C5F3-4BC4-A4C1-A8D068470F7A}" type="sibTrans" cxnId="{18EBF36A-4953-481C-89A7-8649534A4469}">
      <dgm:prSet phldrT="4" phldr="0"/>
      <dgm:spPr/>
      <dgm:t>
        <a:bodyPr/>
        <a:lstStyle/>
        <a:p>
          <a:r>
            <a:rPr lang="en-US"/>
            <a:t>4</a:t>
          </a:r>
        </a:p>
      </dgm:t>
    </dgm:pt>
    <dgm:pt modelId="{A98CDECF-20C9-4241-9B5F-ACEDB5B864AA}" type="pres">
      <dgm:prSet presAssocID="{7EF86D92-4787-47F5-9E42-DD66A8B8D293}" presName="linearFlow" presStyleCnt="0">
        <dgm:presLayoutVars>
          <dgm:dir/>
          <dgm:animLvl val="lvl"/>
          <dgm:resizeHandles val="exact"/>
        </dgm:presLayoutVars>
      </dgm:prSet>
      <dgm:spPr/>
    </dgm:pt>
    <dgm:pt modelId="{5702831D-94DB-4360-90F8-E04D53A96E86}" type="pres">
      <dgm:prSet presAssocID="{8F20AC3A-1DC2-4654-AEEC-1846B08E9BD0}" presName="compositeNode" presStyleCnt="0"/>
      <dgm:spPr/>
    </dgm:pt>
    <dgm:pt modelId="{286802D1-5C16-478E-9978-65338B54214A}" type="pres">
      <dgm:prSet presAssocID="{8F20AC3A-1DC2-4654-AEEC-1846B08E9BD0}" presName="parTx" presStyleLbl="node1" presStyleIdx="0" presStyleCnt="0">
        <dgm:presLayoutVars>
          <dgm:chMax val="0"/>
          <dgm:chPref val="0"/>
          <dgm:bulletEnabled val="1"/>
        </dgm:presLayoutVars>
      </dgm:prSet>
      <dgm:spPr/>
    </dgm:pt>
    <dgm:pt modelId="{5E10722E-2709-47F4-8480-696627A1DEF5}" type="pres">
      <dgm:prSet presAssocID="{8F20AC3A-1DC2-4654-AEEC-1846B08E9BD0}" presName="parSh" presStyleCnt="0"/>
      <dgm:spPr/>
    </dgm:pt>
    <dgm:pt modelId="{B74E232C-DE57-492C-A492-850C4B0F4A1F}" type="pres">
      <dgm:prSet presAssocID="{8F20AC3A-1DC2-4654-AEEC-1846B08E9BD0}" presName="lineNode" presStyleLbl="alignAccFollowNode1" presStyleIdx="0" presStyleCnt="12"/>
      <dgm:spPr/>
    </dgm:pt>
    <dgm:pt modelId="{DDC96BA3-96D2-456D-8625-252466316102}" type="pres">
      <dgm:prSet presAssocID="{8F20AC3A-1DC2-4654-AEEC-1846B08E9BD0}" presName="lineArrowNode" presStyleLbl="alignAccFollowNode1" presStyleIdx="1" presStyleCnt="12"/>
      <dgm:spPr/>
    </dgm:pt>
    <dgm:pt modelId="{2EF81A3F-F382-4829-91F5-F3AFA1DE609B}" type="pres">
      <dgm:prSet presAssocID="{431EA2A8-76FA-447C-B9AD-4C119D2C2E0F}" presName="sibTransNodeCircle" presStyleLbl="alignNode1" presStyleIdx="0" presStyleCnt="4">
        <dgm:presLayoutVars>
          <dgm:chMax val="0"/>
          <dgm:bulletEnabled/>
        </dgm:presLayoutVars>
      </dgm:prSet>
      <dgm:spPr/>
    </dgm:pt>
    <dgm:pt modelId="{C91C49EF-108D-48E7-8E5E-C7D9381D5EE7}" type="pres">
      <dgm:prSet presAssocID="{431EA2A8-76FA-447C-B9AD-4C119D2C2E0F}" presName="spacerBetweenCircleAndCallout" presStyleCnt="0">
        <dgm:presLayoutVars/>
      </dgm:prSet>
      <dgm:spPr/>
    </dgm:pt>
    <dgm:pt modelId="{BC3C9F9B-242E-4702-8708-4153A56463CD}" type="pres">
      <dgm:prSet presAssocID="{8F20AC3A-1DC2-4654-AEEC-1846B08E9BD0}" presName="nodeText" presStyleLbl="alignAccFollowNode1" presStyleIdx="2" presStyleCnt="12">
        <dgm:presLayoutVars>
          <dgm:bulletEnabled val="1"/>
        </dgm:presLayoutVars>
      </dgm:prSet>
      <dgm:spPr/>
    </dgm:pt>
    <dgm:pt modelId="{B350210E-E16E-4E38-BFC0-4A6DBD547FE3}" type="pres">
      <dgm:prSet presAssocID="{431EA2A8-76FA-447C-B9AD-4C119D2C2E0F}" presName="sibTransComposite" presStyleCnt="0"/>
      <dgm:spPr/>
    </dgm:pt>
    <dgm:pt modelId="{E532FAC1-B48A-4273-ABC0-1CFDBA577D77}" type="pres">
      <dgm:prSet presAssocID="{B012F635-0CCE-4399-8D05-3AEF65652BA1}" presName="compositeNode" presStyleCnt="0"/>
      <dgm:spPr/>
    </dgm:pt>
    <dgm:pt modelId="{B239ACE6-9186-402B-B7BC-73F6467E9B03}" type="pres">
      <dgm:prSet presAssocID="{B012F635-0CCE-4399-8D05-3AEF65652BA1}" presName="parTx" presStyleLbl="node1" presStyleIdx="0" presStyleCnt="0">
        <dgm:presLayoutVars>
          <dgm:chMax val="0"/>
          <dgm:chPref val="0"/>
          <dgm:bulletEnabled val="1"/>
        </dgm:presLayoutVars>
      </dgm:prSet>
      <dgm:spPr/>
    </dgm:pt>
    <dgm:pt modelId="{B681C23B-8FF9-43BE-AE48-8579CAB427E0}" type="pres">
      <dgm:prSet presAssocID="{B012F635-0CCE-4399-8D05-3AEF65652BA1}" presName="parSh" presStyleCnt="0"/>
      <dgm:spPr/>
    </dgm:pt>
    <dgm:pt modelId="{01F8E8DE-EF86-40E5-8837-DACAEF850E4E}" type="pres">
      <dgm:prSet presAssocID="{B012F635-0CCE-4399-8D05-3AEF65652BA1}" presName="lineNode" presStyleLbl="alignAccFollowNode1" presStyleIdx="3" presStyleCnt="12"/>
      <dgm:spPr/>
    </dgm:pt>
    <dgm:pt modelId="{21DB524E-0B66-4617-AC7F-0B81F073423C}" type="pres">
      <dgm:prSet presAssocID="{B012F635-0CCE-4399-8D05-3AEF65652BA1}" presName="lineArrowNode" presStyleLbl="alignAccFollowNode1" presStyleIdx="4" presStyleCnt="12"/>
      <dgm:spPr/>
    </dgm:pt>
    <dgm:pt modelId="{AD05BCDD-DE04-4F86-BD73-EB5FE9E4273D}" type="pres">
      <dgm:prSet presAssocID="{736097B3-5075-4D0D-A8D7-A9B85C491817}" presName="sibTransNodeCircle" presStyleLbl="alignNode1" presStyleIdx="1" presStyleCnt="4">
        <dgm:presLayoutVars>
          <dgm:chMax val="0"/>
          <dgm:bulletEnabled/>
        </dgm:presLayoutVars>
      </dgm:prSet>
      <dgm:spPr/>
    </dgm:pt>
    <dgm:pt modelId="{E90A90C1-B4A3-47A2-A60F-63C6ADB34A93}" type="pres">
      <dgm:prSet presAssocID="{736097B3-5075-4D0D-A8D7-A9B85C491817}" presName="spacerBetweenCircleAndCallout" presStyleCnt="0">
        <dgm:presLayoutVars/>
      </dgm:prSet>
      <dgm:spPr/>
    </dgm:pt>
    <dgm:pt modelId="{C95CDE19-F3F9-4FB1-A6CE-9E9DF1B577E5}" type="pres">
      <dgm:prSet presAssocID="{B012F635-0CCE-4399-8D05-3AEF65652BA1}" presName="nodeText" presStyleLbl="alignAccFollowNode1" presStyleIdx="5" presStyleCnt="12">
        <dgm:presLayoutVars>
          <dgm:bulletEnabled val="1"/>
        </dgm:presLayoutVars>
      </dgm:prSet>
      <dgm:spPr/>
    </dgm:pt>
    <dgm:pt modelId="{DE1053DA-9D08-43EC-9BD9-3A73AEBDDD85}" type="pres">
      <dgm:prSet presAssocID="{736097B3-5075-4D0D-A8D7-A9B85C491817}" presName="sibTransComposite" presStyleCnt="0"/>
      <dgm:spPr/>
    </dgm:pt>
    <dgm:pt modelId="{4E1C0CF0-2EB7-4417-B10C-6B81D4A6731A}" type="pres">
      <dgm:prSet presAssocID="{86FD1A3F-E849-47C5-A07C-1C5DACD47CA7}" presName="compositeNode" presStyleCnt="0"/>
      <dgm:spPr/>
    </dgm:pt>
    <dgm:pt modelId="{AC68DB53-BF81-4465-9DE2-6123A8FD73BF}" type="pres">
      <dgm:prSet presAssocID="{86FD1A3F-E849-47C5-A07C-1C5DACD47CA7}" presName="parTx" presStyleLbl="node1" presStyleIdx="0" presStyleCnt="0">
        <dgm:presLayoutVars>
          <dgm:chMax val="0"/>
          <dgm:chPref val="0"/>
          <dgm:bulletEnabled val="1"/>
        </dgm:presLayoutVars>
      </dgm:prSet>
      <dgm:spPr/>
    </dgm:pt>
    <dgm:pt modelId="{1E4FC1C4-5517-4484-8903-C020B34F7A8D}" type="pres">
      <dgm:prSet presAssocID="{86FD1A3F-E849-47C5-A07C-1C5DACD47CA7}" presName="parSh" presStyleCnt="0"/>
      <dgm:spPr/>
    </dgm:pt>
    <dgm:pt modelId="{857E20CD-F28C-4DAE-B959-FA2F650270FA}" type="pres">
      <dgm:prSet presAssocID="{86FD1A3F-E849-47C5-A07C-1C5DACD47CA7}" presName="lineNode" presStyleLbl="alignAccFollowNode1" presStyleIdx="6" presStyleCnt="12"/>
      <dgm:spPr/>
    </dgm:pt>
    <dgm:pt modelId="{E3C534B5-A749-441A-829E-2BC7575439BF}" type="pres">
      <dgm:prSet presAssocID="{86FD1A3F-E849-47C5-A07C-1C5DACD47CA7}" presName="lineArrowNode" presStyleLbl="alignAccFollowNode1" presStyleIdx="7" presStyleCnt="12"/>
      <dgm:spPr/>
    </dgm:pt>
    <dgm:pt modelId="{C5384D1F-CCA3-413D-82DB-A91E9896C405}" type="pres">
      <dgm:prSet presAssocID="{91B4CF1E-BB4C-49C7-93F8-78F29257878B}" presName="sibTransNodeCircle" presStyleLbl="alignNode1" presStyleIdx="2" presStyleCnt="4">
        <dgm:presLayoutVars>
          <dgm:chMax val="0"/>
          <dgm:bulletEnabled/>
        </dgm:presLayoutVars>
      </dgm:prSet>
      <dgm:spPr/>
    </dgm:pt>
    <dgm:pt modelId="{14AE2897-FAD5-4727-BEE1-EE33B518408D}" type="pres">
      <dgm:prSet presAssocID="{91B4CF1E-BB4C-49C7-93F8-78F29257878B}" presName="spacerBetweenCircleAndCallout" presStyleCnt="0">
        <dgm:presLayoutVars/>
      </dgm:prSet>
      <dgm:spPr/>
    </dgm:pt>
    <dgm:pt modelId="{7C963DC9-084A-4C27-B8A3-78D1717AED70}" type="pres">
      <dgm:prSet presAssocID="{86FD1A3F-E849-47C5-A07C-1C5DACD47CA7}" presName="nodeText" presStyleLbl="alignAccFollowNode1" presStyleIdx="8" presStyleCnt="12">
        <dgm:presLayoutVars>
          <dgm:bulletEnabled val="1"/>
        </dgm:presLayoutVars>
      </dgm:prSet>
      <dgm:spPr/>
    </dgm:pt>
    <dgm:pt modelId="{F77912A0-8A43-4717-AA93-D154F877DAB9}" type="pres">
      <dgm:prSet presAssocID="{91B4CF1E-BB4C-49C7-93F8-78F29257878B}" presName="sibTransComposite" presStyleCnt="0"/>
      <dgm:spPr/>
    </dgm:pt>
    <dgm:pt modelId="{EC12E002-C50D-4F33-A4D7-5F1C42BEBEC7}" type="pres">
      <dgm:prSet presAssocID="{CC6F149C-D419-489D-BE0E-F8D9F98B0930}" presName="compositeNode" presStyleCnt="0"/>
      <dgm:spPr/>
    </dgm:pt>
    <dgm:pt modelId="{02FEF08D-FAED-46DD-955C-15A2D8C44F98}" type="pres">
      <dgm:prSet presAssocID="{CC6F149C-D419-489D-BE0E-F8D9F98B0930}" presName="parTx" presStyleLbl="node1" presStyleIdx="0" presStyleCnt="0">
        <dgm:presLayoutVars>
          <dgm:chMax val="0"/>
          <dgm:chPref val="0"/>
          <dgm:bulletEnabled val="1"/>
        </dgm:presLayoutVars>
      </dgm:prSet>
      <dgm:spPr/>
    </dgm:pt>
    <dgm:pt modelId="{B2360859-44C3-4933-B669-03CD89EB89DC}" type="pres">
      <dgm:prSet presAssocID="{CC6F149C-D419-489D-BE0E-F8D9F98B0930}" presName="parSh" presStyleCnt="0"/>
      <dgm:spPr/>
    </dgm:pt>
    <dgm:pt modelId="{D2539B41-9999-4D97-BA90-F98624157753}" type="pres">
      <dgm:prSet presAssocID="{CC6F149C-D419-489D-BE0E-F8D9F98B0930}" presName="lineNode" presStyleLbl="alignAccFollowNode1" presStyleIdx="9" presStyleCnt="12"/>
      <dgm:spPr/>
    </dgm:pt>
    <dgm:pt modelId="{7F7FE06B-23E2-4637-99F0-DADB4622EC73}" type="pres">
      <dgm:prSet presAssocID="{CC6F149C-D419-489D-BE0E-F8D9F98B0930}" presName="lineArrowNode" presStyleLbl="alignAccFollowNode1" presStyleIdx="10" presStyleCnt="12"/>
      <dgm:spPr/>
    </dgm:pt>
    <dgm:pt modelId="{3BEDB14C-0892-4B4F-8A44-F6E34D29FF66}" type="pres">
      <dgm:prSet presAssocID="{93E265F3-C5F3-4BC4-A4C1-A8D068470F7A}" presName="sibTransNodeCircle" presStyleLbl="alignNode1" presStyleIdx="3" presStyleCnt="4">
        <dgm:presLayoutVars>
          <dgm:chMax val="0"/>
          <dgm:bulletEnabled/>
        </dgm:presLayoutVars>
      </dgm:prSet>
      <dgm:spPr/>
    </dgm:pt>
    <dgm:pt modelId="{A21D78E2-92BE-4669-8827-356AF879602F}" type="pres">
      <dgm:prSet presAssocID="{93E265F3-C5F3-4BC4-A4C1-A8D068470F7A}" presName="spacerBetweenCircleAndCallout" presStyleCnt="0">
        <dgm:presLayoutVars/>
      </dgm:prSet>
      <dgm:spPr/>
    </dgm:pt>
    <dgm:pt modelId="{D0A91FC9-1B51-45CD-B6E5-DA5D2751C1AD}" type="pres">
      <dgm:prSet presAssocID="{CC6F149C-D419-489D-BE0E-F8D9F98B0930}" presName="nodeText" presStyleLbl="alignAccFollowNode1" presStyleIdx="11" presStyleCnt="12">
        <dgm:presLayoutVars>
          <dgm:bulletEnabled val="1"/>
        </dgm:presLayoutVars>
      </dgm:prSet>
      <dgm:spPr/>
    </dgm:pt>
  </dgm:ptLst>
  <dgm:cxnLst>
    <dgm:cxn modelId="{A229FB02-0980-434C-A3D2-9168AFC3DDC5}" type="presOf" srcId="{CC6F149C-D419-489D-BE0E-F8D9F98B0930}" destId="{D0A91FC9-1B51-45CD-B6E5-DA5D2751C1AD}" srcOrd="0" destOrd="0" presId="urn:microsoft.com/office/officeart/2016/7/layout/LinearArrowProcessNumbered"/>
    <dgm:cxn modelId="{855C290A-B497-4260-8764-ADCC8753D5BD}" type="presOf" srcId="{93E265F3-C5F3-4BC4-A4C1-A8D068470F7A}" destId="{3BEDB14C-0892-4B4F-8A44-F6E34D29FF66}" srcOrd="0" destOrd="0" presId="urn:microsoft.com/office/officeart/2016/7/layout/LinearArrowProcessNumbered"/>
    <dgm:cxn modelId="{4C3DF71D-80FE-4E8B-B39A-867080D0BA43}" type="presOf" srcId="{B012F635-0CCE-4399-8D05-3AEF65652BA1}" destId="{C95CDE19-F3F9-4FB1-A6CE-9E9DF1B577E5}" srcOrd="0" destOrd="0" presId="urn:microsoft.com/office/officeart/2016/7/layout/LinearArrowProcessNumbered"/>
    <dgm:cxn modelId="{80180328-43EC-4895-9F4B-A9F43587F18F}" type="presOf" srcId="{431EA2A8-76FA-447C-B9AD-4C119D2C2E0F}" destId="{2EF81A3F-F382-4829-91F5-F3AFA1DE609B}" srcOrd="0" destOrd="0" presId="urn:microsoft.com/office/officeart/2016/7/layout/LinearArrowProcessNumbered"/>
    <dgm:cxn modelId="{0DA7C55B-A3AD-496B-A440-CEB991280864}" srcId="{7EF86D92-4787-47F5-9E42-DD66A8B8D293}" destId="{86FD1A3F-E849-47C5-A07C-1C5DACD47CA7}" srcOrd="2" destOrd="0" parTransId="{08A1680C-C095-4095-AA26-9F2DE24D7AD5}" sibTransId="{91B4CF1E-BB4C-49C7-93F8-78F29257878B}"/>
    <dgm:cxn modelId="{18EBF36A-4953-481C-89A7-8649534A4469}" srcId="{7EF86D92-4787-47F5-9E42-DD66A8B8D293}" destId="{CC6F149C-D419-489D-BE0E-F8D9F98B0930}" srcOrd="3" destOrd="0" parTransId="{F5BCF54A-F762-4C4A-9BD2-50897EC6FA93}" sibTransId="{93E265F3-C5F3-4BC4-A4C1-A8D068470F7A}"/>
    <dgm:cxn modelId="{20095B79-B880-4FD2-8DEF-D917CE72DF6C}" type="presOf" srcId="{86FD1A3F-E849-47C5-A07C-1C5DACD47CA7}" destId="{7C963DC9-084A-4C27-B8A3-78D1717AED70}" srcOrd="0" destOrd="0" presId="urn:microsoft.com/office/officeart/2016/7/layout/LinearArrowProcessNumbered"/>
    <dgm:cxn modelId="{7218895A-83EF-4D8B-9AAE-C466D1DF509B}" type="presOf" srcId="{736097B3-5075-4D0D-A8D7-A9B85C491817}" destId="{AD05BCDD-DE04-4F86-BD73-EB5FE9E4273D}" srcOrd="0" destOrd="0" presId="urn:microsoft.com/office/officeart/2016/7/layout/LinearArrowProcessNumbered"/>
    <dgm:cxn modelId="{6ECC957A-7CB9-4FFD-BF1C-408A5E0FF366}" srcId="{7EF86D92-4787-47F5-9E42-DD66A8B8D293}" destId="{8F20AC3A-1DC2-4654-AEEC-1846B08E9BD0}" srcOrd="0" destOrd="0" parTransId="{D84787A5-D585-4A38-8CAF-D7E31D845C67}" sibTransId="{431EA2A8-76FA-447C-B9AD-4C119D2C2E0F}"/>
    <dgm:cxn modelId="{64AFB590-493C-4FF2-95E1-E2BB812AD60E}" type="presOf" srcId="{91B4CF1E-BB4C-49C7-93F8-78F29257878B}" destId="{C5384D1F-CCA3-413D-82DB-A91E9896C405}" srcOrd="0" destOrd="0" presId="urn:microsoft.com/office/officeart/2016/7/layout/LinearArrowProcessNumbered"/>
    <dgm:cxn modelId="{695D9BBF-CB6E-4920-B8E0-29A5CF217C6B}" type="presOf" srcId="{8F20AC3A-1DC2-4654-AEEC-1846B08E9BD0}" destId="{BC3C9F9B-242E-4702-8708-4153A56463CD}" srcOrd="0" destOrd="0" presId="urn:microsoft.com/office/officeart/2016/7/layout/LinearArrowProcessNumbered"/>
    <dgm:cxn modelId="{4BD2A1D0-FAA0-4B0D-9DF9-1B2C9208B587}" type="presOf" srcId="{7EF86D92-4787-47F5-9E42-DD66A8B8D293}" destId="{A98CDECF-20C9-4241-9B5F-ACEDB5B864AA}" srcOrd="0" destOrd="0" presId="urn:microsoft.com/office/officeart/2016/7/layout/LinearArrowProcessNumbered"/>
    <dgm:cxn modelId="{B359C1F7-405F-41AE-866B-AF4430732DCB}" srcId="{7EF86D92-4787-47F5-9E42-DD66A8B8D293}" destId="{B012F635-0CCE-4399-8D05-3AEF65652BA1}" srcOrd="1" destOrd="0" parTransId="{5FBC2750-65CA-4092-AE07-3CC640B8FBFE}" sibTransId="{736097B3-5075-4D0D-A8D7-A9B85C491817}"/>
    <dgm:cxn modelId="{CB176924-9DB3-4225-BB17-3C15F13F8B07}" type="presParOf" srcId="{A98CDECF-20C9-4241-9B5F-ACEDB5B864AA}" destId="{5702831D-94DB-4360-90F8-E04D53A96E86}" srcOrd="0" destOrd="0" presId="urn:microsoft.com/office/officeart/2016/7/layout/LinearArrowProcessNumbered"/>
    <dgm:cxn modelId="{0094AD7E-725D-4D8A-9D87-E960922E948C}" type="presParOf" srcId="{5702831D-94DB-4360-90F8-E04D53A96E86}" destId="{286802D1-5C16-478E-9978-65338B54214A}" srcOrd="0" destOrd="0" presId="urn:microsoft.com/office/officeart/2016/7/layout/LinearArrowProcessNumbered"/>
    <dgm:cxn modelId="{7C21E5F8-4877-48E6-A8A4-F7645F1CD368}" type="presParOf" srcId="{5702831D-94DB-4360-90F8-E04D53A96E86}" destId="{5E10722E-2709-47F4-8480-696627A1DEF5}" srcOrd="1" destOrd="0" presId="urn:microsoft.com/office/officeart/2016/7/layout/LinearArrowProcessNumbered"/>
    <dgm:cxn modelId="{94CE06CF-AEFB-49B7-89CC-6E077358BD9A}" type="presParOf" srcId="{5E10722E-2709-47F4-8480-696627A1DEF5}" destId="{B74E232C-DE57-492C-A492-850C4B0F4A1F}" srcOrd="0" destOrd="0" presId="urn:microsoft.com/office/officeart/2016/7/layout/LinearArrowProcessNumbered"/>
    <dgm:cxn modelId="{5A5E340B-B73C-4C22-A84C-5CF91EB39F92}" type="presParOf" srcId="{5E10722E-2709-47F4-8480-696627A1DEF5}" destId="{DDC96BA3-96D2-456D-8625-252466316102}" srcOrd="1" destOrd="0" presId="urn:microsoft.com/office/officeart/2016/7/layout/LinearArrowProcessNumbered"/>
    <dgm:cxn modelId="{D9B7ACFF-6187-4553-AE33-7A0ECC66F442}" type="presParOf" srcId="{5E10722E-2709-47F4-8480-696627A1DEF5}" destId="{2EF81A3F-F382-4829-91F5-F3AFA1DE609B}" srcOrd="2" destOrd="0" presId="urn:microsoft.com/office/officeart/2016/7/layout/LinearArrowProcessNumbered"/>
    <dgm:cxn modelId="{CCF9BD22-467C-44E4-AABD-F88535AA8FDA}" type="presParOf" srcId="{5E10722E-2709-47F4-8480-696627A1DEF5}" destId="{C91C49EF-108D-48E7-8E5E-C7D9381D5EE7}" srcOrd="3" destOrd="0" presId="urn:microsoft.com/office/officeart/2016/7/layout/LinearArrowProcessNumbered"/>
    <dgm:cxn modelId="{01542886-F87C-4BD7-9EDB-1D1157140297}" type="presParOf" srcId="{5702831D-94DB-4360-90F8-E04D53A96E86}" destId="{BC3C9F9B-242E-4702-8708-4153A56463CD}" srcOrd="2" destOrd="0" presId="urn:microsoft.com/office/officeart/2016/7/layout/LinearArrowProcessNumbered"/>
    <dgm:cxn modelId="{8E386CA6-45CC-4C02-8B81-17AAC46377B8}" type="presParOf" srcId="{A98CDECF-20C9-4241-9B5F-ACEDB5B864AA}" destId="{B350210E-E16E-4E38-BFC0-4A6DBD547FE3}" srcOrd="1" destOrd="0" presId="urn:microsoft.com/office/officeart/2016/7/layout/LinearArrowProcessNumbered"/>
    <dgm:cxn modelId="{F7A29863-3481-4B9D-9AAC-010570E32BF6}" type="presParOf" srcId="{A98CDECF-20C9-4241-9B5F-ACEDB5B864AA}" destId="{E532FAC1-B48A-4273-ABC0-1CFDBA577D77}" srcOrd="2" destOrd="0" presId="urn:microsoft.com/office/officeart/2016/7/layout/LinearArrowProcessNumbered"/>
    <dgm:cxn modelId="{10F937B0-3A1A-4918-B9C6-155B2EB08143}" type="presParOf" srcId="{E532FAC1-B48A-4273-ABC0-1CFDBA577D77}" destId="{B239ACE6-9186-402B-B7BC-73F6467E9B03}" srcOrd="0" destOrd="0" presId="urn:microsoft.com/office/officeart/2016/7/layout/LinearArrowProcessNumbered"/>
    <dgm:cxn modelId="{D1C1B912-27A6-40CB-88AB-14B52C8EF11A}" type="presParOf" srcId="{E532FAC1-B48A-4273-ABC0-1CFDBA577D77}" destId="{B681C23B-8FF9-43BE-AE48-8579CAB427E0}" srcOrd="1" destOrd="0" presId="urn:microsoft.com/office/officeart/2016/7/layout/LinearArrowProcessNumbered"/>
    <dgm:cxn modelId="{FF97E4CC-A8D1-43F1-9DA2-9A3A89DBC629}" type="presParOf" srcId="{B681C23B-8FF9-43BE-AE48-8579CAB427E0}" destId="{01F8E8DE-EF86-40E5-8837-DACAEF850E4E}" srcOrd="0" destOrd="0" presId="urn:microsoft.com/office/officeart/2016/7/layout/LinearArrowProcessNumbered"/>
    <dgm:cxn modelId="{6182DAC5-73C7-4582-8500-DA3D8CC8E585}" type="presParOf" srcId="{B681C23B-8FF9-43BE-AE48-8579CAB427E0}" destId="{21DB524E-0B66-4617-AC7F-0B81F073423C}" srcOrd="1" destOrd="0" presId="urn:microsoft.com/office/officeart/2016/7/layout/LinearArrowProcessNumbered"/>
    <dgm:cxn modelId="{7FB413CF-E893-4E8D-85F0-94855CA11261}" type="presParOf" srcId="{B681C23B-8FF9-43BE-AE48-8579CAB427E0}" destId="{AD05BCDD-DE04-4F86-BD73-EB5FE9E4273D}" srcOrd="2" destOrd="0" presId="urn:microsoft.com/office/officeart/2016/7/layout/LinearArrowProcessNumbered"/>
    <dgm:cxn modelId="{CA4963E3-654F-4853-BA74-B5B5C45DAEC4}" type="presParOf" srcId="{B681C23B-8FF9-43BE-AE48-8579CAB427E0}" destId="{E90A90C1-B4A3-47A2-A60F-63C6ADB34A93}" srcOrd="3" destOrd="0" presId="urn:microsoft.com/office/officeart/2016/7/layout/LinearArrowProcessNumbered"/>
    <dgm:cxn modelId="{08805F03-3770-4CCA-839B-B27E3872D2AC}" type="presParOf" srcId="{E532FAC1-B48A-4273-ABC0-1CFDBA577D77}" destId="{C95CDE19-F3F9-4FB1-A6CE-9E9DF1B577E5}" srcOrd="2" destOrd="0" presId="urn:microsoft.com/office/officeart/2016/7/layout/LinearArrowProcessNumbered"/>
    <dgm:cxn modelId="{ED37E129-9A3E-4FCC-9EAA-3446B8E250AD}" type="presParOf" srcId="{A98CDECF-20C9-4241-9B5F-ACEDB5B864AA}" destId="{DE1053DA-9D08-43EC-9BD9-3A73AEBDDD85}" srcOrd="3" destOrd="0" presId="urn:microsoft.com/office/officeart/2016/7/layout/LinearArrowProcessNumbered"/>
    <dgm:cxn modelId="{61C6FEFF-B0A9-4D11-BB43-E0AF9B2C672F}" type="presParOf" srcId="{A98CDECF-20C9-4241-9B5F-ACEDB5B864AA}" destId="{4E1C0CF0-2EB7-4417-B10C-6B81D4A6731A}" srcOrd="4" destOrd="0" presId="urn:microsoft.com/office/officeart/2016/7/layout/LinearArrowProcessNumbered"/>
    <dgm:cxn modelId="{EDE1CDD3-7631-4DFA-A57F-B9C2FD7382DB}" type="presParOf" srcId="{4E1C0CF0-2EB7-4417-B10C-6B81D4A6731A}" destId="{AC68DB53-BF81-4465-9DE2-6123A8FD73BF}" srcOrd="0" destOrd="0" presId="urn:microsoft.com/office/officeart/2016/7/layout/LinearArrowProcessNumbered"/>
    <dgm:cxn modelId="{21850ADD-0BB0-49FC-AC94-330E7D377C54}" type="presParOf" srcId="{4E1C0CF0-2EB7-4417-B10C-6B81D4A6731A}" destId="{1E4FC1C4-5517-4484-8903-C020B34F7A8D}" srcOrd="1" destOrd="0" presId="urn:microsoft.com/office/officeart/2016/7/layout/LinearArrowProcessNumbered"/>
    <dgm:cxn modelId="{8F73A0B9-9CF4-4E12-9776-816CDFD83489}" type="presParOf" srcId="{1E4FC1C4-5517-4484-8903-C020B34F7A8D}" destId="{857E20CD-F28C-4DAE-B959-FA2F650270FA}" srcOrd="0" destOrd="0" presId="urn:microsoft.com/office/officeart/2016/7/layout/LinearArrowProcessNumbered"/>
    <dgm:cxn modelId="{C4A36807-8FC9-491E-9849-D05BAC58CA01}" type="presParOf" srcId="{1E4FC1C4-5517-4484-8903-C020B34F7A8D}" destId="{E3C534B5-A749-441A-829E-2BC7575439BF}" srcOrd="1" destOrd="0" presId="urn:microsoft.com/office/officeart/2016/7/layout/LinearArrowProcessNumbered"/>
    <dgm:cxn modelId="{E251F587-6284-4800-B49A-63AF67E062D0}" type="presParOf" srcId="{1E4FC1C4-5517-4484-8903-C020B34F7A8D}" destId="{C5384D1F-CCA3-413D-82DB-A91E9896C405}" srcOrd="2" destOrd="0" presId="urn:microsoft.com/office/officeart/2016/7/layout/LinearArrowProcessNumbered"/>
    <dgm:cxn modelId="{9E9ABB4E-CC06-4AEC-A3CD-13E9A89B6C03}" type="presParOf" srcId="{1E4FC1C4-5517-4484-8903-C020B34F7A8D}" destId="{14AE2897-FAD5-4727-BEE1-EE33B518408D}" srcOrd="3" destOrd="0" presId="urn:microsoft.com/office/officeart/2016/7/layout/LinearArrowProcessNumbered"/>
    <dgm:cxn modelId="{859DFCDC-4ADC-4D91-AB4B-69656B9345C9}" type="presParOf" srcId="{4E1C0CF0-2EB7-4417-B10C-6B81D4A6731A}" destId="{7C963DC9-084A-4C27-B8A3-78D1717AED70}" srcOrd="2" destOrd="0" presId="urn:microsoft.com/office/officeart/2016/7/layout/LinearArrowProcessNumbered"/>
    <dgm:cxn modelId="{0897FEB8-E9D4-4177-BE92-EB0E9CABAEA9}" type="presParOf" srcId="{A98CDECF-20C9-4241-9B5F-ACEDB5B864AA}" destId="{F77912A0-8A43-4717-AA93-D154F877DAB9}" srcOrd="5" destOrd="0" presId="urn:microsoft.com/office/officeart/2016/7/layout/LinearArrowProcessNumbered"/>
    <dgm:cxn modelId="{E5DF797E-97DB-4C68-8C74-1F81E3D64D95}" type="presParOf" srcId="{A98CDECF-20C9-4241-9B5F-ACEDB5B864AA}" destId="{EC12E002-C50D-4F33-A4D7-5F1C42BEBEC7}" srcOrd="6" destOrd="0" presId="urn:microsoft.com/office/officeart/2016/7/layout/LinearArrowProcessNumbered"/>
    <dgm:cxn modelId="{9779D946-DB74-4606-B0C1-1CA0CF39AC29}" type="presParOf" srcId="{EC12E002-C50D-4F33-A4D7-5F1C42BEBEC7}" destId="{02FEF08D-FAED-46DD-955C-15A2D8C44F98}" srcOrd="0" destOrd="0" presId="urn:microsoft.com/office/officeart/2016/7/layout/LinearArrowProcessNumbered"/>
    <dgm:cxn modelId="{405EACD3-CF69-4752-A14F-488E82B53CBC}" type="presParOf" srcId="{EC12E002-C50D-4F33-A4D7-5F1C42BEBEC7}" destId="{B2360859-44C3-4933-B669-03CD89EB89DC}" srcOrd="1" destOrd="0" presId="urn:microsoft.com/office/officeart/2016/7/layout/LinearArrowProcessNumbered"/>
    <dgm:cxn modelId="{9BBE3B38-4637-498B-BC6A-C6F66B94103F}" type="presParOf" srcId="{B2360859-44C3-4933-B669-03CD89EB89DC}" destId="{D2539B41-9999-4D97-BA90-F98624157753}" srcOrd="0" destOrd="0" presId="urn:microsoft.com/office/officeart/2016/7/layout/LinearArrowProcessNumbered"/>
    <dgm:cxn modelId="{2F757FF8-A9CD-4D20-90D7-7F130AB560C1}" type="presParOf" srcId="{B2360859-44C3-4933-B669-03CD89EB89DC}" destId="{7F7FE06B-23E2-4637-99F0-DADB4622EC73}" srcOrd="1" destOrd="0" presId="urn:microsoft.com/office/officeart/2016/7/layout/LinearArrowProcessNumbered"/>
    <dgm:cxn modelId="{BE482072-F68F-4757-B603-16043F1C7496}" type="presParOf" srcId="{B2360859-44C3-4933-B669-03CD89EB89DC}" destId="{3BEDB14C-0892-4B4F-8A44-F6E34D29FF66}" srcOrd="2" destOrd="0" presId="urn:microsoft.com/office/officeart/2016/7/layout/LinearArrowProcessNumbered"/>
    <dgm:cxn modelId="{6538B21F-BE67-4432-B0C0-089559C4AA2D}" type="presParOf" srcId="{B2360859-44C3-4933-B669-03CD89EB89DC}" destId="{A21D78E2-92BE-4669-8827-356AF879602F}" srcOrd="3" destOrd="0" presId="urn:microsoft.com/office/officeart/2016/7/layout/LinearArrowProcessNumbered"/>
    <dgm:cxn modelId="{D12F5262-BC01-4823-A6AE-DAC603ED09B3}" type="presParOf" srcId="{EC12E002-C50D-4F33-A4D7-5F1C42BEBEC7}" destId="{D0A91FC9-1B51-45CD-B6E5-DA5D2751C1AD}"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4138840-F40B-470E-9491-D176124D96DE}" type="doc">
      <dgm:prSet loTypeId="urn:microsoft.com/office/officeart/2018/5/layout/IconCircle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1913D19-7E14-4B80-A948-D542BFFF3B80}">
      <dgm:prSet custT="1"/>
      <dgm:spPr/>
      <dgm:t>
        <a:bodyPr/>
        <a:lstStyle/>
        <a:p>
          <a:pPr>
            <a:lnSpc>
              <a:spcPct val="100000"/>
            </a:lnSpc>
            <a:defRPr cap="all"/>
          </a:pPr>
          <a:r>
            <a:rPr lang="en-GB" sz="1400" b="1" cap="none" dirty="0"/>
            <a:t>Education Scotland’s STEM nation award - </a:t>
          </a:r>
          <a:r>
            <a:rPr lang="en-GB" sz="1400" cap="none" dirty="0"/>
            <a:t>use your work to support your evidence towards an education </a:t>
          </a:r>
          <a:r>
            <a:rPr lang="en-GB" sz="1400" cap="none" dirty="0" err="1"/>
            <a:t>scotland</a:t>
          </a:r>
          <a:r>
            <a:rPr lang="en-GB" sz="1400" cap="none" dirty="0"/>
            <a:t> STEM nation award </a:t>
          </a:r>
          <a:r>
            <a:rPr lang="en-GB" sz="1400" cap="none" dirty="0">
              <a:solidFill>
                <a:srgbClr val="008ECB"/>
              </a:solidFill>
              <a:hlinkClick xmlns:r="http://schemas.openxmlformats.org/officeDocument/2006/relationships" r:id="rId1">
                <a:extLst>
                  <a:ext uri="{A12FA001-AC4F-418D-AE19-62706E023703}">
                    <ahyp:hlinkClr xmlns:ahyp="http://schemas.microsoft.com/office/drawing/2018/hyperlinkcolor" val="tx"/>
                  </a:ext>
                </a:extLst>
              </a:hlinkClick>
            </a:rPr>
            <a:t>https://blogs.Glowscotland.Org.Uk/glowblogs/stemnation/stem-nation-award/</a:t>
          </a:r>
          <a:endParaRPr lang="en-US" sz="1400" cap="none" dirty="0">
            <a:solidFill>
              <a:srgbClr val="008ECB"/>
            </a:solidFill>
          </a:endParaRPr>
        </a:p>
      </dgm:t>
    </dgm:pt>
    <dgm:pt modelId="{2E065033-6427-494E-AFA6-71A809E722F4}" type="parTrans" cxnId="{7F8BA856-AB85-4D8A-9236-4E7DFC192064}">
      <dgm:prSet/>
      <dgm:spPr/>
      <dgm:t>
        <a:bodyPr/>
        <a:lstStyle/>
        <a:p>
          <a:endParaRPr lang="en-US"/>
        </a:p>
      </dgm:t>
    </dgm:pt>
    <dgm:pt modelId="{1024EBFB-C012-4BAF-9F05-B7C9605BA043}" type="sibTrans" cxnId="{7F8BA856-AB85-4D8A-9236-4E7DFC192064}">
      <dgm:prSet/>
      <dgm:spPr/>
      <dgm:t>
        <a:bodyPr/>
        <a:lstStyle/>
        <a:p>
          <a:endParaRPr lang="en-US"/>
        </a:p>
      </dgm:t>
    </dgm:pt>
    <dgm:pt modelId="{52F2B7F7-A19A-4BEC-BDA2-5E28EAA6B7AF}">
      <dgm:prSet custT="1"/>
      <dgm:spPr/>
      <dgm:t>
        <a:bodyPr/>
        <a:lstStyle/>
        <a:p>
          <a:pPr>
            <a:lnSpc>
              <a:spcPct val="100000"/>
            </a:lnSpc>
            <a:defRPr cap="all"/>
          </a:pPr>
          <a:r>
            <a:rPr lang="en-GB" sz="1400" b="1" cap="none" dirty="0"/>
            <a:t>Young Enterprise Scotland runs enterprise activities which complement the #digiinventors challenge: </a:t>
          </a:r>
          <a:r>
            <a:rPr lang="en-GB" sz="1400" cap="none" dirty="0">
              <a:solidFill>
                <a:srgbClr val="008ECB"/>
              </a:solidFill>
              <a:hlinkClick xmlns:r="http://schemas.openxmlformats.org/officeDocument/2006/relationships" r:id="rId2">
                <a:extLst>
                  <a:ext uri="{A12FA001-AC4F-418D-AE19-62706E023703}">
                    <ahyp:hlinkClr xmlns:ahyp="http://schemas.microsoft.com/office/drawing/2018/hyperlinkcolor" val="tx"/>
                  </a:ext>
                </a:extLst>
              </a:hlinkClick>
            </a:rPr>
            <a:t>circular economy challenge</a:t>
          </a:r>
          <a:r>
            <a:rPr lang="en-GB" sz="1400" cap="none" dirty="0">
              <a:solidFill>
                <a:srgbClr val="008ECB"/>
              </a:solidFill>
            </a:rPr>
            <a:t>, </a:t>
          </a:r>
          <a:r>
            <a:rPr lang="en-GB" sz="1400" cap="none" dirty="0">
              <a:solidFill>
                <a:srgbClr val="008ECB"/>
              </a:solidFill>
              <a:hlinkClick xmlns:r="http://schemas.openxmlformats.org/officeDocument/2006/relationships" r:id="rId3">
                <a:extLst>
                  <a:ext uri="{A12FA001-AC4F-418D-AE19-62706E023703}">
                    <ahyp:hlinkClr xmlns:ahyp="http://schemas.microsoft.com/office/drawing/2018/hyperlinkcolor" val="tx"/>
                  </a:ext>
                </a:extLst>
              </a:hlinkClick>
            </a:rPr>
            <a:t>company programme</a:t>
          </a:r>
          <a:r>
            <a:rPr lang="en-GB" sz="1400" cap="none" dirty="0">
              <a:solidFill>
                <a:srgbClr val="008ECB"/>
              </a:solidFill>
            </a:rPr>
            <a:t>, </a:t>
          </a:r>
          <a:r>
            <a:rPr lang="en-GB" sz="1400" cap="none" dirty="0">
              <a:solidFill>
                <a:srgbClr val="008ECB"/>
              </a:solidFill>
              <a:hlinkClick xmlns:r="http://schemas.openxmlformats.org/officeDocument/2006/relationships" r:id="rId4">
                <a:extLst>
                  <a:ext uri="{A12FA001-AC4F-418D-AE19-62706E023703}">
                    <ahyp:hlinkClr xmlns:ahyp="http://schemas.microsoft.com/office/drawing/2018/hyperlinkcolor" val="tx"/>
                  </a:ext>
                </a:extLst>
              </a:hlinkClick>
            </a:rPr>
            <a:t>team programme </a:t>
          </a:r>
          <a:r>
            <a:rPr lang="en-GB" sz="1400" cap="none" dirty="0"/>
            <a:t>(for ASN)</a:t>
          </a:r>
          <a:endParaRPr lang="en-US" sz="1400" cap="none" dirty="0"/>
        </a:p>
      </dgm:t>
    </dgm:pt>
    <dgm:pt modelId="{69230415-9EE0-478B-A7EC-4BC214E1A0CF}" type="parTrans" cxnId="{1BF46B7A-F6CC-4B3C-BA48-946EDE426C1E}">
      <dgm:prSet/>
      <dgm:spPr/>
      <dgm:t>
        <a:bodyPr/>
        <a:lstStyle/>
        <a:p>
          <a:endParaRPr lang="en-US"/>
        </a:p>
      </dgm:t>
    </dgm:pt>
    <dgm:pt modelId="{9C71333D-6453-4D8D-9F0C-00DFFDD42DCA}" type="sibTrans" cxnId="{1BF46B7A-F6CC-4B3C-BA48-946EDE426C1E}">
      <dgm:prSet/>
      <dgm:spPr/>
      <dgm:t>
        <a:bodyPr/>
        <a:lstStyle/>
        <a:p>
          <a:endParaRPr lang="en-US"/>
        </a:p>
      </dgm:t>
    </dgm:pt>
    <dgm:pt modelId="{14F0F935-2DD4-45FA-B6A6-DDC60ECAEE8A}">
      <dgm:prSet custT="1"/>
      <dgm:spPr/>
      <dgm:t>
        <a:bodyPr/>
        <a:lstStyle/>
        <a:p>
          <a:pPr>
            <a:lnSpc>
              <a:spcPct val="100000"/>
            </a:lnSpc>
            <a:defRPr cap="all"/>
          </a:pPr>
          <a:r>
            <a:rPr lang="en-GB" sz="1400" b="1" cap="none" dirty="0"/>
            <a:t>Royal society partnership grants  - </a:t>
          </a:r>
          <a:r>
            <a:rPr lang="en-GB" sz="1400" cap="none" dirty="0"/>
            <a:t>£3000 available to support your link with a partner organisation for your STEM activities - </a:t>
          </a:r>
          <a:r>
            <a:rPr lang="en-GB" sz="1400" cap="none" dirty="0">
              <a:solidFill>
                <a:srgbClr val="008ECB"/>
              </a:solidFill>
              <a:hlinkClick xmlns:r="http://schemas.openxmlformats.org/officeDocument/2006/relationships" r:id="rId5">
                <a:extLst>
                  <a:ext uri="{A12FA001-AC4F-418D-AE19-62706E023703}">
                    <ahyp:hlinkClr xmlns:ahyp="http://schemas.microsoft.com/office/drawing/2018/hyperlinkcolor" val="tx"/>
                  </a:ext>
                </a:extLst>
              </a:hlinkClick>
            </a:rPr>
            <a:t>https://royalsociety.Org/grants/partnership-grants/</a:t>
          </a:r>
          <a:r>
            <a:rPr lang="en-GB" sz="1400" cap="none" dirty="0">
              <a:solidFill>
                <a:srgbClr val="008ECB"/>
              </a:solidFill>
            </a:rPr>
            <a:t>  </a:t>
          </a:r>
          <a:endParaRPr lang="en-US" sz="1400" cap="none" dirty="0">
            <a:solidFill>
              <a:srgbClr val="008ECB"/>
            </a:solidFill>
          </a:endParaRPr>
        </a:p>
      </dgm:t>
    </dgm:pt>
    <dgm:pt modelId="{C737163C-1DC6-40BD-BB24-03BB28D5C2CE}" type="parTrans" cxnId="{EDECD06D-FDD9-477C-820A-7B623E9A5FDB}">
      <dgm:prSet/>
      <dgm:spPr/>
      <dgm:t>
        <a:bodyPr/>
        <a:lstStyle/>
        <a:p>
          <a:endParaRPr lang="en-US"/>
        </a:p>
      </dgm:t>
    </dgm:pt>
    <dgm:pt modelId="{CC63DD59-38EE-4529-9C78-3A25E68D2A90}" type="sibTrans" cxnId="{EDECD06D-FDD9-477C-820A-7B623E9A5FDB}">
      <dgm:prSet/>
      <dgm:spPr/>
      <dgm:t>
        <a:bodyPr/>
        <a:lstStyle/>
        <a:p>
          <a:endParaRPr lang="en-US"/>
        </a:p>
      </dgm:t>
    </dgm:pt>
    <dgm:pt modelId="{90D526CE-B0BC-4066-8703-DB7F36A40003}">
      <dgm:prSet custT="1"/>
      <dgm:spPr/>
      <dgm:t>
        <a:bodyPr/>
        <a:lstStyle/>
        <a:p>
          <a:pPr>
            <a:lnSpc>
              <a:spcPct val="100000"/>
            </a:lnSpc>
            <a:defRPr cap="all"/>
          </a:pPr>
          <a:r>
            <a:rPr lang="en-GB" sz="1400" cap="none" dirty="0"/>
            <a:t>Skills Development Scotland - my world of work - </a:t>
          </a:r>
          <a:r>
            <a:rPr lang="en-GB" sz="1400" cap="none" dirty="0">
              <a:solidFill>
                <a:srgbClr val="008ECB"/>
              </a:solidFill>
              <a:hlinkClick xmlns:r="http://schemas.openxmlformats.org/officeDocument/2006/relationships" r:id="rId6">
                <a:extLst>
                  <a:ext uri="{A12FA001-AC4F-418D-AE19-62706E023703}">
                    <ahyp:hlinkClr xmlns:ahyp="http://schemas.microsoft.com/office/drawing/2018/hyperlinkcolor" val="tx"/>
                  </a:ext>
                </a:extLst>
              </a:hlinkClick>
            </a:rPr>
            <a:t>https://www.Myworldofwork.Co.Uk/</a:t>
          </a:r>
          <a:r>
            <a:rPr lang="en-GB" sz="1400" cap="none" dirty="0">
              <a:solidFill>
                <a:srgbClr val="008ECB"/>
              </a:solidFill>
            </a:rPr>
            <a:t> </a:t>
          </a:r>
          <a:endParaRPr lang="en-US" sz="1400" cap="none" dirty="0">
            <a:solidFill>
              <a:srgbClr val="008ECB"/>
            </a:solidFill>
          </a:endParaRPr>
        </a:p>
      </dgm:t>
    </dgm:pt>
    <dgm:pt modelId="{95608D94-9C21-41E9-8B23-5A8054650AFF}" type="parTrans" cxnId="{642A7ED4-D8F3-4799-97F9-0CB3C4A0D49F}">
      <dgm:prSet/>
      <dgm:spPr/>
      <dgm:t>
        <a:bodyPr/>
        <a:lstStyle/>
        <a:p>
          <a:endParaRPr lang="en-US"/>
        </a:p>
      </dgm:t>
    </dgm:pt>
    <dgm:pt modelId="{BEE5360D-CCFE-4DEF-A3F9-BAC376F0913E}" type="sibTrans" cxnId="{642A7ED4-D8F3-4799-97F9-0CB3C4A0D49F}">
      <dgm:prSet/>
      <dgm:spPr/>
      <dgm:t>
        <a:bodyPr/>
        <a:lstStyle/>
        <a:p>
          <a:endParaRPr lang="en-US"/>
        </a:p>
      </dgm:t>
    </dgm:pt>
    <dgm:pt modelId="{2C56485A-8EEB-4E10-BEA2-985F16E64B32}">
      <dgm:prSet custT="1"/>
      <dgm:spPr/>
      <dgm:t>
        <a:bodyPr/>
        <a:lstStyle/>
        <a:p>
          <a:pPr>
            <a:lnSpc>
              <a:spcPct val="100000"/>
            </a:lnSpc>
            <a:defRPr cap="all"/>
          </a:pPr>
          <a:r>
            <a:rPr lang="en-GB" sz="1400" cap="none" dirty="0"/>
            <a:t>NHS</a:t>
          </a:r>
          <a:r>
            <a:rPr lang="en-GB" sz="1200" cap="none" dirty="0"/>
            <a:t> job website - </a:t>
          </a:r>
          <a:r>
            <a:rPr lang="en-GB" sz="1200" cap="none" dirty="0">
              <a:solidFill>
                <a:srgbClr val="008ECB"/>
              </a:solidFill>
              <a:hlinkClick xmlns:r="http://schemas.openxmlformats.org/officeDocument/2006/relationships" r:id="rId7">
                <a:extLst>
                  <a:ext uri="{A12FA001-AC4F-418D-AE19-62706E023703}">
                    <ahyp:hlinkClr xmlns:ahyp="http://schemas.microsoft.com/office/drawing/2018/hyperlinkcolor" val="tx"/>
                  </a:ext>
                </a:extLst>
              </a:hlinkClick>
            </a:rPr>
            <a:t>www.Careers.Nhs.Scot</a:t>
          </a:r>
          <a:r>
            <a:rPr lang="en-GB" sz="1200" cap="none" dirty="0">
              <a:solidFill>
                <a:srgbClr val="008ECB"/>
              </a:solidFill>
            </a:rPr>
            <a:t>  </a:t>
          </a:r>
          <a:endParaRPr lang="en-US" sz="1200" cap="none" dirty="0">
            <a:solidFill>
              <a:srgbClr val="008ECB"/>
            </a:solidFill>
          </a:endParaRPr>
        </a:p>
      </dgm:t>
    </dgm:pt>
    <dgm:pt modelId="{93EEF83A-FAD9-48AC-A69E-CEDAB21453B1}" type="parTrans" cxnId="{8B2769B8-1B06-4911-89FE-07DFBDE09B84}">
      <dgm:prSet/>
      <dgm:spPr/>
      <dgm:t>
        <a:bodyPr/>
        <a:lstStyle/>
        <a:p>
          <a:endParaRPr lang="en-US"/>
        </a:p>
      </dgm:t>
    </dgm:pt>
    <dgm:pt modelId="{2C987C5F-CA0E-429B-B464-B62351C1AF4F}" type="sibTrans" cxnId="{8B2769B8-1B06-4911-89FE-07DFBDE09B84}">
      <dgm:prSet/>
      <dgm:spPr/>
      <dgm:t>
        <a:bodyPr/>
        <a:lstStyle/>
        <a:p>
          <a:endParaRPr lang="en-US"/>
        </a:p>
      </dgm:t>
    </dgm:pt>
    <dgm:pt modelId="{2BB502B8-4534-4F33-A09C-1B00D892AA98}" type="pres">
      <dgm:prSet presAssocID="{A4138840-F40B-470E-9491-D176124D96DE}" presName="root" presStyleCnt="0">
        <dgm:presLayoutVars>
          <dgm:dir/>
          <dgm:resizeHandles val="exact"/>
        </dgm:presLayoutVars>
      </dgm:prSet>
      <dgm:spPr/>
    </dgm:pt>
    <dgm:pt modelId="{937B1C3B-EA8C-46F7-8BC2-9AEDF859344C}" type="pres">
      <dgm:prSet presAssocID="{01913D19-7E14-4B80-A948-D542BFFF3B80}" presName="compNode" presStyleCnt="0"/>
      <dgm:spPr/>
    </dgm:pt>
    <dgm:pt modelId="{A6DB953B-829A-4A50-B2A0-03263D46AC87}" type="pres">
      <dgm:prSet presAssocID="{01913D19-7E14-4B80-A948-D542BFFF3B80}" presName="iconBgRect" presStyleLbl="bgShp" presStyleIdx="0" presStyleCnt="5"/>
      <dgm:spPr/>
    </dgm:pt>
    <dgm:pt modelId="{F3471414-9492-48A7-B619-F259F689179D}" type="pres">
      <dgm:prSet presAssocID="{01913D19-7E14-4B80-A948-D542BFFF3B80}" presName="iconRect" presStyleLbl="node1" presStyleIdx="0"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ooks"/>
        </a:ext>
      </dgm:extLst>
    </dgm:pt>
    <dgm:pt modelId="{9FE6A248-B86F-4D86-9610-79CAA1F67E1A}" type="pres">
      <dgm:prSet presAssocID="{01913D19-7E14-4B80-A948-D542BFFF3B80}" presName="spaceRect" presStyleCnt="0"/>
      <dgm:spPr/>
    </dgm:pt>
    <dgm:pt modelId="{ABA3C507-23EA-4320-863B-C5E3E88CB582}" type="pres">
      <dgm:prSet presAssocID="{01913D19-7E14-4B80-A948-D542BFFF3B80}" presName="textRect" presStyleLbl="revTx" presStyleIdx="0" presStyleCnt="5" custScaleX="124883">
        <dgm:presLayoutVars>
          <dgm:chMax val="1"/>
          <dgm:chPref val="1"/>
        </dgm:presLayoutVars>
      </dgm:prSet>
      <dgm:spPr/>
    </dgm:pt>
    <dgm:pt modelId="{6EAB9860-1FFF-498F-88C2-03198BDD8208}" type="pres">
      <dgm:prSet presAssocID="{1024EBFB-C012-4BAF-9F05-B7C9605BA043}" presName="sibTrans" presStyleCnt="0"/>
      <dgm:spPr/>
    </dgm:pt>
    <dgm:pt modelId="{7BA8C581-7B70-4F7A-B708-82CCA5578070}" type="pres">
      <dgm:prSet presAssocID="{52F2B7F7-A19A-4BEC-BDA2-5E28EAA6B7AF}" presName="compNode" presStyleCnt="0"/>
      <dgm:spPr/>
    </dgm:pt>
    <dgm:pt modelId="{B10A3BDF-6FC6-4D73-BD18-2DFAA54985A1}" type="pres">
      <dgm:prSet presAssocID="{52F2B7F7-A19A-4BEC-BDA2-5E28EAA6B7AF}" presName="iconBgRect" presStyleLbl="bgShp" presStyleIdx="1" presStyleCnt="5"/>
      <dgm:spPr/>
    </dgm:pt>
    <dgm:pt modelId="{44C9945E-424E-466C-9613-47DDE3CE21E4}" type="pres">
      <dgm:prSet presAssocID="{52F2B7F7-A19A-4BEC-BDA2-5E28EAA6B7AF}" presName="iconRect" presStyleLbl="node1" presStyleIdx="1"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Users"/>
        </a:ext>
      </dgm:extLst>
    </dgm:pt>
    <dgm:pt modelId="{9AA3F02D-C3F8-4EAC-ACCD-CEEC7B84DADA}" type="pres">
      <dgm:prSet presAssocID="{52F2B7F7-A19A-4BEC-BDA2-5E28EAA6B7AF}" presName="spaceRect" presStyleCnt="0"/>
      <dgm:spPr/>
    </dgm:pt>
    <dgm:pt modelId="{F3FBB67B-3602-4766-85A5-AD03477BE274}" type="pres">
      <dgm:prSet presAssocID="{52F2B7F7-A19A-4BEC-BDA2-5E28EAA6B7AF}" presName="textRect" presStyleLbl="revTx" presStyleIdx="1" presStyleCnt="5" custScaleX="119886">
        <dgm:presLayoutVars>
          <dgm:chMax val="1"/>
          <dgm:chPref val="1"/>
        </dgm:presLayoutVars>
      </dgm:prSet>
      <dgm:spPr/>
    </dgm:pt>
    <dgm:pt modelId="{0E69608B-3302-4B6C-8593-8B56DAB96B9F}" type="pres">
      <dgm:prSet presAssocID="{9C71333D-6453-4D8D-9F0C-00DFFDD42DCA}" presName="sibTrans" presStyleCnt="0"/>
      <dgm:spPr/>
    </dgm:pt>
    <dgm:pt modelId="{044ECFE5-3C0A-4827-AE40-1AF70F72E548}" type="pres">
      <dgm:prSet presAssocID="{14F0F935-2DD4-45FA-B6A6-DDC60ECAEE8A}" presName="compNode" presStyleCnt="0"/>
      <dgm:spPr/>
    </dgm:pt>
    <dgm:pt modelId="{A0CD8228-CF41-4ED9-84F8-570344D3D281}" type="pres">
      <dgm:prSet presAssocID="{14F0F935-2DD4-45FA-B6A6-DDC60ECAEE8A}" presName="iconBgRect" presStyleLbl="bgShp" presStyleIdx="2" presStyleCnt="5"/>
      <dgm:spPr/>
    </dgm:pt>
    <dgm:pt modelId="{2361903E-6E83-4540-8004-2788CC00B33C}" type="pres">
      <dgm:prSet presAssocID="{14F0F935-2DD4-45FA-B6A6-DDC60ECAEE8A}" presName="iconRect" presStyleLbl="node1" presStyleIdx="2" presStyleCnt="5"/>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Handshake"/>
        </a:ext>
      </dgm:extLst>
    </dgm:pt>
    <dgm:pt modelId="{BA5C711F-E6DF-4F9D-AFDB-901A172B7097}" type="pres">
      <dgm:prSet presAssocID="{14F0F935-2DD4-45FA-B6A6-DDC60ECAEE8A}" presName="spaceRect" presStyleCnt="0"/>
      <dgm:spPr/>
    </dgm:pt>
    <dgm:pt modelId="{72E79AF6-5260-4ED7-A5F2-80752E36BD75}" type="pres">
      <dgm:prSet presAssocID="{14F0F935-2DD4-45FA-B6A6-DDC60ECAEE8A}" presName="textRect" presStyleLbl="revTx" presStyleIdx="2" presStyleCnt="5" custScaleX="120182">
        <dgm:presLayoutVars>
          <dgm:chMax val="1"/>
          <dgm:chPref val="1"/>
        </dgm:presLayoutVars>
      </dgm:prSet>
      <dgm:spPr/>
    </dgm:pt>
    <dgm:pt modelId="{585A22FE-5504-424F-B571-14D9CF05BEC5}" type="pres">
      <dgm:prSet presAssocID="{CC63DD59-38EE-4529-9C78-3A25E68D2A90}" presName="sibTrans" presStyleCnt="0"/>
      <dgm:spPr/>
    </dgm:pt>
    <dgm:pt modelId="{3499262E-0C89-4FC2-A6E5-E76001575596}" type="pres">
      <dgm:prSet presAssocID="{90D526CE-B0BC-4066-8703-DB7F36A40003}" presName="compNode" presStyleCnt="0"/>
      <dgm:spPr/>
    </dgm:pt>
    <dgm:pt modelId="{E84BC1E4-43F6-4975-A4E5-E8643FEE8151}" type="pres">
      <dgm:prSet presAssocID="{90D526CE-B0BC-4066-8703-DB7F36A40003}" presName="iconBgRect" presStyleLbl="bgShp" presStyleIdx="3" presStyleCnt="5"/>
      <dgm:spPr/>
    </dgm:pt>
    <dgm:pt modelId="{660D01BE-F50B-4D4D-9CE2-022F834C0A2E}" type="pres">
      <dgm:prSet presAssocID="{90D526CE-B0BC-4066-8703-DB7F36A40003}" presName="iconRect" presStyleLbl="node1" presStyleIdx="3" presStyleCnt="5"/>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Diploma Roll"/>
        </a:ext>
      </dgm:extLst>
    </dgm:pt>
    <dgm:pt modelId="{97406EE3-FA0B-403C-ABE9-26501EDE6AF9}" type="pres">
      <dgm:prSet presAssocID="{90D526CE-B0BC-4066-8703-DB7F36A40003}" presName="spaceRect" presStyleCnt="0"/>
      <dgm:spPr/>
    </dgm:pt>
    <dgm:pt modelId="{1BD53052-591C-40B8-8F50-4D968ABD1C84}" type="pres">
      <dgm:prSet presAssocID="{90D526CE-B0BC-4066-8703-DB7F36A40003}" presName="textRect" presStyleLbl="revTx" presStyleIdx="3" presStyleCnt="5" custScaleX="95285">
        <dgm:presLayoutVars>
          <dgm:chMax val="1"/>
          <dgm:chPref val="1"/>
        </dgm:presLayoutVars>
      </dgm:prSet>
      <dgm:spPr/>
    </dgm:pt>
    <dgm:pt modelId="{ABE43894-8911-4CA1-A5FB-3496A8928132}" type="pres">
      <dgm:prSet presAssocID="{BEE5360D-CCFE-4DEF-A3F9-BAC376F0913E}" presName="sibTrans" presStyleCnt="0"/>
      <dgm:spPr/>
    </dgm:pt>
    <dgm:pt modelId="{E021FA0E-C810-4607-851E-8AE195BC8087}" type="pres">
      <dgm:prSet presAssocID="{2C56485A-8EEB-4E10-BEA2-985F16E64B32}" presName="compNode" presStyleCnt="0"/>
      <dgm:spPr/>
    </dgm:pt>
    <dgm:pt modelId="{7FA562B8-7647-4AB4-8932-D5DD79BDD5C1}" type="pres">
      <dgm:prSet presAssocID="{2C56485A-8EEB-4E10-BEA2-985F16E64B32}" presName="iconBgRect" presStyleLbl="bgShp" presStyleIdx="4" presStyleCnt="5"/>
      <dgm:spPr/>
    </dgm:pt>
    <dgm:pt modelId="{B320CB6A-F78E-483A-B4EA-99EDBA987627}" type="pres">
      <dgm:prSet presAssocID="{2C56485A-8EEB-4E10-BEA2-985F16E64B32}" presName="iconRect" presStyleLbl="node1" presStyleIdx="4" presStyleCnt="5"/>
      <dgm:spPr>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dgm:spPr>
      <dgm:extLst>
        <a:ext uri="{E40237B7-FDA0-4F09-8148-C483321AD2D9}">
          <dgm14:cNvPr xmlns:dgm14="http://schemas.microsoft.com/office/drawing/2010/diagram" id="0" name="" descr="Computer"/>
        </a:ext>
      </dgm:extLst>
    </dgm:pt>
    <dgm:pt modelId="{2B35CC09-9DCA-4335-BACE-4750A7CDC259}" type="pres">
      <dgm:prSet presAssocID="{2C56485A-8EEB-4E10-BEA2-985F16E64B32}" presName="spaceRect" presStyleCnt="0"/>
      <dgm:spPr/>
    </dgm:pt>
    <dgm:pt modelId="{C2F8A1E3-9F3B-4C50-BEAC-47B8C90E8231}" type="pres">
      <dgm:prSet presAssocID="{2C56485A-8EEB-4E10-BEA2-985F16E64B32}" presName="textRect" presStyleLbl="revTx" presStyleIdx="4" presStyleCnt="5">
        <dgm:presLayoutVars>
          <dgm:chMax val="1"/>
          <dgm:chPref val="1"/>
        </dgm:presLayoutVars>
      </dgm:prSet>
      <dgm:spPr/>
    </dgm:pt>
  </dgm:ptLst>
  <dgm:cxnLst>
    <dgm:cxn modelId="{DED68D03-926C-4054-9C6A-307C6797A581}" type="presOf" srcId="{2C56485A-8EEB-4E10-BEA2-985F16E64B32}" destId="{C2F8A1E3-9F3B-4C50-BEAC-47B8C90E8231}" srcOrd="0" destOrd="0" presId="urn:microsoft.com/office/officeart/2018/5/layout/IconCircleLabelList"/>
    <dgm:cxn modelId="{EDECD06D-FDD9-477C-820A-7B623E9A5FDB}" srcId="{A4138840-F40B-470E-9491-D176124D96DE}" destId="{14F0F935-2DD4-45FA-B6A6-DDC60ECAEE8A}" srcOrd="2" destOrd="0" parTransId="{C737163C-1DC6-40BD-BB24-03BB28D5C2CE}" sibTransId="{CC63DD59-38EE-4529-9C78-3A25E68D2A90}"/>
    <dgm:cxn modelId="{C6D39E75-28DB-44E6-AEFC-9035DDF7A4F6}" type="presOf" srcId="{90D526CE-B0BC-4066-8703-DB7F36A40003}" destId="{1BD53052-591C-40B8-8F50-4D968ABD1C84}" srcOrd="0" destOrd="0" presId="urn:microsoft.com/office/officeart/2018/5/layout/IconCircleLabelList"/>
    <dgm:cxn modelId="{7F8BA856-AB85-4D8A-9236-4E7DFC192064}" srcId="{A4138840-F40B-470E-9491-D176124D96DE}" destId="{01913D19-7E14-4B80-A948-D542BFFF3B80}" srcOrd="0" destOrd="0" parTransId="{2E065033-6427-494E-AFA6-71A809E722F4}" sibTransId="{1024EBFB-C012-4BAF-9F05-B7C9605BA043}"/>
    <dgm:cxn modelId="{1BF46B7A-F6CC-4B3C-BA48-946EDE426C1E}" srcId="{A4138840-F40B-470E-9491-D176124D96DE}" destId="{52F2B7F7-A19A-4BEC-BDA2-5E28EAA6B7AF}" srcOrd="1" destOrd="0" parTransId="{69230415-9EE0-478B-A7EC-4BC214E1A0CF}" sibTransId="{9C71333D-6453-4D8D-9F0C-00DFFDD42DCA}"/>
    <dgm:cxn modelId="{05C74788-E32D-4B44-9333-6FC9D8C683CA}" type="presOf" srcId="{52F2B7F7-A19A-4BEC-BDA2-5E28EAA6B7AF}" destId="{F3FBB67B-3602-4766-85A5-AD03477BE274}" srcOrd="0" destOrd="0" presId="urn:microsoft.com/office/officeart/2018/5/layout/IconCircleLabelList"/>
    <dgm:cxn modelId="{AE2C6AAF-BC25-4BDD-A54B-D2E6BF3F0BB1}" type="presOf" srcId="{A4138840-F40B-470E-9491-D176124D96DE}" destId="{2BB502B8-4534-4F33-A09C-1B00D892AA98}" srcOrd="0" destOrd="0" presId="urn:microsoft.com/office/officeart/2018/5/layout/IconCircleLabelList"/>
    <dgm:cxn modelId="{E0126BB4-67E7-4A3D-AF87-969BE364C330}" type="presOf" srcId="{14F0F935-2DD4-45FA-B6A6-DDC60ECAEE8A}" destId="{72E79AF6-5260-4ED7-A5F2-80752E36BD75}" srcOrd="0" destOrd="0" presId="urn:microsoft.com/office/officeart/2018/5/layout/IconCircleLabelList"/>
    <dgm:cxn modelId="{8B2769B8-1B06-4911-89FE-07DFBDE09B84}" srcId="{A4138840-F40B-470E-9491-D176124D96DE}" destId="{2C56485A-8EEB-4E10-BEA2-985F16E64B32}" srcOrd="4" destOrd="0" parTransId="{93EEF83A-FAD9-48AC-A69E-CEDAB21453B1}" sibTransId="{2C987C5F-CA0E-429B-B464-B62351C1AF4F}"/>
    <dgm:cxn modelId="{642A7ED4-D8F3-4799-97F9-0CB3C4A0D49F}" srcId="{A4138840-F40B-470E-9491-D176124D96DE}" destId="{90D526CE-B0BC-4066-8703-DB7F36A40003}" srcOrd="3" destOrd="0" parTransId="{95608D94-9C21-41E9-8B23-5A8054650AFF}" sibTransId="{BEE5360D-CCFE-4DEF-A3F9-BAC376F0913E}"/>
    <dgm:cxn modelId="{861131E8-4F7F-44D2-AE55-DB7D53550AF4}" type="presOf" srcId="{01913D19-7E14-4B80-A948-D542BFFF3B80}" destId="{ABA3C507-23EA-4320-863B-C5E3E88CB582}" srcOrd="0" destOrd="0" presId="urn:microsoft.com/office/officeart/2018/5/layout/IconCircleLabelList"/>
    <dgm:cxn modelId="{E475D4DF-3EE7-4C9F-A3FF-D7149A57A25B}" type="presParOf" srcId="{2BB502B8-4534-4F33-A09C-1B00D892AA98}" destId="{937B1C3B-EA8C-46F7-8BC2-9AEDF859344C}" srcOrd="0" destOrd="0" presId="urn:microsoft.com/office/officeart/2018/5/layout/IconCircleLabelList"/>
    <dgm:cxn modelId="{3621DC35-34C2-40E1-B7ED-353CB837B547}" type="presParOf" srcId="{937B1C3B-EA8C-46F7-8BC2-9AEDF859344C}" destId="{A6DB953B-829A-4A50-B2A0-03263D46AC87}" srcOrd="0" destOrd="0" presId="urn:microsoft.com/office/officeart/2018/5/layout/IconCircleLabelList"/>
    <dgm:cxn modelId="{D214C342-2779-4AF5-AF15-682CB968A4C1}" type="presParOf" srcId="{937B1C3B-EA8C-46F7-8BC2-9AEDF859344C}" destId="{F3471414-9492-48A7-B619-F259F689179D}" srcOrd="1" destOrd="0" presId="urn:microsoft.com/office/officeart/2018/5/layout/IconCircleLabelList"/>
    <dgm:cxn modelId="{4DDEBDDA-AE8F-4B4E-A931-BE8D6D9478A0}" type="presParOf" srcId="{937B1C3B-EA8C-46F7-8BC2-9AEDF859344C}" destId="{9FE6A248-B86F-4D86-9610-79CAA1F67E1A}" srcOrd="2" destOrd="0" presId="urn:microsoft.com/office/officeart/2018/5/layout/IconCircleLabelList"/>
    <dgm:cxn modelId="{3FF70702-3D4A-4CAE-9E6F-90AF734860DD}" type="presParOf" srcId="{937B1C3B-EA8C-46F7-8BC2-9AEDF859344C}" destId="{ABA3C507-23EA-4320-863B-C5E3E88CB582}" srcOrd="3" destOrd="0" presId="urn:microsoft.com/office/officeart/2018/5/layout/IconCircleLabelList"/>
    <dgm:cxn modelId="{AA5E1209-0AD3-49B5-A58A-D5E09C122C31}" type="presParOf" srcId="{2BB502B8-4534-4F33-A09C-1B00D892AA98}" destId="{6EAB9860-1FFF-498F-88C2-03198BDD8208}" srcOrd="1" destOrd="0" presId="urn:microsoft.com/office/officeart/2018/5/layout/IconCircleLabelList"/>
    <dgm:cxn modelId="{79C41DF2-8B0E-4BFA-ACA0-9086349F581A}" type="presParOf" srcId="{2BB502B8-4534-4F33-A09C-1B00D892AA98}" destId="{7BA8C581-7B70-4F7A-B708-82CCA5578070}" srcOrd="2" destOrd="0" presId="urn:microsoft.com/office/officeart/2018/5/layout/IconCircleLabelList"/>
    <dgm:cxn modelId="{9418726E-DD24-4E53-BA96-F6106C30A59C}" type="presParOf" srcId="{7BA8C581-7B70-4F7A-B708-82CCA5578070}" destId="{B10A3BDF-6FC6-4D73-BD18-2DFAA54985A1}" srcOrd="0" destOrd="0" presId="urn:microsoft.com/office/officeart/2018/5/layout/IconCircleLabelList"/>
    <dgm:cxn modelId="{4157B249-19CC-4533-981B-48279CFE60DA}" type="presParOf" srcId="{7BA8C581-7B70-4F7A-B708-82CCA5578070}" destId="{44C9945E-424E-466C-9613-47DDE3CE21E4}" srcOrd="1" destOrd="0" presId="urn:microsoft.com/office/officeart/2018/5/layout/IconCircleLabelList"/>
    <dgm:cxn modelId="{BD496DE9-EC20-4A16-BBD5-08F5FFCF26B1}" type="presParOf" srcId="{7BA8C581-7B70-4F7A-B708-82CCA5578070}" destId="{9AA3F02D-C3F8-4EAC-ACCD-CEEC7B84DADA}" srcOrd="2" destOrd="0" presId="urn:microsoft.com/office/officeart/2018/5/layout/IconCircleLabelList"/>
    <dgm:cxn modelId="{4D9745A9-E5B5-4C14-8A43-298DF6C8CA84}" type="presParOf" srcId="{7BA8C581-7B70-4F7A-B708-82CCA5578070}" destId="{F3FBB67B-3602-4766-85A5-AD03477BE274}" srcOrd="3" destOrd="0" presId="urn:microsoft.com/office/officeart/2018/5/layout/IconCircleLabelList"/>
    <dgm:cxn modelId="{7B202153-CFEC-4CB5-9F48-9190104BA311}" type="presParOf" srcId="{2BB502B8-4534-4F33-A09C-1B00D892AA98}" destId="{0E69608B-3302-4B6C-8593-8B56DAB96B9F}" srcOrd="3" destOrd="0" presId="urn:microsoft.com/office/officeart/2018/5/layout/IconCircleLabelList"/>
    <dgm:cxn modelId="{BC7C4AF5-ECC0-48CA-8106-1B5A12C5D75C}" type="presParOf" srcId="{2BB502B8-4534-4F33-A09C-1B00D892AA98}" destId="{044ECFE5-3C0A-4827-AE40-1AF70F72E548}" srcOrd="4" destOrd="0" presId="urn:microsoft.com/office/officeart/2018/5/layout/IconCircleLabelList"/>
    <dgm:cxn modelId="{E9CE7B30-ACC7-441D-B6B9-A14FC5498054}" type="presParOf" srcId="{044ECFE5-3C0A-4827-AE40-1AF70F72E548}" destId="{A0CD8228-CF41-4ED9-84F8-570344D3D281}" srcOrd="0" destOrd="0" presId="urn:microsoft.com/office/officeart/2018/5/layout/IconCircleLabelList"/>
    <dgm:cxn modelId="{11FD1C68-BFC4-4D54-B3DC-74839BFF318C}" type="presParOf" srcId="{044ECFE5-3C0A-4827-AE40-1AF70F72E548}" destId="{2361903E-6E83-4540-8004-2788CC00B33C}" srcOrd="1" destOrd="0" presId="urn:microsoft.com/office/officeart/2018/5/layout/IconCircleLabelList"/>
    <dgm:cxn modelId="{FE6B25CA-81EC-4CBC-B3B1-21602E8C5B2B}" type="presParOf" srcId="{044ECFE5-3C0A-4827-AE40-1AF70F72E548}" destId="{BA5C711F-E6DF-4F9D-AFDB-901A172B7097}" srcOrd="2" destOrd="0" presId="urn:microsoft.com/office/officeart/2018/5/layout/IconCircleLabelList"/>
    <dgm:cxn modelId="{F731BE23-0448-4814-9ECC-0D839DA84095}" type="presParOf" srcId="{044ECFE5-3C0A-4827-AE40-1AF70F72E548}" destId="{72E79AF6-5260-4ED7-A5F2-80752E36BD75}" srcOrd="3" destOrd="0" presId="urn:microsoft.com/office/officeart/2018/5/layout/IconCircleLabelList"/>
    <dgm:cxn modelId="{BF9F38BE-825D-49DB-A2A1-009AC29B3074}" type="presParOf" srcId="{2BB502B8-4534-4F33-A09C-1B00D892AA98}" destId="{585A22FE-5504-424F-B571-14D9CF05BEC5}" srcOrd="5" destOrd="0" presId="urn:microsoft.com/office/officeart/2018/5/layout/IconCircleLabelList"/>
    <dgm:cxn modelId="{6F15D12C-AF4B-49E4-ABDE-9F1BCED5424C}" type="presParOf" srcId="{2BB502B8-4534-4F33-A09C-1B00D892AA98}" destId="{3499262E-0C89-4FC2-A6E5-E76001575596}" srcOrd="6" destOrd="0" presId="urn:microsoft.com/office/officeart/2018/5/layout/IconCircleLabelList"/>
    <dgm:cxn modelId="{34B77D67-CB1E-444D-A85E-47CCE443D979}" type="presParOf" srcId="{3499262E-0C89-4FC2-A6E5-E76001575596}" destId="{E84BC1E4-43F6-4975-A4E5-E8643FEE8151}" srcOrd="0" destOrd="0" presId="urn:microsoft.com/office/officeart/2018/5/layout/IconCircleLabelList"/>
    <dgm:cxn modelId="{5FBBD3B8-F016-4A22-AFF9-F9FD0E5E4380}" type="presParOf" srcId="{3499262E-0C89-4FC2-A6E5-E76001575596}" destId="{660D01BE-F50B-4D4D-9CE2-022F834C0A2E}" srcOrd="1" destOrd="0" presId="urn:microsoft.com/office/officeart/2018/5/layout/IconCircleLabelList"/>
    <dgm:cxn modelId="{BBCB2A51-165E-46EF-9CE6-9BEB1F1A5711}" type="presParOf" srcId="{3499262E-0C89-4FC2-A6E5-E76001575596}" destId="{97406EE3-FA0B-403C-ABE9-26501EDE6AF9}" srcOrd="2" destOrd="0" presId="urn:microsoft.com/office/officeart/2018/5/layout/IconCircleLabelList"/>
    <dgm:cxn modelId="{5A2907D0-FAC0-4FE5-A98A-D673EF7B9423}" type="presParOf" srcId="{3499262E-0C89-4FC2-A6E5-E76001575596}" destId="{1BD53052-591C-40B8-8F50-4D968ABD1C84}" srcOrd="3" destOrd="0" presId="urn:microsoft.com/office/officeart/2018/5/layout/IconCircleLabelList"/>
    <dgm:cxn modelId="{55015EFB-69B9-4CA9-9358-D2B0CC825A8F}" type="presParOf" srcId="{2BB502B8-4534-4F33-A09C-1B00D892AA98}" destId="{ABE43894-8911-4CA1-A5FB-3496A8928132}" srcOrd="7" destOrd="0" presId="urn:microsoft.com/office/officeart/2018/5/layout/IconCircleLabelList"/>
    <dgm:cxn modelId="{45D0ADCF-E8BA-4558-A00B-B389F516A03A}" type="presParOf" srcId="{2BB502B8-4534-4F33-A09C-1B00D892AA98}" destId="{E021FA0E-C810-4607-851E-8AE195BC8087}" srcOrd="8" destOrd="0" presId="urn:microsoft.com/office/officeart/2018/5/layout/IconCircleLabelList"/>
    <dgm:cxn modelId="{FC785ED3-7F09-42EA-8110-4CE537060984}" type="presParOf" srcId="{E021FA0E-C810-4607-851E-8AE195BC8087}" destId="{7FA562B8-7647-4AB4-8932-D5DD79BDD5C1}" srcOrd="0" destOrd="0" presId="urn:microsoft.com/office/officeart/2018/5/layout/IconCircleLabelList"/>
    <dgm:cxn modelId="{8E14F71B-454E-43A4-B515-DE0A67D42930}" type="presParOf" srcId="{E021FA0E-C810-4607-851E-8AE195BC8087}" destId="{B320CB6A-F78E-483A-B4EA-99EDBA987627}" srcOrd="1" destOrd="0" presId="urn:microsoft.com/office/officeart/2018/5/layout/IconCircleLabelList"/>
    <dgm:cxn modelId="{F792639A-4BB6-4734-951A-33C0B101E59B}" type="presParOf" srcId="{E021FA0E-C810-4607-851E-8AE195BC8087}" destId="{2B35CC09-9DCA-4335-BACE-4750A7CDC259}" srcOrd="2" destOrd="0" presId="urn:microsoft.com/office/officeart/2018/5/layout/IconCircleLabelList"/>
    <dgm:cxn modelId="{EE184079-1470-4051-81C0-3D478C5B7852}" type="presParOf" srcId="{E021FA0E-C810-4607-851E-8AE195BC8087}" destId="{C2F8A1E3-9F3B-4C50-BEAC-47B8C90E823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879E76-3F86-44D7-B33D-6CA1C1A5F28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943104F-8F86-4771-939E-6942E2899695}">
      <dgm:prSet custT="1"/>
      <dgm:spPr/>
      <dgm:t>
        <a:bodyPr/>
        <a:lstStyle/>
        <a:p>
          <a:r>
            <a:rPr lang="en-GB" sz="2400" dirty="0"/>
            <a:t>The Young </a:t>
          </a:r>
          <a:r>
            <a:rPr lang="en-GB" sz="2400" dirty="0">
              <a:hlinkClick xmlns:r="http://schemas.openxmlformats.org/officeDocument/2006/relationships" r:id="rId1"/>
            </a:rPr>
            <a:t>STEM Leader Programme (YSLP)</a:t>
          </a:r>
          <a:r>
            <a:rPr lang="en-GB" sz="2400" dirty="0"/>
            <a:t> enables young people in Scotland to </a:t>
          </a:r>
          <a:r>
            <a:rPr lang="en-GB" sz="2400" b="1" dirty="0"/>
            <a:t>inspire, lead and mentor </a:t>
          </a:r>
          <a:r>
            <a:rPr lang="en-GB" sz="2400" dirty="0"/>
            <a:t>their peers through the delivery of STEM activities, events or interactions within their learning communities.</a:t>
          </a:r>
          <a:endParaRPr lang="en-US" sz="2400" dirty="0"/>
        </a:p>
      </dgm:t>
    </dgm:pt>
    <dgm:pt modelId="{CFC4E014-29C5-4BEC-B5E5-339BE1E22C11}" type="parTrans" cxnId="{6A46A626-42F9-4206-B4D5-57F9106B1929}">
      <dgm:prSet/>
      <dgm:spPr/>
      <dgm:t>
        <a:bodyPr/>
        <a:lstStyle/>
        <a:p>
          <a:endParaRPr lang="en-US"/>
        </a:p>
      </dgm:t>
    </dgm:pt>
    <dgm:pt modelId="{C02BC0B0-1087-42BB-A11B-F7CDB1C09D34}" type="sibTrans" cxnId="{6A46A626-42F9-4206-B4D5-57F9106B1929}">
      <dgm:prSet/>
      <dgm:spPr/>
      <dgm:t>
        <a:bodyPr/>
        <a:lstStyle/>
        <a:p>
          <a:endParaRPr lang="en-US"/>
        </a:p>
      </dgm:t>
    </dgm:pt>
    <dgm:pt modelId="{55F85A20-411F-42B8-9959-A860F25FC7C6}">
      <dgm:prSet custT="1"/>
      <dgm:spPr/>
      <dgm:t>
        <a:bodyPr/>
        <a:lstStyle/>
        <a:p>
          <a:r>
            <a:rPr lang="en-GB" sz="2400" dirty="0"/>
            <a:t>As well as developing important </a:t>
          </a:r>
          <a:r>
            <a:rPr lang="en-GB" sz="2400" b="1" dirty="0"/>
            <a:t>leadership, communication and employability skills</a:t>
          </a:r>
          <a:r>
            <a:rPr lang="en-GB" sz="2400" dirty="0"/>
            <a:t>, completing a Young STEM Leader award will motivate young people to progress their STEM studies leading towards positive destinations in STEM.</a:t>
          </a:r>
          <a:endParaRPr lang="en-US" sz="2400" dirty="0"/>
        </a:p>
      </dgm:t>
    </dgm:pt>
    <dgm:pt modelId="{092D5F94-2353-4C25-AA4A-6D68E718997C}" type="parTrans" cxnId="{ADB15DCE-8463-4B29-A441-E39AEF3F38D9}">
      <dgm:prSet/>
      <dgm:spPr/>
      <dgm:t>
        <a:bodyPr/>
        <a:lstStyle/>
        <a:p>
          <a:endParaRPr lang="en-US"/>
        </a:p>
      </dgm:t>
    </dgm:pt>
    <dgm:pt modelId="{591815C6-CF35-45AA-93C7-601E958485B5}" type="sibTrans" cxnId="{ADB15DCE-8463-4B29-A441-E39AEF3F38D9}">
      <dgm:prSet/>
      <dgm:spPr/>
      <dgm:t>
        <a:bodyPr/>
        <a:lstStyle/>
        <a:p>
          <a:endParaRPr lang="en-US"/>
        </a:p>
      </dgm:t>
    </dgm:pt>
    <dgm:pt modelId="{F92FA46F-3B90-4FA0-94FF-D2734A511C4A}">
      <dgm:prSet custT="1"/>
      <dgm:spPr/>
      <dgm:t>
        <a:bodyPr/>
        <a:lstStyle/>
        <a:p>
          <a:r>
            <a:rPr lang="en-GB" sz="2400" dirty="0">
              <a:solidFill>
                <a:schemeClr val="bg1"/>
              </a:solidFill>
            </a:rPr>
            <a:t>Above all, the Programme aims to </a:t>
          </a:r>
          <a:r>
            <a:rPr lang="en-GB" sz="2400" b="1" dirty="0">
              <a:solidFill>
                <a:schemeClr val="bg1"/>
              </a:solidFill>
            </a:rPr>
            <a:t>promote curiosity in STEM</a:t>
          </a:r>
          <a:r>
            <a:rPr lang="en-GB" sz="2400" dirty="0">
              <a:solidFill>
                <a:schemeClr val="bg1"/>
              </a:solidFill>
            </a:rPr>
            <a:t>, allowing Young STEM Leaders to learn about the world around them in a fun, engaging and accessible way.</a:t>
          </a:r>
          <a:endParaRPr lang="en-US" sz="2400" dirty="0">
            <a:solidFill>
              <a:schemeClr val="bg1"/>
            </a:solidFill>
          </a:endParaRPr>
        </a:p>
      </dgm:t>
    </dgm:pt>
    <dgm:pt modelId="{52E93890-D66F-465F-A842-A3D701EC44F0}" type="parTrans" cxnId="{51EF18E9-C2E5-40CE-A69B-6F94B8C28934}">
      <dgm:prSet/>
      <dgm:spPr/>
      <dgm:t>
        <a:bodyPr/>
        <a:lstStyle/>
        <a:p>
          <a:endParaRPr lang="en-US"/>
        </a:p>
      </dgm:t>
    </dgm:pt>
    <dgm:pt modelId="{BB4EF801-F438-4E6D-AA27-8B562950EA3F}" type="sibTrans" cxnId="{51EF18E9-C2E5-40CE-A69B-6F94B8C28934}">
      <dgm:prSet/>
      <dgm:spPr/>
      <dgm:t>
        <a:bodyPr/>
        <a:lstStyle/>
        <a:p>
          <a:endParaRPr lang="en-US"/>
        </a:p>
      </dgm:t>
    </dgm:pt>
    <dgm:pt modelId="{00065B84-A423-4CC3-A9E9-249AA44A9680}" type="pres">
      <dgm:prSet presAssocID="{BD879E76-3F86-44D7-B33D-6CA1C1A5F28F}" presName="root" presStyleCnt="0">
        <dgm:presLayoutVars>
          <dgm:dir/>
          <dgm:resizeHandles val="exact"/>
        </dgm:presLayoutVars>
      </dgm:prSet>
      <dgm:spPr/>
    </dgm:pt>
    <dgm:pt modelId="{6B9D63D5-96EA-4390-A481-A1BB71C075AE}" type="pres">
      <dgm:prSet presAssocID="{8943104F-8F86-4771-939E-6942E2899695}" presName="compNode" presStyleCnt="0"/>
      <dgm:spPr/>
    </dgm:pt>
    <dgm:pt modelId="{1A256DA6-F424-4E92-8DD8-FF3A3233F239}" type="pres">
      <dgm:prSet presAssocID="{8943104F-8F86-4771-939E-6942E2899695}" presName="bgRect" presStyleLbl="bgShp" presStyleIdx="0" presStyleCnt="3"/>
      <dgm:spPr/>
    </dgm:pt>
    <dgm:pt modelId="{B0932C4B-F6BF-4391-A936-D93C282F3990}" type="pres">
      <dgm:prSet presAssocID="{8943104F-8F86-4771-939E-6942E2899695}"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ycle with People"/>
        </a:ext>
      </dgm:extLst>
    </dgm:pt>
    <dgm:pt modelId="{F90A2F54-4770-4C25-98FC-BD1431499AAD}" type="pres">
      <dgm:prSet presAssocID="{8943104F-8F86-4771-939E-6942E2899695}" presName="spaceRect" presStyleCnt="0"/>
      <dgm:spPr/>
    </dgm:pt>
    <dgm:pt modelId="{C7A73531-9395-41AE-AF37-8006C87EBDF8}" type="pres">
      <dgm:prSet presAssocID="{8943104F-8F86-4771-939E-6942E2899695}" presName="parTx" presStyleLbl="revTx" presStyleIdx="0" presStyleCnt="3">
        <dgm:presLayoutVars>
          <dgm:chMax val="0"/>
          <dgm:chPref val="0"/>
        </dgm:presLayoutVars>
      </dgm:prSet>
      <dgm:spPr/>
    </dgm:pt>
    <dgm:pt modelId="{EC9E1230-F8BE-4C83-8CC8-C377F4984FE7}" type="pres">
      <dgm:prSet presAssocID="{C02BC0B0-1087-42BB-A11B-F7CDB1C09D34}" presName="sibTrans" presStyleCnt="0"/>
      <dgm:spPr/>
    </dgm:pt>
    <dgm:pt modelId="{12F4DD39-FA5D-41BD-A618-8B63EDFB650F}" type="pres">
      <dgm:prSet presAssocID="{55F85A20-411F-42B8-9959-A860F25FC7C6}" presName="compNode" presStyleCnt="0"/>
      <dgm:spPr/>
    </dgm:pt>
    <dgm:pt modelId="{D64DF054-FF7B-42AF-A9AC-A90DD0E6D58D}" type="pres">
      <dgm:prSet presAssocID="{55F85A20-411F-42B8-9959-A860F25FC7C6}" presName="bgRect" presStyleLbl="bgShp" presStyleIdx="1" presStyleCnt="3"/>
      <dgm:spPr/>
    </dgm:pt>
    <dgm:pt modelId="{9A6B2977-2427-4B06-BC68-814F1FE0EBD6}" type="pres">
      <dgm:prSet presAssocID="{55F85A20-411F-42B8-9959-A860F25FC7C6}"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usiness Growth"/>
        </a:ext>
      </dgm:extLst>
    </dgm:pt>
    <dgm:pt modelId="{344DBD4B-531F-44E0-882A-589502E9E42A}" type="pres">
      <dgm:prSet presAssocID="{55F85A20-411F-42B8-9959-A860F25FC7C6}" presName="spaceRect" presStyleCnt="0"/>
      <dgm:spPr/>
    </dgm:pt>
    <dgm:pt modelId="{BAFA1C2E-D409-4F04-A162-98127F351C86}" type="pres">
      <dgm:prSet presAssocID="{55F85A20-411F-42B8-9959-A860F25FC7C6}" presName="parTx" presStyleLbl="revTx" presStyleIdx="1" presStyleCnt="3">
        <dgm:presLayoutVars>
          <dgm:chMax val="0"/>
          <dgm:chPref val="0"/>
        </dgm:presLayoutVars>
      </dgm:prSet>
      <dgm:spPr/>
    </dgm:pt>
    <dgm:pt modelId="{39E33A32-5F11-4582-B9DC-3279441CCF0A}" type="pres">
      <dgm:prSet presAssocID="{591815C6-CF35-45AA-93C7-601E958485B5}" presName="sibTrans" presStyleCnt="0"/>
      <dgm:spPr/>
    </dgm:pt>
    <dgm:pt modelId="{09BDD366-0C7A-4C6F-9118-EF89F09EE43B}" type="pres">
      <dgm:prSet presAssocID="{F92FA46F-3B90-4FA0-94FF-D2734A511C4A}" presName="compNode" presStyleCnt="0"/>
      <dgm:spPr/>
    </dgm:pt>
    <dgm:pt modelId="{7FE9BDBA-ED1F-4E71-8185-8F8BD2607F9A}" type="pres">
      <dgm:prSet presAssocID="{F92FA46F-3B90-4FA0-94FF-D2734A511C4A}" presName="bgRect" presStyleLbl="bgShp" presStyleIdx="2" presStyleCnt="3"/>
      <dgm:spPr/>
    </dgm:pt>
    <dgm:pt modelId="{68EF23E1-4A64-47A8-9CE8-99800106A0FF}" type="pres">
      <dgm:prSet presAssocID="{F92FA46F-3B90-4FA0-94FF-D2734A511C4A}"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Astronaut"/>
        </a:ext>
      </dgm:extLst>
    </dgm:pt>
    <dgm:pt modelId="{59C71170-FBD1-4DA9-89A5-FDC33D40E529}" type="pres">
      <dgm:prSet presAssocID="{F92FA46F-3B90-4FA0-94FF-D2734A511C4A}" presName="spaceRect" presStyleCnt="0"/>
      <dgm:spPr/>
    </dgm:pt>
    <dgm:pt modelId="{7FF7F36A-F0A2-4FB7-A474-3CA2B245715D}" type="pres">
      <dgm:prSet presAssocID="{F92FA46F-3B90-4FA0-94FF-D2734A511C4A}" presName="parTx" presStyleLbl="revTx" presStyleIdx="2" presStyleCnt="3">
        <dgm:presLayoutVars>
          <dgm:chMax val="0"/>
          <dgm:chPref val="0"/>
        </dgm:presLayoutVars>
      </dgm:prSet>
      <dgm:spPr/>
    </dgm:pt>
  </dgm:ptLst>
  <dgm:cxnLst>
    <dgm:cxn modelId="{6A46A626-42F9-4206-B4D5-57F9106B1929}" srcId="{BD879E76-3F86-44D7-B33D-6CA1C1A5F28F}" destId="{8943104F-8F86-4771-939E-6942E2899695}" srcOrd="0" destOrd="0" parTransId="{CFC4E014-29C5-4BEC-B5E5-339BE1E22C11}" sibTransId="{C02BC0B0-1087-42BB-A11B-F7CDB1C09D34}"/>
    <dgm:cxn modelId="{80F9B96C-660E-471C-8BBB-DCD9E00A4CF4}" type="presOf" srcId="{55F85A20-411F-42B8-9959-A860F25FC7C6}" destId="{BAFA1C2E-D409-4F04-A162-98127F351C86}" srcOrd="0" destOrd="0" presId="urn:microsoft.com/office/officeart/2018/2/layout/IconVerticalSolidList"/>
    <dgm:cxn modelId="{89815E4E-2CF1-49A5-B692-8B0E1443493C}" type="presOf" srcId="{F92FA46F-3B90-4FA0-94FF-D2734A511C4A}" destId="{7FF7F36A-F0A2-4FB7-A474-3CA2B245715D}" srcOrd="0" destOrd="0" presId="urn:microsoft.com/office/officeart/2018/2/layout/IconVerticalSolidList"/>
    <dgm:cxn modelId="{ADB15DCE-8463-4B29-A441-E39AEF3F38D9}" srcId="{BD879E76-3F86-44D7-B33D-6CA1C1A5F28F}" destId="{55F85A20-411F-42B8-9959-A860F25FC7C6}" srcOrd="1" destOrd="0" parTransId="{092D5F94-2353-4C25-AA4A-6D68E718997C}" sibTransId="{591815C6-CF35-45AA-93C7-601E958485B5}"/>
    <dgm:cxn modelId="{742D56DF-DB06-47FA-8D7F-F5A1012CF5B1}" type="presOf" srcId="{8943104F-8F86-4771-939E-6942E2899695}" destId="{C7A73531-9395-41AE-AF37-8006C87EBDF8}" srcOrd="0" destOrd="0" presId="urn:microsoft.com/office/officeart/2018/2/layout/IconVerticalSolidList"/>
    <dgm:cxn modelId="{51EF18E9-C2E5-40CE-A69B-6F94B8C28934}" srcId="{BD879E76-3F86-44D7-B33D-6CA1C1A5F28F}" destId="{F92FA46F-3B90-4FA0-94FF-D2734A511C4A}" srcOrd="2" destOrd="0" parTransId="{52E93890-D66F-465F-A842-A3D701EC44F0}" sibTransId="{BB4EF801-F438-4E6D-AA27-8B562950EA3F}"/>
    <dgm:cxn modelId="{091D60F9-756B-4698-BB56-7DDAD22E7A02}" type="presOf" srcId="{BD879E76-3F86-44D7-B33D-6CA1C1A5F28F}" destId="{00065B84-A423-4CC3-A9E9-249AA44A9680}" srcOrd="0" destOrd="0" presId="urn:microsoft.com/office/officeart/2018/2/layout/IconVerticalSolidList"/>
    <dgm:cxn modelId="{600FD80B-3759-4546-8570-99F0EA61BEB4}" type="presParOf" srcId="{00065B84-A423-4CC3-A9E9-249AA44A9680}" destId="{6B9D63D5-96EA-4390-A481-A1BB71C075AE}" srcOrd="0" destOrd="0" presId="urn:microsoft.com/office/officeart/2018/2/layout/IconVerticalSolidList"/>
    <dgm:cxn modelId="{1D363315-F321-45B7-9E82-F69B89E30D34}" type="presParOf" srcId="{6B9D63D5-96EA-4390-A481-A1BB71C075AE}" destId="{1A256DA6-F424-4E92-8DD8-FF3A3233F239}" srcOrd="0" destOrd="0" presId="urn:microsoft.com/office/officeart/2018/2/layout/IconVerticalSolidList"/>
    <dgm:cxn modelId="{E16EFC56-A764-4C36-BBBB-D47E64A126C6}" type="presParOf" srcId="{6B9D63D5-96EA-4390-A481-A1BB71C075AE}" destId="{B0932C4B-F6BF-4391-A936-D93C282F3990}" srcOrd="1" destOrd="0" presId="urn:microsoft.com/office/officeart/2018/2/layout/IconVerticalSolidList"/>
    <dgm:cxn modelId="{EC37F68F-55F9-4155-9794-5D9C15D3102A}" type="presParOf" srcId="{6B9D63D5-96EA-4390-A481-A1BB71C075AE}" destId="{F90A2F54-4770-4C25-98FC-BD1431499AAD}" srcOrd="2" destOrd="0" presId="urn:microsoft.com/office/officeart/2018/2/layout/IconVerticalSolidList"/>
    <dgm:cxn modelId="{AC9BB66B-D0FB-4B77-B9AC-8F816A084929}" type="presParOf" srcId="{6B9D63D5-96EA-4390-A481-A1BB71C075AE}" destId="{C7A73531-9395-41AE-AF37-8006C87EBDF8}" srcOrd="3" destOrd="0" presId="urn:microsoft.com/office/officeart/2018/2/layout/IconVerticalSolidList"/>
    <dgm:cxn modelId="{6F2FEE2B-6E56-49E8-A6E8-893BE9ABD91F}" type="presParOf" srcId="{00065B84-A423-4CC3-A9E9-249AA44A9680}" destId="{EC9E1230-F8BE-4C83-8CC8-C377F4984FE7}" srcOrd="1" destOrd="0" presId="urn:microsoft.com/office/officeart/2018/2/layout/IconVerticalSolidList"/>
    <dgm:cxn modelId="{DDF7D4F9-FACA-4D61-AF0C-FFD793E9437C}" type="presParOf" srcId="{00065B84-A423-4CC3-A9E9-249AA44A9680}" destId="{12F4DD39-FA5D-41BD-A618-8B63EDFB650F}" srcOrd="2" destOrd="0" presId="urn:microsoft.com/office/officeart/2018/2/layout/IconVerticalSolidList"/>
    <dgm:cxn modelId="{4BD09716-348F-4F5F-9479-C4E8D6B124A0}" type="presParOf" srcId="{12F4DD39-FA5D-41BD-A618-8B63EDFB650F}" destId="{D64DF054-FF7B-42AF-A9AC-A90DD0E6D58D}" srcOrd="0" destOrd="0" presId="urn:microsoft.com/office/officeart/2018/2/layout/IconVerticalSolidList"/>
    <dgm:cxn modelId="{B2DDA9AE-8977-406F-AA91-A31226D9BD2B}" type="presParOf" srcId="{12F4DD39-FA5D-41BD-A618-8B63EDFB650F}" destId="{9A6B2977-2427-4B06-BC68-814F1FE0EBD6}" srcOrd="1" destOrd="0" presId="urn:microsoft.com/office/officeart/2018/2/layout/IconVerticalSolidList"/>
    <dgm:cxn modelId="{EAFDE622-229C-459A-970B-07959956B84B}" type="presParOf" srcId="{12F4DD39-FA5D-41BD-A618-8B63EDFB650F}" destId="{344DBD4B-531F-44E0-882A-589502E9E42A}" srcOrd="2" destOrd="0" presId="urn:microsoft.com/office/officeart/2018/2/layout/IconVerticalSolidList"/>
    <dgm:cxn modelId="{AC26B71C-D530-454D-B725-ABEB21C75946}" type="presParOf" srcId="{12F4DD39-FA5D-41BD-A618-8B63EDFB650F}" destId="{BAFA1C2E-D409-4F04-A162-98127F351C86}" srcOrd="3" destOrd="0" presId="urn:microsoft.com/office/officeart/2018/2/layout/IconVerticalSolidList"/>
    <dgm:cxn modelId="{6C284A18-09D1-4EFF-A893-38DF095E5A71}" type="presParOf" srcId="{00065B84-A423-4CC3-A9E9-249AA44A9680}" destId="{39E33A32-5F11-4582-B9DC-3279441CCF0A}" srcOrd="3" destOrd="0" presId="urn:microsoft.com/office/officeart/2018/2/layout/IconVerticalSolidList"/>
    <dgm:cxn modelId="{BF2365BB-D527-423B-ADDD-341C2F032852}" type="presParOf" srcId="{00065B84-A423-4CC3-A9E9-249AA44A9680}" destId="{09BDD366-0C7A-4C6F-9118-EF89F09EE43B}" srcOrd="4" destOrd="0" presId="urn:microsoft.com/office/officeart/2018/2/layout/IconVerticalSolidList"/>
    <dgm:cxn modelId="{EEC55118-1A8B-47A7-B8E2-C450F8F39E67}" type="presParOf" srcId="{09BDD366-0C7A-4C6F-9118-EF89F09EE43B}" destId="{7FE9BDBA-ED1F-4E71-8185-8F8BD2607F9A}" srcOrd="0" destOrd="0" presId="urn:microsoft.com/office/officeart/2018/2/layout/IconVerticalSolidList"/>
    <dgm:cxn modelId="{7C510A94-D020-41B7-8F62-C6214920FF14}" type="presParOf" srcId="{09BDD366-0C7A-4C6F-9118-EF89F09EE43B}" destId="{68EF23E1-4A64-47A8-9CE8-99800106A0FF}" srcOrd="1" destOrd="0" presId="urn:microsoft.com/office/officeart/2018/2/layout/IconVerticalSolidList"/>
    <dgm:cxn modelId="{2C8C3F1D-685D-428B-B7F9-D99E760ECBBB}" type="presParOf" srcId="{09BDD366-0C7A-4C6F-9118-EF89F09EE43B}" destId="{59C71170-FBD1-4DA9-89A5-FDC33D40E529}" srcOrd="2" destOrd="0" presId="urn:microsoft.com/office/officeart/2018/2/layout/IconVerticalSolidList"/>
    <dgm:cxn modelId="{E3E8C4D3-FC85-46A5-901E-31B03CA14A04}" type="presParOf" srcId="{09BDD366-0C7A-4C6F-9118-EF89F09EE43B}" destId="{7FF7F36A-F0A2-4FB7-A474-3CA2B245715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82CCFF-03F4-4B9A-BE85-7AB1FC00C06C}"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6093384A-D9AB-4881-8E46-C3E7734AD2BE}">
      <dgm:prSet custT="1"/>
      <dgm:spPr/>
      <dgm:t>
        <a:bodyPr/>
        <a:lstStyle/>
        <a:p>
          <a:r>
            <a:rPr lang="en-GB" sz="2000" dirty="0"/>
            <a:t>Great </a:t>
          </a:r>
          <a:r>
            <a:rPr lang="en-GB" sz="2000" b="1" dirty="0"/>
            <a:t>ideas</a:t>
          </a:r>
          <a:r>
            <a:rPr lang="en-GB" sz="2000" dirty="0"/>
            <a:t> to share with our </a:t>
          </a:r>
          <a:r>
            <a:rPr lang="en-GB" sz="2000" b="1" dirty="0"/>
            <a:t>partners</a:t>
          </a:r>
          <a:r>
            <a:rPr lang="en-GB" sz="2000" dirty="0"/>
            <a:t> like Scottish Women’s Football</a:t>
          </a:r>
          <a:endParaRPr lang="en-US" sz="2000" dirty="0"/>
        </a:p>
      </dgm:t>
    </dgm:pt>
    <dgm:pt modelId="{33783E2C-6079-4BFC-9EDE-342144E4B534}" type="parTrans" cxnId="{825B17D3-51F2-4508-A73C-C6E21620BFD9}">
      <dgm:prSet/>
      <dgm:spPr/>
      <dgm:t>
        <a:bodyPr/>
        <a:lstStyle/>
        <a:p>
          <a:endParaRPr lang="en-US"/>
        </a:p>
      </dgm:t>
    </dgm:pt>
    <dgm:pt modelId="{0CBF32D9-95BF-48AF-B096-986430FCC68B}" type="sibTrans" cxnId="{825B17D3-51F2-4508-A73C-C6E21620BFD9}">
      <dgm:prSet/>
      <dgm:spPr/>
      <dgm:t>
        <a:bodyPr/>
        <a:lstStyle/>
        <a:p>
          <a:endParaRPr lang="en-US"/>
        </a:p>
      </dgm:t>
    </dgm:pt>
    <dgm:pt modelId="{2D1A0995-CBAF-4095-B198-F49AE39C26D9}">
      <dgm:prSet custT="1"/>
      <dgm:spPr/>
      <dgm:t>
        <a:bodyPr/>
        <a:lstStyle/>
        <a:p>
          <a:r>
            <a:rPr lang="en-GB" sz="2000" dirty="0"/>
            <a:t>More children and young people </a:t>
          </a:r>
          <a:r>
            <a:rPr lang="en-GB" sz="2000" b="1" dirty="0"/>
            <a:t>considering careers in digital health and social care </a:t>
          </a:r>
          <a:endParaRPr lang="en-US" sz="2000" b="1" dirty="0"/>
        </a:p>
      </dgm:t>
    </dgm:pt>
    <dgm:pt modelId="{B2CDE0BA-6624-492A-8E01-0C14336B261D}" type="parTrans" cxnId="{BC4012C9-1AEF-4865-B90D-DF0E8F51B56D}">
      <dgm:prSet/>
      <dgm:spPr/>
      <dgm:t>
        <a:bodyPr/>
        <a:lstStyle/>
        <a:p>
          <a:endParaRPr lang="en-US"/>
        </a:p>
      </dgm:t>
    </dgm:pt>
    <dgm:pt modelId="{8D11D077-BEAD-4A43-A2EA-E6095A0F6B00}" type="sibTrans" cxnId="{BC4012C9-1AEF-4865-B90D-DF0E8F51B56D}">
      <dgm:prSet/>
      <dgm:spPr/>
      <dgm:t>
        <a:bodyPr/>
        <a:lstStyle/>
        <a:p>
          <a:endParaRPr lang="en-US"/>
        </a:p>
      </dgm:t>
    </dgm:pt>
    <dgm:pt modelId="{CD691CCF-5D7E-4A58-B3A6-9D8B89AA58EE}">
      <dgm:prSet custT="1"/>
      <dgm:spPr/>
      <dgm:t>
        <a:bodyPr/>
        <a:lstStyle/>
        <a:p>
          <a:r>
            <a:rPr lang="en-GB" sz="2000" dirty="0"/>
            <a:t>Opportunity to </a:t>
          </a:r>
          <a:r>
            <a:rPr lang="en-GB" sz="2000" b="1" dirty="0"/>
            <a:t>strengthen</a:t>
          </a:r>
          <a:r>
            <a:rPr lang="en-GB" sz="2000" dirty="0"/>
            <a:t> important international links</a:t>
          </a:r>
          <a:endParaRPr lang="en-US" sz="2000" dirty="0"/>
        </a:p>
      </dgm:t>
    </dgm:pt>
    <dgm:pt modelId="{13C6560E-1AC0-4367-B542-229E27BB140A}" type="parTrans" cxnId="{47C9FD94-8565-4C70-BBC7-AA5CB3781E8F}">
      <dgm:prSet/>
      <dgm:spPr/>
      <dgm:t>
        <a:bodyPr/>
        <a:lstStyle/>
        <a:p>
          <a:endParaRPr lang="en-US"/>
        </a:p>
      </dgm:t>
    </dgm:pt>
    <dgm:pt modelId="{78B298A2-50D4-4B3E-B7A2-2CBC4895C9F7}" type="sibTrans" cxnId="{47C9FD94-8565-4C70-BBC7-AA5CB3781E8F}">
      <dgm:prSet/>
      <dgm:spPr/>
      <dgm:t>
        <a:bodyPr/>
        <a:lstStyle/>
        <a:p>
          <a:endParaRPr lang="en-US"/>
        </a:p>
      </dgm:t>
    </dgm:pt>
    <dgm:pt modelId="{B26B67A7-B247-49F8-ABDE-9F1CFF2D80BE}">
      <dgm:prSet custT="1"/>
      <dgm:spPr/>
      <dgm:t>
        <a:bodyPr/>
        <a:lstStyle/>
        <a:p>
          <a:r>
            <a:rPr lang="en-GB" sz="2000" b="1" dirty="0"/>
            <a:t>Potential talent pipeline </a:t>
          </a:r>
          <a:r>
            <a:rPr lang="en-GB" sz="2000" dirty="0"/>
            <a:t>– developing the digital health and social care professionals, innovators and entrepreneurs of the future </a:t>
          </a:r>
          <a:endParaRPr lang="en-US" sz="2000" dirty="0"/>
        </a:p>
      </dgm:t>
    </dgm:pt>
    <dgm:pt modelId="{DDBE7A50-CE5D-469A-AFB5-6F41976DC7D4}" type="parTrans" cxnId="{CB3E077F-7482-4B23-A800-6B5B603B7187}">
      <dgm:prSet/>
      <dgm:spPr/>
      <dgm:t>
        <a:bodyPr/>
        <a:lstStyle/>
        <a:p>
          <a:endParaRPr lang="en-US"/>
        </a:p>
      </dgm:t>
    </dgm:pt>
    <dgm:pt modelId="{51D1B702-C6D9-4C9B-B5A7-4ED1E2D38E5C}" type="sibTrans" cxnId="{CB3E077F-7482-4B23-A800-6B5B603B7187}">
      <dgm:prSet/>
      <dgm:spPr/>
      <dgm:t>
        <a:bodyPr/>
        <a:lstStyle/>
        <a:p>
          <a:endParaRPr lang="en-US"/>
        </a:p>
      </dgm:t>
    </dgm:pt>
    <dgm:pt modelId="{CE0B0E44-EF5D-40ED-9E0C-195BC1FE5B2D}">
      <dgm:prSet custT="1"/>
      <dgm:spPr/>
      <dgm:t>
        <a:bodyPr/>
        <a:lstStyle/>
        <a:p>
          <a:r>
            <a:rPr lang="en-GB" sz="2000" b="1" dirty="0"/>
            <a:t>Letting Scotland flourish </a:t>
          </a:r>
          <a:r>
            <a:rPr lang="en-GB" sz="2000" dirty="0"/>
            <a:t>– inward investment and relocation, and showcasing Scotland on the world stage</a:t>
          </a:r>
          <a:endParaRPr lang="en-US" sz="2000" dirty="0"/>
        </a:p>
      </dgm:t>
    </dgm:pt>
    <dgm:pt modelId="{B1E1368B-37F4-417F-9187-DDA5D0F7815B}" type="parTrans" cxnId="{F90F51D8-7062-4BD6-B00E-84879C377181}">
      <dgm:prSet/>
      <dgm:spPr/>
      <dgm:t>
        <a:bodyPr/>
        <a:lstStyle/>
        <a:p>
          <a:endParaRPr lang="en-US"/>
        </a:p>
      </dgm:t>
    </dgm:pt>
    <dgm:pt modelId="{DFE1D2D3-7CCA-4E76-8E4E-27A2F4DAD8ED}" type="sibTrans" cxnId="{F90F51D8-7062-4BD6-B00E-84879C377181}">
      <dgm:prSet/>
      <dgm:spPr/>
      <dgm:t>
        <a:bodyPr/>
        <a:lstStyle/>
        <a:p>
          <a:endParaRPr lang="en-US"/>
        </a:p>
      </dgm:t>
    </dgm:pt>
    <dgm:pt modelId="{71654220-E087-4714-BC47-31F7DFC784C4}" type="pres">
      <dgm:prSet presAssocID="{9182CCFF-03F4-4B9A-BE85-7AB1FC00C06C}" presName="outerComposite" presStyleCnt="0">
        <dgm:presLayoutVars>
          <dgm:chMax val="5"/>
          <dgm:dir/>
          <dgm:resizeHandles val="exact"/>
        </dgm:presLayoutVars>
      </dgm:prSet>
      <dgm:spPr/>
    </dgm:pt>
    <dgm:pt modelId="{28B18330-223F-4321-970F-FBF5268E53A7}" type="pres">
      <dgm:prSet presAssocID="{9182CCFF-03F4-4B9A-BE85-7AB1FC00C06C}" presName="dummyMaxCanvas" presStyleCnt="0">
        <dgm:presLayoutVars/>
      </dgm:prSet>
      <dgm:spPr/>
    </dgm:pt>
    <dgm:pt modelId="{5C6CC6C6-D8C4-4913-A163-B72CC78A8911}" type="pres">
      <dgm:prSet presAssocID="{9182CCFF-03F4-4B9A-BE85-7AB1FC00C06C}" presName="FiveNodes_1" presStyleLbl="node1" presStyleIdx="0" presStyleCnt="5">
        <dgm:presLayoutVars>
          <dgm:bulletEnabled val="1"/>
        </dgm:presLayoutVars>
      </dgm:prSet>
      <dgm:spPr/>
    </dgm:pt>
    <dgm:pt modelId="{B19640CE-8D47-411B-8B20-29B5E5101E7C}" type="pres">
      <dgm:prSet presAssocID="{9182CCFF-03F4-4B9A-BE85-7AB1FC00C06C}" presName="FiveNodes_2" presStyleLbl="node1" presStyleIdx="1" presStyleCnt="5">
        <dgm:presLayoutVars>
          <dgm:bulletEnabled val="1"/>
        </dgm:presLayoutVars>
      </dgm:prSet>
      <dgm:spPr/>
    </dgm:pt>
    <dgm:pt modelId="{0EDACAD5-1F08-4864-87A9-B12DFADED2AA}" type="pres">
      <dgm:prSet presAssocID="{9182CCFF-03F4-4B9A-BE85-7AB1FC00C06C}" presName="FiveNodes_3" presStyleLbl="node1" presStyleIdx="2" presStyleCnt="5">
        <dgm:presLayoutVars>
          <dgm:bulletEnabled val="1"/>
        </dgm:presLayoutVars>
      </dgm:prSet>
      <dgm:spPr/>
    </dgm:pt>
    <dgm:pt modelId="{4DC0677C-D725-4A13-865A-4E18C7CF7FC3}" type="pres">
      <dgm:prSet presAssocID="{9182CCFF-03F4-4B9A-BE85-7AB1FC00C06C}" presName="FiveNodes_4" presStyleLbl="node1" presStyleIdx="3" presStyleCnt="5">
        <dgm:presLayoutVars>
          <dgm:bulletEnabled val="1"/>
        </dgm:presLayoutVars>
      </dgm:prSet>
      <dgm:spPr/>
    </dgm:pt>
    <dgm:pt modelId="{205F74E8-3331-4412-A49E-FCF3F5F0F426}" type="pres">
      <dgm:prSet presAssocID="{9182CCFF-03F4-4B9A-BE85-7AB1FC00C06C}" presName="FiveNodes_5" presStyleLbl="node1" presStyleIdx="4" presStyleCnt="5">
        <dgm:presLayoutVars>
          <dgm:bulletEnabled val="1"/>
        </dgm:presLayoutVars>
      </dgm:prSet>
      <dgm:spPr/>
    </dgm:pt>
    <dgm:pt modelId="{FA357CEB-7C4E-45A1-9427-6481DA7B881A}" type="pres">
      <dgm:prSet presAssocID="{9182CCFF-03F4-4B9A-BE85-7AB1FC00C06C}" presName="FiveConn_1-2" presStyleLbl="fgAccFollowNode1" presStyleIdx="0" presStyleCnt="4">
        <dgm:presLayoutVars>
          <dgm:bulletEnabled val="1"/>
        </dgm:presLayoutVars>
      </dgm:prSet>
      <dgm:spPr/>
    </dgm:pt>
    <dgm:pt modelId="{47D71322-C47F-403C-AAED-84C8897E60C6}" type="pres">
      <dgm:prSet presAssocID="{9182CCFF-03F4-4B9A-BE85-7AB1FC00C06C}" presName="FiveConn_2-3" presStyleLbl="fgAccFollowNode1" presStyleIdx="1" presStyleCnt="4">
        <dgm:presLayoutVars>
          <dgm:bulletEnabled val="1"/>
        </dgm:presLayoutVars>
      </dgm:prSet>
      <dgm:spPr/>
    </dgm:pt>
    <dgm:pt modelId="{1E5CFFFE-269C-47C8-A364-DF209FE6EA21}" type="pres">
      <dgm:prSet presAssocID="{9182CCFF-03F4-4B9A-BE85-7AB1FC00C06C}" presName="FiveConn_3-4" presStyleLbl="fgAccFollowNode1" presStyleIdx="2" presStyleCnt="4">
        <dgm:presLayoutVars>
          <dgm:bulletEnabled val="1"/>
        </dgm:presLayoutVars>
      </dgm:prSet>
      <dgm:spPr/>
    </dgm:pt>
    <dgm:pt modelId="{7B7D3F6C-DDFE-4A3D-B2A5-7C1884AAB62D}" type="pres">
      <dgm:prSet presAssocID="{9182CCFF-03F4-4B9A-BE85-7AB1FC00C06C}" presName="FiveConn_4-5" presStyleLbl="fgAccFollowNode1" presStyleIdx="3" presStyleCnt="4">
        <dgm:presLayoutVars>
          <dgm:bulletEnabled val="1"/>
        </dgm:presLayoutVars>
      </dgm:prSet>
      <dgm:spPr/>
    </dgm:pt>
    <dgm:pt modelId="{66F3CCDC-2DCC-4018-B81F-6F7B7E3E6041}" type="pres">
      <dgm:prSet presAssocID="{9182CCFF-03F4-4B9A-BE85-7AB1FC00C06C}" presName="FiveNodes_1_text" presStyleLbl="node1" presStyleIdx="4" presStyleCnt="5">
        <dgm:presLayoutVars>
          <dgm:bulletEnabled val="1"/>
        </dgm:presLayoutVars>
      </dgm:prSet>
      <dgm:spPr/>
    </dgm:pt>
    <dgm:pt modelId="{23770CFB-BC21-44F5-B9FA-F47E447CE66D}" type="pres">
      <dgm:prSet presAssocID="{9182CCFF-03F4-4B9A-BE85-7AB1FC00C06C}" presName="FiveNodes_2_text" presStyleLbl="node1" presStyleIdx="4" presStyleCnt="5">
        <dgm:presLayoutVars>
          <dgm:bulletEnabled val="1"/>
        </dgm:presLayoutVars>
      </dgm:prSet>
      <dgm:spPr/>
    </dgm:pt>
    <dgm:pt modelId="{F54EECBB-C344-4F42-A1B5-0CD6864B5114}" type="pres">
      <dgm:prSet presAssocID="{9182CCFF-03F4-4B9A-BE85-7AB1FC00C06C}" presName="FiveNodes_3_text" presStyleLbl="node1" presStyleIdx="4" presStyleCnt="5">
        <dgm:presLayoutVars>
          <dgm:bulletEnabled val="1"/>
        </dgm:presLayoutVars>
      </dgm:prSet>
      <dgm:spPr/>
    </dgm:pt>
    <dgm:pt modelId="{13B46D46-72A9-49B5-8E6B-53A6B8B92A6E}" type="pres">
      <dgm:prSet presAssocID="{9182CCFF-03F4-4B9A-BE85-7AB1FC00C06C}" presName="FiveNodes_4_text" presStyleLbl="node1" presStyleIdx="4" presStyleCnt="5">
        <dgm:presLayoutVars>
          <dgm:bulletEnabled val="1"/>
        </dgm:presLayoutVars>
      </dgm:prSet>
      <dgm:spPr/>
    </dgm:pt>
    <dgm:pt modelId="{53BD4606-B1FC-4BFD-A82F-81CA30430CFB}" type="pres">
      <dgm:prSet presAssocID="{9182CCFF-03F4-4B9A-BE85-7AB1FC00C06C}" presName="FiveNodes_5_text" presStyleLbl="node1" presStyleIdx="4" presStyleCnt="5">
        <dgm:presLayoutVars>
          <dgm:bulletEnabled val="1"/>
        </dgm:presLayoutVars>
      </dgm:prSet>
      <dgm:spPr/>
    </dgm:pt>
  </dgm:ptLst>
  <dgm:cxnLst>
    <dgm:cxn modelId="{0C9F7E01-2C79-484E-9970-20AC4F0B8354}" type="presOf" srcId="{CE0B0E44-EF5D-40ED-9E0C-195BC1FE5B2D}" destId="{53BD4606-B1FC-4BFD-A82F-81CA30430CFB}" srcOrd="1" destOrd="0" presId="urn:microsoft.com/office/officeart/2005/8/layout/vProcess5"/>
    <dgm:cxn modelId="{DC923D08-0D0F-44EB-8393-DB7A0C381B8B}" type="presOf" srcId="{8D11D077-BEAD-4A43-A2EA-E6095A0F6B00}" destId="{47D71322-C47F-403C-AAED-84C8897E60C6}" srcOrd="0" destOrd="0" presId="urn:microsoft.com/office/officeart/2005/8/layout/vProcess5"/>
    <dgm:cxn modelId="{585AE70F-2FF1-4971-9E6A-73945B14C660}" type="presOf" srcId="{2D1A0995-CBAF-4095-B198-F49AE39C26D9}" destId="{23770CFB-BC21-44F5-B9FA-F47E447CE66D}" srcOrd="1" destOrd="0" presId="urn:microsoft.com/office/officeart/2005/8/layout/vProcess5"/>
    <dgm:cxn modelId="{D1E1F03B-16C4-4993-A983-68F227C87250}" type="presOf" srcId="{78B298A2-50D4-4B3E-B7A2-2CBC4895C9F7}" destId="{1E5CFFFE-269C-47C8-A364-DF209FE6EA21}" srcOrd="0" destOrd="0" presId="urn:microsoft.com/office/officeart/2005/8/layout/vProcess5"/>
    <dgm:cxn modelId="{DDDE4270-4F53-4D3E-9493-2B6207CA1E4C}" type="presOf" srcId="{0CBF32D9-95BF-48AF-B096-986430FCC68B}" destId="{FA357CEB-7C4E-45A1-9427-6481DA7B881A}" srcOrd="0" destOrd="0" presId="urn:microsoft.com/office/officeart/2005/8/layout/vProcess5"/>
    <dgm:cxn modelId="{3F074C50-D92F-4FF0-AE4F-9A64D65BD998}" type="presOf" srcId="{B26B67A7-B247-49F8-ABDE-9F1CFF2D80BE}" destId="{4DC0677C-D725-4A13-865A-4E18C7CF7FC3}" srcOrd="0" destOrd="0" presId="urn:microsoft.com/office/officeart/2005/8/layout/vProcess5"/>
    <dgm:cxn modelId="{4E476973-BBC1-46D9-BFDC-49866B890A6B}" type="presOf" srcId="{2D1A0995-CBAF-4095-B198-F49AE39C26D9}" destId="{B19640CE-8D47-411B-8B20-29B5E5101E7C}" srcOrd="0" destOrd="0" presId="urn:microsoft.com/office/officeart/2005/8/layout/vProcess5"/>
    <dgm:cxn modelId="{0DCCA259-8872-49D7-A026-8D6E28CE4DEB}" type="presOf" srcId="{51D1B702-C6D9-4C9B-B5A7-4ED1E2D38E5C}" destId="{7B7D3F6C-DDFE-4A3D-B2A5-7C1884AAB62D}" srcOrd="0" destOrd="0" presId="urn:microsoft.com/office/officeart/2005/8/layout/vProcess5"/>
    <dgm:cxn modelId="{CB3E077F-7482-4B23-A800-6B5B603B7187}" srcId="{9182CCFF-03F4-4B9A-BE85-7AB1FC00C06C}" destId="{B26B67A7-B247-49F8-ABDE-9F1CFF2D80BE}" srcOrd="3" destOrd="0" parTransId="{DDBE7A50-CE5D-469A-AFB5-6F41976DC7D4}" sibTransId="{51D1B702-C6D9-4C9B-B5A7-4ED1E2D38E5C}"/>
    <dgm:cxn modelId="{0F724482-3D5C-46D4-949B-1F696BE91B0A}" type="presOf" srcId="{B26B67A7-B247-49F8-ABDE-9F1CFF2D80BE}" destId="{13B46D46-72A9-49B5-8E6B-53A6B8B92A6E}" srcOrd="1" destOrd="0" presId="urn:microsoft.com/office/officeart/2005/8/layout/vProcess5"/>
    <dgm:cxn modelId="{6289CE88-EA37-4B1E-9D91-5FE8C5BACD8B}" type="presOf" srcId="{CD691CCF-5D7E-4A58-B3A6-9D8B89AA58EE}" destId="{0EDACAD5-1F08-4864-87A9-B12DFADED2AA}" srcOrd="0" destOrd="0" presId="urn:microsoft.com/office/officeart/2005/8/layout/vProcess5"/>
    <dgm:cxn modelId="{2818F889-4883-41E0-A950-C4795776D4DD}" type="presOf" srcId="{6093384A-D9AB-4881-8E46-C3E7734AD2BE}" destId="{5C6CC6C6-D8C4-4913-A163-B72CC78A8911}" srcOrd="0" destOrd="0" presId="urn:microsoft.com/office/officeart/2005/8/layout/vProcess5"/>
    <dgm:cxn modelId="{3F7CC08E-752D-48D6-9B93-FCD152501CF1}" type="presOf" srcId="{6093384A-D9AB-4881-8E46-C3E7734AD2BE}" destId="{66F3CCDC-2DCC-4018-B81F-6F7B7E3E6041}" srcOrd="1" destOrd="0" presId="urn:microsoft.com/office/officeart/2005/8/layout/vProcess5"/>
    <dgm:cxn modelId="{47C9FD94-8565-4C70-BBC7-AA5CB3781E8F}" srcId="{9182CCFF-03F4-4B9A-BE85-7AB1FC00C06C}" destId="{CD691CCF-5D7E-4A58-B3A6-9D8B89AA58EE}" srcOrd="2" destOrd="0" parTransId="{13C6560E-1AC0-4367-B542-229E27BB140A}" sibTransId="{78B298A2-50D4-4B3E-B7A2-2CBC4895C9F7}"/>
    <dgm:cxn modelId="{5EA8AA96-F4A9-4F1F-AD54-81D9745C8F14}" type="presOf" srcId="{9182CCFF-03F4-4B9A-BE85-7AB1FC00C06C}" destId="{71654220-E087-4714-BC47-31F7DFC784C4}" srcOrd="0" destOrd="0" presId="urn:microsoft.com/office/officeart/2005/8/layout/vProcess5"/>
    <dgm:cxn modelId="{BBF3109C-CD52-439E-88B8-CDBDE04F5C3A}" type="presOf" srcId="{CD691CCF-5D7E-4A58-B3A6-9D8B89AA58EE}" destId="{F54EECBB-C344-4F42-A1B5-0CD6864B5114}" srcOrd="1" destOrd="0" presId="urn:microsoft.com/office/officeart/2005/8/layout/vProcess5"/>
    <dgm:cxn modelId="{047732A0-9799-42ED-9386-4C24CE9D67D5}" type="presOf" srcId="{CE0B0E44-EF5D-40ED-9E0C-195BC1FE5B2D}" destId="{205F74E8-3331-4412-A49E-FCF3F5F0F426}" srcOrd="0" destOrd="0" presId="urn:microsoft.com/office/officeart/2005/8/layout/vProcess5"/>
    <dgm:cxn modelId="{BC4012C9-1AEF-4865-B90D-DF0E8F51B56D}" srcId="{9182CCFF-03F4-4B9A-BE85-7AB1FC00C06C}" destId="{2D1A0995-CBAF-4095-B198-F49AE39C26D9}" srcOrd="1" destOrd="0" parTransId="{B2CDE0BA-6624-492A-8E01-0C14336B261D}" sibTransId="{8D11D077-BEAD-4A43-A2EA-E6095A0F6B00}"/>
    <dgm:cxn modelId="{825B17D3-51F2-4508-A73C-C6E21620BFD9}" srcId="{9182CCFF-03F4-4B9A-BE85-7AB1FC00C06C}" destId="{6093384A-D9AB-4881-8E46-C3E7734AD2BE}" srcOrd="0" destOrd="0" parTransId="{33783E2C-6079-4BFC-9EDE-342144E4B534}" sibTransId="{0CBF32D9-95BF-48AF-B096-986430FCC68B}"/>
    <dgm:cxn modelId="{F90F51D8-7062-4BD6-B00E-84879C377181}" srcId="{9182CCFF-03F4-4B9A-BE85-7AB1FC00C06C}" destId="{CE0B0E44-EF5D-40ED-9E0C-195BC1FE5B2D}" srcOrd="4" destOrd="0" parTransId="{B1E1368B-37F4-417F-9187-DDA5D0F7815B}" sibTransId="{DFE1D2D3-7CCA-4E76-8E4E-27A2F4DAD8ED}"/>
    <dgm:cxn modelId="{3686B15A-D395-4856-B696-5FDBE4965E01}" type="presParOf" srcId="{71654220-E087-4714-BC47-31F7DFC784C4}" destId="{28B18330-223F-4321-970F-FBF5268E53A7}" srcOrd="0" destOrd="0" presId="urn:microsoft.com/office/officeart/2005/8/layout/vProcess5"/>
    <dgm:cxn modelId="{58C2194D-ADCD-430D-B832-BCE68C56C53A}" type="presParOf" srcId="{71654220-E087-4714-BC47-31F7DFC784C4}" destId="{5C6CC6C6-D8C4-4913-A163-B72CC78A8911}" srcOrd="1" destOrd="0" presId="urn:microsoft.com/office/officeart/2005/8/layout/vProcess5"/>
    <dgm:cxn modelId="{1A880D32-8C8C-4F0E-8CB3-75E2D5719530}" type="presParOf" srcId="{71654220-E087-4714-BC47-31F7DFC784C4}" destId="{B19640CE-8D47-411B-8B20-29B5E5101E7C}" srcOrd="2" destOrd="0" presId="urn:microsoft.com/office/officeart/2005/8/layout/vProcess5"/>
    <dgm:cxn modelId="{8B9B0CEA-1304-4D87-BDF0-0FD61DD71CD7}" type="presParOf" srcId="{71654220-E087-4714-BC47-31F7DFC784C4}" destId="{0EDACAD5-1F08-4864-87A9-B12DFADED2AA}" srcOrd="3" destOrd="0" presId="urn:microsoft.com/office/officeart/2005/8/layout/vProcess5"/>
    <dgm:cxn modelId="{594EDD64-85BA-4288-B677-6807933B6338}" type="presParOf" srcId="{71654220-E087-4714-BC47-31F7DFC784C4}" destId="{4DC0677C-D725-4A13-865A-4E18C7CF7FC3}" srcOrd="4" destOrd="0" presId="urn:microsoft.com/office/officeart/2005/8/layout/vProcess5"/>
    <dgm:cxn modelId="{3BCF904D-83A0-40A3-A207-2116203634E4}" type="presParOf" srcId="{71654220-E087-4714-BC47-31F7DFC784C4}" destId="{205F74E8-3331-4412-A49E-FCF3F5F0F426}" srcOrd="5" destOrd="0" presId="urn:microsoft.com/office/officeart/2005/8/layout/vProcess5"/>
    <dgm:cxn modelId="{356873EE-11EF-4522-A5B6-504EA15ADE32}" type="presParOf" srcId="{71654220-E087-4714-BC47-31F7DFC784C4}" destId="{FA357CEB-7C4E-45A1-9427-6481DA7B881A}" srcOrd="6" destOrd="0" presId="urn:microsoft.com/office/officeart/2005/8/layout/vProcess5"/>
    <dgm:cxn modelId="{7FB88969-7389-40B0-86D4-00EBDADBD0B8}" type="presParOf" srcId="{71654220-E087-4714-BC47-31F7DFC784C4}" destId="{47D71322-C47F-403C-AAED-84C8897E60C6}" srcOrd="7" destOrd="0" presId="urn:microsoft.com/office/officeart/2005/8/layout/vProcess5"/>
    <dgm:cxn modelId="{6667E651-823B-45F5-9C12-BD077AE6D437}" type="presParOf" srcId="{71654220-E087-4714-BC47-31F7DFC784C4}" destId="{1E5CFFFE-269C-47C8-A364-DF209FE6EA21}" srcOrd="8" destOrd="0" presId="urn:microsoft.com/office/officeart/2005/8/layout/vProcess5"/>
    <dgm:cxn modelId="{11C7200C-7E73-4C4B-A068-B944D9C6ED4E}" type="presParOf" srcId="{71654220-E087-4714-BC47-31F7DFC784C4}" destId="{7B7D3F6C-DDFE-4A3D-B2A5-7C1884AAB62D}" srcOrd="9" destOrd="0" presId="urn:microsoft.com/office/officeart/2005/8/layout/vProcess5"/>
    <dgm:cxn modelId="{B61B6D12-1A24-4521-977B-F2E1300D6345}" type="presParOf" srcId="{71654220-E087-4714-BC47-31F7DFC784C4}" destId="{66F3CCDC-2DCC-4018-B81F-6F7B7E3E6041}" srcOrd="10" destOrd="0" presId="urn:microsoft.com/office/officeart/2005/8/layout/vProcess5"/>
    <dgm:cxn modelId="{C7A94F70-AAE0-4B3B-8D70-39DA5B2DEEB6}" type="presParOf" srcId="{71654220-E087-4714-BC47-31F7DFC784C4}" destId="{23770CFB-BC21-44F5-B9FA-F47E447CE66D}" srcOrd="11" destOrd="0" presId="urn:microsoft.com/office/officeart/2005/8/layout/vProcess5"/>
    <dgm:cxn modelId="{2032D326-843A-4856-963F-A652D8E9F58B}" type="presParOf" srcId="{71654220-E087-4714-BC47-31F7DFC784C4}" destId="{F54EECBB-C344-4F42-A1B5-0CD6864B5114}" srcOrd="12" destOrd="0" presId="urn:microsoft.com/office/officeart/2005/8/layout/vProcess5"/>
    <dgm:cxn modelId="{054999DA-6C7B-48BA-84E0-0FEA7FDAD95A}" type="presParOf" srcId="{71654220-E087-4714-BC47-31F7DFC784C4}" destId="{13B46D46-72A9-49B5-8E6B-53A6B8B92A6E}" srcOrd="13" destOrd="0" presId="urn:microsoft.com/office/officeart/2005/8/layout/vProcess5"/>
    <dgm:cxn modelId="{596DA94F-E86C-4B3D-B7AB-2223A4270362}" type="presParOf" srcId="{71654220-E087-4714-BC47-31F7DFC784C4}" destId="{53BD4606-B1FC-4BFD-A82F-81CA30430CF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B700C8-1F8C-43F6-93BF-9ACC48BA92A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0DC15BD-BB14-47B4-ABCF-F6BA7DDF3424}">
      <dgm:prSet custT="1"/>
      <dgm:spPr/>
      <dgm:t>
        <a:bodyPr/>
        <a:lstStyle/>
        <a:p>
          <a:pPr>
            <a:defRPr cap="all"/>
          </a:pPr>
          <a:r>
            <a:rPr lang="en-GB" sz="2000" cap="none" dirty="0">
              <a:solidFill>
                <a:srgbClr val="FF7170"/>
              </a:solidFill>
            </a:rPr>
            <a:t>Your team should select which challenge question you will answer – challenge option question 1 or 2</a:t>
          </a:r>
          <a:endParaRPr lang="en-US" sz="2000" cap="none" dirty="0">
            <a:solidFill>
              <a:srgbClr val="FF7170"/>
            </a:solidFill>
          </a:endParaRPr>
        </a:p>
      </dgm:t>
    </dgm:pt>
    <dgm:pt modelId="{95DC6D7A-717A-418E-8475-365BBFE363BD}" type="parTrans" cxnId="{4A8A49ED-7F60-4748-A4F2-5310BF26045F}">
      <dgm:prSet/>
      <dgm:spPr/>
      <dgm:t>
        <a:bodyPr/>
        <a:lstStyle/>
        <a:p>
          <a:endParaRPr lang="en-US"/>
        </a:p>
      </dgm:t>
    </dgm:pt>
    <dgm:pt modelId="{1AA5BBC4-E8C2-4322-B7B2-5E084D4589F8}" type="sibTrans" cxnId="{4A8A49ED-7F60-4748-A4F2-5310BF26045F}">
      <dgm:prSet/>
      <dgm:spPr/>
      <dgm:t>
        <a:bodyPr/>
        <a:lstStyle/>
        <a:p>
          <a:endParaRPr lang="en-US"/>
        </a:p>
      </dgm:t>
    </dgm:pt>
    <dgm:pt modelId="{05AED1B7-2E99-41C7-B9B9-49D6A08BDECF}">
      <dgm:prSet custT="1"/>
      <dgm:spPr/>
      <dgm:t>
        <a:bodyPr/>
        <a:lstStyle/>
        <a:p>
          <a:pPr>
            <a:defRPr cap="all"/>
          </a:pPr>
          <a:r>
            <a:rPr lang="en-GB" sz="2000" cap="none" dirty="0">
              <a:solidFill>
                <a:srgbClr val="FF7170"/>
              </a:solidFill>
            </a:rPr>
            <a:t>How could your idea use artificial intelligence (ai)</a:t>
          </a:r>
          <a:endParaRPr lang="en-US" sz="2000" cap="none" dirty="0">
            <a:solidFill>
              <a:srgbClr val="FF7170"/>
            </a:solidFill>
          </a:endParaRPr>
        </a:p>
      </dgm:t>
    </dgm:pt>
    <dgm:pt modelId="{54FE7BD2-A9B8-448E-BB74-B4DE2A72DA83}" type="parTrans" cxnId="{BC9303A3-7DFC-4FBE-9268-8CA215227C98}">
      <dgm:prSet/>
      <dgm:spPr/>
      <dgm:t>
        <a:bodyPr/>
        <a:lstStyle/>
        <a:p>
          <a:endParaRPr lang="en-US"/>
        </a:p>
      </dgm:t>
    </dgm:pt>
    <dgm:pt modelId="{102E90FC-17E8-4EA9-9957-FD3C3713F0E3}" type="sibTrans" cxnId="{BC9303A3-7DFC-4FBE-9268-8CA215227C98}">
      <dgm:prSet/>
      <dgm:spPr/>
      <dgm:t>
        <a:bodyPr/>
        <a:lstStyle/>
        <a:p>
          <a:endParaRPr lang="en-US"/>
        </a:p>
      </dgm:t>
    </dgm:pt>
    <dgm:pt modelId="{085FCB90-54E5-4E70-B3A1-282BE73F233D}">
      <dgm:prSet custT="1"/>
      <dgm:spPr/>
      <dgm:t>
        <a:bodyPr/>
        <a:lstStyle/>
        <a:p>
          <a:pPr>
            <a:defRPr cap="all"/>
          </a:pPr>
          <a:r>
            <a:rPr lang="en-GB" sz="2000" cap="none" dirty="0">
              <a:solidFill>
                <a:srgbClr val="FF7170"/>
              </a:solidFill>
            </a:rPr>
            <a:t>Your idea should make a real difference to people’s lives</a:t>
          </a:r>
          <a:endParaRPr lang="en-US" sz="2000" cap="none" dirty="0">
            <a:solidFill>
              <a:srgbClr val="FF7170"/>
            </a:solidFill>
          </a:endParaRPr>
        </a:p>
      </dgm:t>
    </dgm:pt>
    <dgm:pt modelId="{2305DCD8-BBC5-41C6-85EF-7C9EE406C8D8}" type="parTrans" cxnId="{9CEEBA50-0FCB-4272-88CA-72EE69C5CAB1}">
      <dgm:prSet/>
      <dgm:spPr/>
      <dgm:t>
        <a:bodyPr/>
        <a:lstStyle/>
        <a:p>
          <a:endParaRPr lang="en-US"/>
        </a:p>
      </dgm:t>
    </dgm:pt>
    <dgm:pt modelId="{40BCBBB0-D5E1-4A9E-BE66-E1F2E469AF3C}" type="sibTrans" cxnId="{9CEEBA50-0FCB-4272-88CA-72EE69C5CAB1}">
      <dgm:prSet/>
      <dgm:spPr/>
      <dgm:t>
        <a:bodyPr/>
        <a:lstStyle/>
        <a:p>
          <a:endParaRPr lang="en-US"/>
        </a:p>
      </dgm:t>
    </dgm:pt>
    <dgm:pt modelId="{AFAD6CEA-776C-47B4-BE8C-B84392825580}">
      <dgm:prSet custT="1"/>
      <dgm:spPr/>
      <dgm:t>
        <a:bodyPr/>
        <a:lstStyle/>
        <a:p>
          <a:pPr>
            <a:defRPr cap="all"/>
          </a:pPr>
          <a:r>
            <a:rPr lang="en-GB" sz="2000" cap="none" dirty="0">
              <a:solidFill>
                <a:srgbClr val="FF7170"/>
              </a:solidFill>
            </a:rPr>
            <a:t>Your idea must involve digital technology </a:t>
          </a:r>
          <a:endParaRPr lang="en-US" sz="2000" cap="none" dirty="0">
            <a:solidFill>
              <a:srgbClr val="FF7170"/>
            </a:solidFill>
          </a:endParaRPr>
        </a:p>
      </dgm:t>
    </dgm:pt>
    <dgm:pt modelId="{D9E5F026-2469-454E-BA05-5EB290EA285A}" type="sibTrans" cxnId="{38E311CB-3113-439B-94E1-40F88767EDD7}">
      <dgm:prSet/>
      <dgm:spPr/>
      <dgm:t>
        <a:bodyPr/>
        <a:lstStyle/>
        <a:p>
          <a:endParaRPr lang="en-US"/>
        </a:p>
      </dgm:t>
    </dgm:pt>
    <dgm:pt modelId="{3319259E-3122-466F-98F3-A4B1DF8F9AD6}" type="parTrans" cxnId="{38E311CB-3113-439B-94E1-40F88767EDD7}">
      <dgm:prSet/>
      <dgm:spPr/>
      <dgm:t>
        <a:bodyPr/>
        <a:lstStyle/>
        <a:p>
          <a:endParaRPr lang="en-US"/>
        </a:p>
      </dgm:t>
    </dgm:pt>
    <dgm:pt modelId="{CD313EE7-5D7D-46AF-ADC0-4ECBE1F7D008}">
      <dgm:prSet custT="1"/>
      <dgm:spPr/>
      <dgm:t>
        <a:bodyPr/>
        <a:lstStyle/>
        <a:p>
          <a:pPr>
            <a:defRPr cap="all"/>
          </a:pPr>
          <a:r>
            <a:rPr lang="en-GB" sz="2000" cap="none" dirty="0">
              <a:solidFill>
                <a:srgbClr val="FF7170"/>
              </a:solidFill>
            </a:rPr>
            <a:t>Think about how your idea could also help the planet –</a:t>
          </a:r>
          <a:r>
            <a:rPr lang="en-GB" sz="2000" b="1" u="sng" cap="none" dirty="0">
              <a:solidFill>
                <a:srgbClr val="008ECB"/>
              </a:solidFill>
              <a:hlinkClick xmlns:r="http://schemas.openxmlformats.org/officeDocument/2006/relationships" r:id="rId1">
                <a:extLst>
                  <a:ext uri="{A12FA001-AC4F-418D-AE19-62706E023703}">
                    <ahyp:hlinkClr xmlns:ahyp="http://schemas.microsoft.com/office/drawing/2018/hyperlinkcolor" val="tx"/>
                  </a:ext>
                </a:extLst>
              </a:hlinkClick>
            </a:rPr>
            <a:t>UN sustainable development goals </a:t>
          </a:r>
          <a:endParaRPr lang="en-US" sz="2000" cap="none" dirty="0">
            <a:solidFill>
              <a:srgbClr val="008ECB"/>
            </a:solidFill>
          </a:endParaRPr>
        </a:p>
      </dgm:t>
    </dgm:pt>
    <dgm:pt modelId="{ABCA0E73-D51E-4C3A-BDBB-C1CEAE34A30B}" type="sibTrans" cxnId="{205FB038-F56E-48A3-AAFF-41DBE3496E6B}">
      <dgm:prSet/>
      <dgm:spPr/>
      <dgm:t>
        <a:bodyPr/>
        <a:lstStyle/>
        <a:p>
          <a:endParaRPr lang="en-US"/>
        </a:p>
      </dgm:t>
    </dgm:pt>
    <dgm:pt modelId="{F8FB3A0A-51BD-4E79-ADD7-2F3B9ECFCF4A}" type="parTrans" cxnId="{205FB038-F56E-48A3-AAFF-41DBE3496E6B}">
      <dgm:prSet/>
      <dgm:spPr/>
      <dgm:t>
        <a:bodyPr/>
        <a:lstStyle/>
        <a:p>
          <a:endParaRPr lang="en-US"/>
        </a:p>
      </dgm:t>
    </dgm:pt>
    <dgm:pt modelId="{E31B9FCB-9FBD-415B-A8C8-890041C813F4}" type="pres">
      <dgm:prSet presAssocID="{A4B700C8-1F8C-43F6-93BF-9ACC48BA92A5}" presName="root" presStyleCnt="0">
        <dgm:presLayoutVars>
          <dgm:dir/>
          <dgm:resizeHandles val="exact"/>
        </dgm:presLayoutVars>
      </dgm:prSet>
      <dgm:spPr/>
    </dgm:pt>
    <dgm:pt modelId="{0656E16B-2C17-41E3-BB05-57D4CA1C5A88}" type="pres">
      <dgm:prSet presAssocID="{00DC15BD-BB14-47B4-ABCF-F6BA7DDF3424}" presName="compNode" presStyleCnt="0"/>
      <dgm:spPr/>
    </dgm:pt>
    <dgm:pt modelId="{0B4F0509-3AC6-49B9-B73D-0ACCD410B0B8}" type="pres">
      <dgm:prSet presAssocID="{00DC15BD-BB14-47B4-ABCF-F6BA7DDF3424}" presName="iconBgRect" presStyleLbl="bgShp" presStyleIdx="0" presStyleCnt="5"/>
      <dgm:spPr/>
    </dgm:pt>
    <dgm:pt modelId="{5511309E-900C-4AF1-BBDB-CF23ED6FFC88}" type="pres">
      <dgm:prSet presAssocID="{00DC15BD-BB14-47B4-ABCF-F6BA7DDF3424}"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Questions"/>
        </a:ext>
      </dgm:extLst>
    </dgm:pt>
    <dgm:pt modelId="{A68E37D0-B20D-45AD-BE1C-591ED900187E}" type="pres">
      <dgm:prSet presAssocID="{00DC15BD-BB14-47B4-ABCF-F6BA7DDF3424}" presName="spaceRect" presStyleCnt="0"/>
      <dgm:spPr/>
    </dgm:pt>
    <dgm:pt modelId="{9A20DD17-6BE5-4116-9350-11FC18598DA4}" type="pres">
      <dgm:prSet presAssocID="{00DC15BD-BB14-47B4-ABCF-F6BA7DDF3424}" presName="textRect" presStyleLbl="revTx" presStyleIdx="0" presStyleCnt="5" custScaleX="113724">
        <dgm:presLayoutVars>
          <dgm:chMax val="1"/>
          <dgm:chPref val="1"/>
        </dgm:presLayoutVars>
      </dgm:prSet>
      <dgm:spPr/>
    </dgm:pt>
    <dgm:pt modelId="{5BA46CCC-DD68-499F-8066-7FDE5549F0CB}" type="pres">
      <dgm:prSet presAssocID="{1AA5BBC4-E8C2-4322-B7B2-5E084D4589F8}" presName="sibTrans" presStyleCnt="0"/>
      <dgm:spPr/>
    </dgm:pt>
    <dgm:pt modelId="{030FC673-A982-4465-AF13-77F9CD907B0B}" type="pres">
      <dgm:prSet presAssocID="{AFAD6CEA-776C-47B4-BE8C-B84392825580}" presName="compNode" presStyleCnt="0"/>
      <dgm:spPr/>
    </dgm:pt>
    <dgm:pt modelId="{2ABCDE97-17CA-46F9-A0C7-F021F8AFEFF3}" type="pres">
      <dgm:prSet presAssocID="{AFAD6CEA-776C-47B4-BE8C-B84392825580}" presName="iconBgRect" presStyleLbl="bgShp" presStyleIdx="1" presStyleCnt="5"/>
      <dgm:spPr/>
    </dgm:pt>
    <dgm:pt modelId="{DDCAFBFE-5A5A-44E5-8399-4D2202B72DB1}" type="pres">
      <dgm:prSet presAssocID="{AFAD6CEA-776C-47B4-BE8C-B84392825580}"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Lightbulb"/>
        </a:ext>
      </dgm:extLst>
    </dgm:pt>
    <dgm:pt modelId="{37C46473-0D43-480E-8D52-C848254329CA}" type="pres">
      <dgm:prSet presAssocID="{AFAD6CEA-776C-47B4-BE8C-B84392825580}" presName="spaceRect" presStyleCnt="0"/>
      <dgm:spPr/>
    </dgm:pt>
    <dgm:pt modelId="{94F2A26C-D423-4EF2-ADAE-3B405545EB45}" type="pres">
      <dgm:prSet presAssocID="{AFAD6CEA-776C-47B4-BE8C-B84392825580}" presName="textRect" presStyleLbl="revTx" presStyleIdx="1" presStyleCnt="5">
        <dgm:presLayoutVars>
          <dgm:chMax val="1"/>
          <dgm:chPref val="1"/>
        </dgm:presLayoutVars>
      </dgm:prSet>
      <dgm:spPr/>
    </dgm:pt>
    <dgm:pt modelId="{8DB7F1F5-1B62-4C69-90FF-801DD5695F19}" type="pres">
      <dgm:prSet presAssocID="{D9E5F026-2469-454E-BA05-5EB290EA285A}" presName="sibTrans" presStyleCnt="0"/>
      <dgm:spPr/>
    </dgm:pt>
    <dgm:pt modelId="{B1AEB6D3-F37C-4CE0-86D8-8B1514D7099B}" type="pres">
      <dgm:prSet presAssocID="{05AED1B7-2E99-41C7-B9B9-49D6A08BDECF}" presName="compNode" presStyleCnt="0"/>
      <dgm:spPr/>
    </dgm:pt>
    <dgm:pt modelId="{6A5D2152-1287-45FF-95E5-C730B50916C4}" type="pres">
      <dgm:prSet presAssocID="{05AED1B7-2E99-41C7-B9B9-49D6A08BDECF}" presName="iconBgRect" presStyleLbl="bgShp" presStyleIdx="2" presStyleCnt="5"/>
      <dgm:spPr/>
    </dgm:pt>
    <dgm:pt modelId="{5D2DDE7C-F5A1-414C-A622-3E180A9161D4}" type="pres">
      <dgm:prSet presAssocID="{05AED1B7-2E99-41C7-B9B9-49D6A08BDECF}"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Robot"/>
        </a:ext>
      </dgm:extLst>
    </dgm:pt>
    <dgm:pt modelId="{463DE17B-BDB3-452A-9263-7F63CA005188}" type="pres">
      <dgm:prSet presAssocID="{05AED1B7-2E99-41C7-B9B9-49D6A08BDECF}" presName="spaceRect" presStyleCnt="0"/>
      <dgm:spPr/>
    </dgm:pt>
    <dgm:pt modelId="{BE48D769-17B1-4768-830E-EC2D1FAB11AA}" type="pres">
      <dgm:prSet presAssocID="{05AED1B7-2E99-41C7-B9B9-49D6A08BDECF}" presName="textRect" presStyleLbl="revTx" presStyleIdx="2" presStyleCnt="5">
        <dgm:presLayoutVars>
          <dgm:chMax val="1"/>
          <dgm:chPref val="1"/>
        </dgm:presLayoutVars>
      </dgm:prSet>
      <dgm:spPr/>
    </dgm:pt>
    <dgm:pt modelId="{2DCC5ADA-30D7-4FE2-A2D1-03D09E4FBBD5}" type="pres">
      <dgm:prSet presAssocID="{102E90FC-17E8-4EA9-9957-FD3C3713F0E3}" presName="sibTrans" presStyleCnt="0"/>
      <dgm:spPr/>
    </dgm:pt>
    <dgm:pt modelId="{97A7F887-772E-4745-B1B0-55BAC5B7A5A6}" type="pres">
      <dgm:prSet presAssocID="{CD313EE7-5D7D-46AF-ADC0-4ECBE1F7D008}" presName="compNode" presStyleCnt="0"/>
      <dgm:spPr/>
    </dgm:pt>
    <dgm:pt modelId="{159C2C01-9626-4677-BFCA-9C164C1D745A}" type="pres">
      <dgm:prSet presAssocID="{CD313EE7-5D7D-46AF-ADC0-4ECBE1F7D008}" presName="iconBgRect" presStyleLbl="bgShp" presStyleIdx="3" presStyleCnt="5"/>
      <dgm:spPr/>
    </dgm:pt>
    <dgm:pt modelId="{199A855D-0B0C-469F-8C04-3C3DDBA9C59C}" type="pres">
      <dgm:prSet presAssocID="{CD313EE7-5D7D-46AF-ADC0-4ECBE1F7D008}"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Light Bulb and Gear"/>
        </a:ext>
      </dgm:extLst>
    </dgm:pt>
    <dgm:pt modelId="{B078B372-3DFD-4756-BAA1-C0F3A91258F3}" type="pres">
      <dgm:prSet presAssocID="{CD313EE7-5D7D-46AF-ADC0-4ECBE1F7D008}" presName="spaceRect" presStyleCnt="0"/>
      <dgm:spPr/>
    </dgm:pt>
    <dgm:pt modelId="{048EA70B-E0A7-4618-80A2-4E398D29BEFC}" type="pres">
      <dgm:prSet presAssocID="{CD313EE7-5D7D-46AF-ADC0-4ECBE1F7D008}" presName="textRect" presStyleLbl="revTx" presStyleIdx="3" presStyleCnt="5" custScaleX="114968">
        <dgm:presLayoutVars>
          <dgm:chMax val="1"/>
          <dgm:chPref val="1"/>
        </dgm:presLayoutVars>
      </dgm:prSet>
      <dgm:spPr/>
    </dgm:pt>
    <dgm:pt modelId="{782C61D6-480B-4643-842A-8D5E43F15511}" type="pres">
      <dgm:prSet presAssocID="{ABCA0E73-D51E-4C3A-BDBB-C1CEAE34A30B}" presName="sibTrans" presStyleCnt="0"/>
      <dgm:spPr/>
    </dgm:pt>
    <dgm:pt modelId="{D1A5426B-BC97-42CC-B49E-728A11753787}" type="pres">
      <dgm:prSet presAssocID="{085FCB90-54E5-4E70-B3A1-282BE73F233D}" presName="compNode" presStyleCnt="0"/>
      <dgm:spPr/>
    </dgm:pt>
    <dgm:pt modelId="{CC9E2448-4C5E-4DAD-9530-FBA83FB8B1FB}" type="pres">
      <dgm:prSet presAssocID="{085FCB90-54E5-4E70-B3A1-282BE73F233D}" presName="iconBgRect" presStyleLbl="bgShp" presStyleIdx="4" presStyleCnt="5"/>
      <dgm:spPr/>
    </dgm:pt>
    <dgm:pt modelId="{4820040E-9429-4C20-B0E8-D0CBCD049895}" type="pres">
      <dgm:prSet presAssocID="{085FCB90-54E5-4E70-B3A1-282BE73F233D}"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Group"/>
        </a:ext>
      </dgm:extLst>
    </dgm:pt>
    <dgm:pt modelId="{59E6F967-CA7D-4E02-86F9-8A08EAA9F11A}" type="pres">
      <dgm:prSet presAssocID="{085FCB90-54E5-4E70-B3A1-282BE73F233D}" presName="spaceRect" presStyleCnt="0"/>
      <dgm:spPr/>
    </dgm:pt>
    <dgm:pt modelId="{25D5ADD6-C103-415E-B2C3-F0859B93EDC9}" type="pres">
      <dgm:prSet presAssocID="{085FCB90-54E5-4E70-B3A1-282BE73F233D}" presName="textRect" presStyleLbl="revTx" presStyleIdx="4" presStyleCnt="5">
        <dgm:presLayoutVars>
          <dgm:chMax val="1"/>
          <dgm:chPref val="1"/>
        </dgm:presLayoutVars>
      </dgm:prSet>
      <dgm:spPr/>
    </dgm:pt>
  </dgm:ptLst>
  <dgm:cxnLst>
    <dgm:cxn modelId="{4F057829-F431-4D37-90C9-374980EE278F}" type="presOf" srcId="{AFAD6CEA-776C-47B4-BE8C-B84392825580}" destId="{94F2A26C-D423-4EF2-ADAE-3B405545EB45}" srcOrd="0" destOrd="0" presId="urn:microsoft.com/office/officeart/2018/5/layout/IconCircleLabelList"/>
    <dgm:cxn modelId="{C850DF29-8457-4CC7-A71F-3C215704BBCC}" type="presOf" srcId="{CD313EE7-5D7D-46AF-ADC0-4ECBE1F7D008}" destId="{048EA70B-E0A7-4618-80A2-4E398D29BEFC}" srcOrd="0" destOrd="0" presId="urn:microsoft.com/office/officeart/2018/5/layout/IconCircleLabelList"/>
    <dgm:cxn modelId="{205FB038-F56E-48A3-AAFF-41DBE3496E6B}" srcId="{A4B700C8-1F8C-43F6-93BF-9ACC48BA92A5}" destId="{CD313EE7-5D7D-46AF-ADC0-4ECBE1F7D008}" srcOrd="3" destOrd="0" parTransId="{F8FB3A0A-51BD-4E79-ADD7-2F3B9ECFCF4A}" sibTransId="{ABCA0E73-D51E-4C3A-BDBB-C1CEAE34A30B}"/>
    <dgm:cxn modelId="{2A04B347-2719-4428-982E-B3CF7970CD2F}" type="presOf" srcId="{00DC15BD-BB14-47B4-ABCF-F6BA7DDF3424}" destId="{9A20DD17-6BE5-4116-9350-11FC18598DA4}" srcOrd="0" destOrd="0" presId="urn:microsoft.com/office/officeart/2018/5/layout/IconCircleLabelList"/>
    <dgm:cxn modelId="{58354F70-AED3-4FCB-A290-135561644D17}" type="presOf" srcId="{05AED1B7-2E99-41C7-B9B9-49D6A08BDECF}" destId="{BE48D769-17B1-4768-830E-EC2D1FAB11AA}" srcOrd="0" destOrd="0" presId="urn:microsoft.com/office/officeart/2018/5/layout/IconCircleLabelList"/>
    <dgm:cxn modelId="{9CEEBA50-0FCB-4272-88CA-72EE69C5CAB1}" srcId="{A4B700C8-1F8C-43F6-93BF-9ACC48BA92A5}" destId="{085FCB90-54E5-4E70-B3A1-282BE73F233D}" srcOrd="4" destOrd="0" parTransId="{2305DCD8-BBC5-41C6-85EF-7C9EE406C8D8}" sibTransId="{40BCBBB0-D5E1-4A9E-BE66-E1F2E469AF3C}"/>
    <dgm:cxn modelId="{BC9303A3-7DFC-4FBE-9268-8CA215227C98}" srcId="{A4B700C8-1F8C-43F6-93BF-9ACC48BA92A5}" destId="{05AED1B7-2E99-41C7-B9B9-49D6A08BDECF}" srcOrd="2" destOrd="0" parTransId="{54FE7BD2-A9B8-448E-BB74-B4DE2A72DA83}" sibTransId="{102E90FC-17E8-4EA9-9957-FD3C3713F0E3}"/>
    <dgm:cxn modelId="{38E311CB-3113-439B-94E1-40F88767EDD7}" srcId="{A4B700C8-1F8C-43F6-93BF-9ACC48BA92A5}" destId="{AFAD6CEA-776C-47B4-BE8C-B84392825580}" srcOrd="1" destOrd="0" parTransId="{3319259E-3122-466F-98F3-A4B1DF8F9AD6}" sibTransId="{D9E5F026-2469-454E-BA05-5EB290EA285A}"/>
    <dgm:cxn modelId="{9ED2E0D2-34B8-4E0A-A935-F495CAA93394}" type="presOf" srcId="{A4B700C8-1F8C-43F6-93BF-9ACC48BA92A5}" destId="{E31B9FCB-9FBD-415B-A8C8-890041C813F4}" srcOrd="0" destOrd="0" presId="urn:microsoft.com/office/officeart/2018/5/layout/IconCircleLabelList"/>
    <dgm:cxn modelId="{A77D52EB-AC14-4490-AA10-71472EE804A2}" type="presOf" srcId="{085FCB90-54E5-4E70-B3A1-282BE73F233D}" destId="{25D5ADD6-C103-415E-B2C3-F0859B93EDC9}" srcOrd="0" destOrd="0" presId="urn:microsoft.com/office/officeart/2018/5/layout/IconCircleLabelList"/>
    <dgm:cxn modelId="{4A8A49ED-7F60-4748-A4F2-5310BF26045F}" srcId="{A4B700C8-1F8C-43F6-93BF-9ACC48BA92A5}" destId="{00DC15BD-BB14-47B4-ABCF-F6BA7DDF3424}" srcOrd="0" destOrd="0" parTransId="{95DC6D7A-717A-418E-8475-365BBFE363BD}" sibTransId="{1AA5BBC4-E8C2-4322-B7B2-5E084D4589F8}"/>
    <dgm:cxn modelId="{6D5AA7B9-A2B3-4EA6-A509-9964EB05D6F9}" type="presParOf" srcId="{E31B9FCB-9FBD-415B-A8C8-890041C813F4}" destId="{0656E16B-2C17-41E3-BB05-57D4CA1C5A88}" srcOrd="0" destOrd="0" presId="urn:microsoft.com/office/officeart/2018/5/layout/IconCircleLabelList"/>
    <dgm:cxn modelId="{77A73DAC-6611-4B1D-B577-05CAB8274030}" type="presParOf" srcId="{0656E16B-2C17-41E3-BB05-57D4CA1C5A88}" destId="{0B4F0509-3AC6-49B9-B73D-0ACCD410B0B8}" srcOrd="0" destOrd="0" presId="urn:microsoft.com/office/officeart/2018/5/layout/IconCircleLabelList"/>
    <dgm:cxn modelId="{3E19D334-8298-47C9-8A04-CFDAEE30AB18}" type="presParOf" srcId="{0656E16B-2C17-41E3-BB05-57D4CA1C5A88}" destId="{5511309E-900C-4AF1-BBDB-CF23ED6FFC88}" srcOrd="1" destOrd="0" presId="urn:microsoft.com/office/officeart/2018/5/layout/IconCircleLabelList"/>
    <dgm:cxn modelId="{DA6F42AD-F78A-4926-BA26-11BD4F0435C4}" type="presParOf" srcId="{0656E16B-2C17-41E3-BB05-57D4CA1C5A88}" destId="{A68E37D0-B20D-45AD-BE1C-591ED900187E}" srcOrd="2" destOrd="0" presId="urn:microsoft.com/office/officeart/2018/5/layout/IconCircleLabelList"/>
    <dgm:cxn modelId="{D1C9CAE2-CE59-48E5-844C-ADD64066F14B}" type="presParOf" srcId="{0656E16B-2C17-41E3-BB05-57D4CA1C5A88}" destId="{9A20DD17-6BE5-4116-9350-11FC18598DA4}" srcOrd="3" destOrd="0" presId="urn:microsoft.com/office/officeart/2018/5/layout/IconCircleLabelList"/>
    <dgm:cxn modelId="{949018C2-1F76-4844-BC1A-00713B1E7ED9}" type="presParOf" srcId="{E31B9FCB-9FBD-415B-A8C8-890041C813F4}" destId="{5BA46CCC-DD68-499F-8066-7FDE5549F0CB}" srcOrd="1" destOrd="0" presId="urn:microsoft.com/office/officeart/2018/5/layout/IconCircleLabelList"/>
    <dgm:cxn modelId="{D9F469E0-701D-49B2-8FF0-5E1B21DA2908}" type="presParOf" srcId="{E31B9FCB-9FBD-415B-A8C8-890041C813F4}" destId="{030FC673-A982-4465-AF13-77F9CD907B0B}" srcOrd="2" destOrd="0" presId="urn:microsoft.com/office/officeart/2018/5/layout/IconCircleLabelList"/>
    <dgm:cxn modelId="{6559904C-2C25-463E-A0C2-D6121CF16D9F}" type="presParOf" srcId="{030FC673-A982-4465-AF13-77F9CD907B0B}" destId="{2ABCDE97-17CA-46F9-A0C7-F021F8AFEFF3}" srcOrd="0" destOrd="0" presId="urn:microsoft.com/office/officeart/2018/5/layout/IconCircleLabelList"/>
    <dgm:cxn modelId="{571FDB34-73EC-4234-AEA1-FF7A5535F1D4}" type="presParOf" srcId="{030FC673-A982-4465-AF13-77F9CD907B0B}" destId="{DDCAFBFE-5A5A-44E5-8399-4D2202B72DB1}" srcOrd="1" destOrd="0" presId="urn:microsoft.com/office/officeart/2018/5/layout/IconCircleLabelList"/>
    <dgm:cxn modelId="{CC316C03-A1B4-4282-939F-8C1825AB419F}" type="presParOf" srcId="{030FC673-A982-4465-AF13-77F9CD907B0B}" destId="{37C46473-0D43-480E-8D52-C848254329CA}" srcOrd="2" destOrd="0" presId="urn:microsoft.com/office/officeart/2018/5/layout/IconCircleLabelList"/>
    <dgm:cxn modelId="{6E2DCA89-C70F-4FD4-8221-B4F28EE443A3}" type="presParOf" srcId="{030FC673-A982-4465-AF13-77F9CD907B0B}" destId="{94F2A26C-D423-4EF2-ADAE-3B405545EB45}" srcOrd="3" destOrd="0" presId="urn:microsoft.com/office/officeart/2018/5/layout/IconCircleLabelList"/>
    <dgm:cxn modelId="{DA8DE6D0-FB94-49C7-AC36-7E6B2C59D985}" type="presParOf" srcId="{E31B9FCB-9FBD-415B-A8C8-890041C813F4}" destId="{8DB7F1F5-1B62-4C69-90FF-801DD5695F19}" srcOrd="3" destOrd="0" presId="urn:microsoft.com/office/officeart/2018/5/layout/IconCircleLabelList"/>
    <dgm:cxn modelId="{A50DF86F-FE84-4807-8484-91310FA7168B}" type="presParOf" srcId="{E31B9FCB-9FBD-415B-A8C8-890041C813F4}" destId="{B1AEB6D3-F37C-4CE0-86D8-8B1514D7099B}" srcOrd="4" destOrd="0" presId="urn:microsoft.com/office/officeart/2018/5/layout/IconCircleLabelList"/>
    <dgm:cxn modelId="{77F17CAA-9295-4D5D-8CB2-D1F415C56476}" type="presParOf" srcId="{B1AEB6D3-F37C-4CE0-86D8-8B1514D7099B}" destId="{6A5D2152-1287-45FF-95E5-C730B50916C4}" srcOrd="0" destOrd="0" presId="urn:microsoft.com/office/officeart/2018/5/layout/IconCircleLabelList"/>
    <dgm:cxn modelId="{3050241D-5900-4D8C-8B62-181B89E75E78}" type="presParOf" srcId="{B1AEB6D3-F37C-4CE0-86D8-8B1514D7099B}" destId="{5D2DDE7C-F5A1-414C-A622-3E180A9161D4}" srcOrd="1" destOrd="0" presId="urn:microsoft.com/office/officeart/2018/5/layout/IconCircleLabelList"/>
    <dgm:cxn modelId="{73BFB4C1-F1C4-41D3-BDFC-05966AAA289C}" type="presParOf" srcId="{B1AEB6D3-F37C-4CE0-86D8-8B1514D7099B}" destId="{463DE17B-BDB3-452A-9263-7F63CA005188}" srcOrd="2" destOrd="0" presId="urn:microsoft.com/office/officeart/2018/5/layout/IconCircleLabelList"/>
    <dgm:cxn modelId="{3973EA80-2A8E-426C-95F7-E1A25664A566}" type="presParOf" srcId="{B1AEB6D3-F37C-4CE0-86D8-8B1514D7099B}" destId="{BE48D769-17B1-4768-830E-EC2D1FAB11AA}" srcOrd="3" destOrd="0" presId="urn:microsoft.com/office/officeart/2018/5/layout/IconCircleLabelList"/>
    <dgm:cxn modelId="{B26178F5-D916-4CDE-82A2-E68EC722DC2D}" type="presParOf" srcId="{E31B9FCB-9FBD-415B-A8C8-890041C813F4}" destId="{2DCC5ADA-30D7-4FE2-A2D1-03D09E4FBBD5}" srcOrd="5" destOrd="0" presId="urn:microsoft.com/office/officeart/2018/5/layout/IconCircleLabelList"/>
    <dgm:cxn modelId="{D08602EF-D081-44B0-9772-184F1E76C57D}" type="presParOf" srcId="{E31B9FCB-9FBD-415B-A8C8-890041C813F4}" destId="{97A7F887-772E-4745-B1B0-55BAC5B7A5A6}" srcOrd="6" destOrd="0" presId="urn:microsoft.com/office/officeart/2018/5/layout/IconCircleLabelList"/>
    <dgm:cxn modelId="{F1C301A5-2EFC-4D6D-90D1-FDC89DD06111}" type="presParOf" srcId="{97A7F887-772E-4745-B1B0-55BAC5B7A5A6}" destId="{159C2C01-9626-4677-BFCA-9C164C1D745A}" srcOrd="0" destOrd="0" presId="urn:microsoft.com/office/officeart/2018/5/layout/IconCircleLabelList"/>
    <dgm:cxn modelId="{872E303E-00EA-4378-9F25-4478AA01A800}" type="presParOf" srcId="{97A7F887-772E-4745-B1B0-55BAC5B7A5A6}" destId="{199A855D-0B0C-469F-8C04-3C3DDBA9C59C}" srcOrd="1" destOrd="0" presId="urn:microsoft.com/office/officeart/2018/5/layout/IconCircleLabelList"/>
    <dgm:cxn modelId="{7A07FD61-948C-4D71-B8B3-92957D04AB3B}" type="presParOf" srcId="{97A7F887-772E-4745-B1B0-55BAC5B7A5A6}" destId="{B078B372-3DFD-4756-BAA1-C0F3A91258F3}" srcOrd="2" destOrd="0" presId="urn:microsoft.com/office/officeart/2018/5/layout/IconCircleLabelList"/>
    <dgm:cxn modelId="{C719D01A-491C-4B20-AB4E-CBEB9BB211AE}" type="presParOf" srcId="{97A7F887-772E-4745-B1B0-55BAC5B7A5A6}" destId="{048EA70B-E0A7-4618-80A2-4E398D29BEFC}" srcOrd="3" destOrd="0" presId="urn:microsoft.com/office/officeart/2018/5/layout/IconCircleLabelList"/>
    <dgm:cxn modelId="{48D49803-3F62-40EC-BFB6-7769941ADECB}" type="presParOf" srcId="{E31B9FCB-9FBD-415B-A8C8-890041C813F4}" destId="{782C61D6-480B-4643-842A-8D5E43F15511}" srcOrd="7" destOrd="0" presId="urn:microsoft.com/office/officeart/2018/5/layout/IconCircleLabelList"/>
    <dgm:cxn modelId="{BAD69AAF-360D-4606-A07A-F72861D5A7A6}" type="presParOf" srcId="{E31B9FCB-9FBD-415B-A8C8-890041C813F4}" destId="{D1A5426B-BC97-42CC-B49E-728A11753787}" srcOrd="8" destOrd="0" presId="urn:microsoft.com/office/officeart/2018/5/layout/IconCircleLabelList"/>
    <dgm:cxn modelId="{155C9B52-E3D0-4AF9-9F9B-87038ADB2399}" type="presParOf" srcId="{D1A5426B-BC97-42CC-B49E-728A11753787}" destId="{CC9E2448-4C5E-4DAD-9530-FBA83FB8B1FB}" srcOrd="0" destOrd="0" presId="urn:microsoft.com/office/officeart/2018/5/layout/IconCircleLabelList"/>
    <dgm:cxn modelId="{42E98148-2EF0-4A45-B498-840A7E5DA029}" type="presParOf" srcId="{D1A5426B-BC97-42CC-B49E-728A11753787}" destId="{4820040E-9429-4C20-B0E8-D0CBCD049895}" srcOrd="1" destOrd="0" presId="urn:microsoft.com/office/officeart/2018/5/layout/IconCircleLabelList"/>
    <dgm:cxn modelId="{332722E6-1AED-42FB-A10D-D5EED411D61C}" type="presParOf" srcId="{D1A5426B-BC97-42CC-B49E-728A11753787}" destId="{59E6F967-CA7D-4E02-86F9-8A08EAA9F11A}" srcOrd="2" destOrd="0" presId="urn:microsoft.com/office/officeart/2018/5/layout/IconCircleLabelList"/>
    <dgm:cxn modelId="{3C4F76AC-A996-484F-8646-88D002B2967D}" type="presParOf" srcId="{D1A5426B-BC97-42CC-B49E-728A11753787}" destId="{25D5ADD6-C103-415E-B2C3-F0859B93EDC9}"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2B08B8-D3ED-40FA-A2F1-7DA387364CE3}" type="doc">
      <dgm:prSet loTypeId="urn:microsoft.com/office/officeart/2005/8/layout/hierarchy1" loCatId="hierarchy" qsTypeId="urn:microsoft.com/office/officeart/2005/8/quickstyle/simple1" qsCatId="simple" csTypeId="urn:microsoft.com/office/officeart/2005/8/colors/accent6_5" csCatId="accent6" phldr="1"/>
      <dgm:spPr/>
      <dgm:t>
        <a:bodyPr/>
        <a:lstStyle/>
        <a:p>
          <a:endParaRPr lang="en-US"/>
        </a:p>
      </dgm:t>
    </dgm:pt>
    <dgm:pt modelId="{0475E796-8512-4FA9-9272-AFBEE271AA82}">
      <dgm:prSet/>
      <dgm:spPr/>
      <dgm:t>
        <a:bodyPr/>
        <a:lstStyle/>
        <a:p>
          <a:r>
            <a:rPr lang="en-GB" b="1" dirty="0"/>
            <a:t>Section 1</a:t>
          </a:r>
        </a:p>
        <a:p>
          <a:r>
            <a:rPr lang="en-GB" b="1" dirty="0"/>
            <a:t>Problem and Idea</a:t>
          </a:r>
          <a:endParaRPr lang="en-US" dirty="0"/>
        </a:p>
      </dgm:t>
    </dgm:pt>
    <dgm:pt modelId="{BB2DD311-7C4A-4090-A06E-FFC79507210C}" type="parTrans" cxnId="{474A54FF-5D6B-4536-AF57-A312C42D3353}">
      <dgm:prSet/>
      <dgm:spPr/>
      <dgm:t>
        <a:bodyPr/>
        <a:lstStyle/>
        <a:p>
          <a:endParaRPr lang="en-US"/>
        </a:p>
      </dgm:t>
    </dgm:pt>
    <dgm:pt modelId="{CCB7784E-E526-46EB-9201-EC3D444F8C28}" type="sibTrans" cxnId="{474A54FF-5D6B-4536-AF57-A312C42D3353}">
      <dgm:prSet/>
      <dgm:spPr/>
      <dgm:t>
        <a:bodyPr/>
        <a:lstStyle/>
        <a:p>
          <a:endParaRPr lang="en-US"/>
        </a:p>
      </dgm:t>
    </dgm:pt>
    <dgm:pt modelId="{99877430-42B7-44D6-9BF6-CB6FB698843D}">
      <dgm:prSet/>
      <dgm:spPr/>
      <dgm:t>
        <a:bodyPr/>
        <a:lstStyle/>
        <a:p>
          <a:r>
            <a:rPr lang="en-GB" b="1" dirty="0"/>
            <a:t>Section 2</a:t>
          </a:r>
        </a:p>
        <a:p>
          <a:r>
            <a:rPr lang="en-GB" b="1" dirty="0"/>
            <a:t>Research and Insight</a:t>
          </a:r>
          <a:endParaRPr lang="en-US" dirty="0"/>
        </a:p>
      </dgm:t>
    </dgm:pt>
    <dgm:pt modelId="{B4A28297-7420-4D92-915C-DBF322789BE5}" type="parTrans" cxnId="{85E24423-A971-4742-8D2B-AFC93143CA19}">
      <dgm:prSet/>
      <dgm:spPr/>
      <dgm:t>
        <a:bodyPr/>
        <a:lstStyle/>
        <a:p>
          <a:endParaRPr lang="en-US"/>
        </a:p>
      </dgm:t>
    </dgm:pt>
    <dgm:pt modelId="{78772DFC-CF7D-4BD5-90EC-0BD5C7A3D4C4}" type="sibTrans" cxnId="{85E24423-A971-4742-8D2B-AFC93143CA19}">
      <dgm:prSet/>
      <dgm:spPr/>
      <dgm:t>
        <a:bodyPr/>
        <a:lstStyle/>
        <a:p>
          <a:endParaRPr lang="en-US"/>
        </a:p>
      </dgm:t>
    </dgm:pt>
    <dgm:pt modelId="{254094FC-3AEA-4682-AD9C-6EB1AFC365F3}">
      <dgm:prSet/>
      <dgm:spPr/>
      <dgm:t>
        <a:bodyPr/>
        <a:lstStyle/>
        <a:p>
          <a:r>
            <a:rPr lang="en-GB" b="1" dirty="0"/>
            <a:t>Section 3</a:t>
          </a:r>
        </a:p>
        <a:p>
          <a:r>
            <a:rPr lang="en-GB" b="1" dirty="0"/>
            <a:t>Design and Impact</a:t>
          </a:r>
          <a:endParaRPr lang="en-US" dirty="0"/>
        </a:p>
      </dgm:t>
    </dgm:pt>
    <dgm:pt modelId="{8D6E9CAE-B97F-4895-9B66-26B9F555B340}" type="parTrans" cxnId="{D739DDA1-82F3-4A71-8A3A-C5D91D33FFD8}">
      <dgm:prSet/>
      <dgm:spPr/>
      <dgm:t>
        <a:bodyPr/>
        <a:lstStyle/>
        <a:p>
          <a:endParaRPr lang="en-US"/>
        </a:p>
      </dgm:t>
    </dgm:pt>
    <dgm:pt modelId="{2B20DF0A-C99E-4BD7-8C79-071BEF54C308}" type="sibTrans" cxnId="{D739DDA1-82F3-4A71-8A3A-C5D91D33FFD8}">
      <dgm:prSet/>
      <dgm:spPr/>
      <dgm:t>
        <a:bodyPr/>
        <a:lstStyle/>
        <a:p>
          <a:endParaRPr lang="en-US"/>
        </a:p>
      </dgm:t>
    </dgm:pt>
    <dgm:pt modelId="{D339F1CD-05FF-410C-9F58-D41413351516}">
      <dgm:prSet/>
      <dgm:spPr/>
      <dgm:t>
        <a:bodyPr/>
        <a:lstStyle/>
        <a:p>
          <a:r>
            <a:rPr lang="en-GB" b="1" dirty="0"/>
            <a:t>Section 4</a:t>
          </a:r>
        </a:p>
        <a:p>
          <a:r>
            <a:rPr lang="en-GB" b="1" dirty="0"/>
            <a:t>Communication and Pitch</a:t>
          </a:r>
          <a:endParaRPr lang="en-US" dirty="0"/>
        </a:p>
      </dgm:t>
    </dgm:pt>
    <dgm:pt modelId="{786935D7-031A-417E-B62C-D6DDCF301338}" type="parTrans" cxnId="{3CE4328C-CA7A-437B-B49A-5295ED626075}">
      <dgm:prSet/>
      <dgm:spPr/>
      <dgm:t>
        <a:bodyPr/>
        <a:lstStyle/>
        <a:p>
          <a:endParaRPr lang="en-US"/>
        </a:p>
      </dgm:t>
    </dgm:pt>
    <dgm:pt modelId="{520354B8-F675-4AA8-8343-69A8A6988F1D}" type="sibTrans" cxnId="{3CE4328C-CA7A-437B-B49A-5295ED626075}">
      <dgm:prSet/>
      <dgm:spPr/>
      <dgm:t>
        <a:bodyPr/>
        <a:lstStyle/>
        <a:p>
          <a:endParaRPr lang="en-US"/>
        </a:p>
      </dgm:t>
    </dgm:pt>
    <dgm:pt modelId="{A02AF8C7-5BA4-4E18-80AF-E30DCAE0947E}" type="pres">
      <dgm:prSet presAssocID="{032B08B8-D3ED-40FA-A2F1-7DA387364CE3}" presName="hierChild1" presStyleCnt="0">
        <dgm:presLayoutVars>
          <dgm:chPref val="1"/>
          <dgm:dir/>
          <dgm:animOne val="branch"/>
          <dgm:animLvl val="lvl"/>
          <dgm:resizeHandles/>
        </dgm:presLayoutVars>
      </dgm:prSet>
      <dgm:spPr/>
    </dgm:pt>
    <dgm:pt modelId="{E3BBBAC5-5339-4B62-8D1D-183A912B9B0D}" type="pres">
      <dgm:prSet presAssocID="{0475E796-8512-4FA9-9272-AFBEE271AA82}" presName="hierRoot1" presStyleCnt="0"/>
      <dgm:spPr/>
    </dgm:pt>
    <dgm:pt modelId="{FBA0998E-2515-47C5-9041-434A5EC91040}" type="pres">
      <dgm:prSet presAssocID="{0475E796-8512-4FA9-9272-AFBEE271AA82}" presName="composite" presStyleCnt="0"/>
      <dgm:spPr/>
    </dgm:pt>
    <dgm:pt modelId="{1A4045DD-0A01-4FA5-8597-12B8AE2F2A6A}" type="pres">
      <dgm:prSet presAssocID="{0475E796-8512-4FA9-9272-AFBEE271AA82}" presName="background" presStyleLbl="node0" presStyleIdx="0" presStyleCnt="4"/>
      <dgm:spPr/>
    </dgm:pt>
    <dgm:pt modelId="{949CF0C8-5E11-4A84-A55C-F1B93025A263}" type="pres">
      <dgm:prSet presAssocID="{0475E796-8512-4FA9-9272-AFBEE271AA82}" presName="text" presStyleLbl="fgAcc0" presStyleIdx="0" presStyleCnt="4">
        <dgm:presLayoutVars>
          <dgm:chPref val="3"/>
        </dgm:presLayoutVars>
      </dgm:prSet>
      <dgm:spPr/>
    </dgm:pt>
    <dgm:pt modelId="{5F0140CD-433B-4C2D-8CFC-3EB9ED99AE54}" type="pres">
      <dgm:prSet presAssocID="{0475E796-8512-4FA9-9272-AFBEE271AA82}" presName="hierChild2" presStyleCnt="0"/>
      <dgm:spPr/>
    </dgm:pt>
    <dgm:pt modelId="{7213E617-B182-43C9-91DD-EC3F193475D5}" type="pres">
      <dgm:prSet presAssocID="{99877430-42B7-44D6-9BF6-CB6FB698843D}" presName="hierRoot1" presStyleCnt="0"/>
      <dgm:spPr/>
    </dgm:pt>
    <dgm:pt modelId="{26710FF0-D198-4391-A8C8-A4FA1E71EF69}" type="pres">
      <dgm:prSet presAssocID="{99877430-42B7-44D6-9BF6-CB6FB698843D}" presName="composite" presStyleCnt="0"/>
      <dgm:spPr/>
    </dgm:pt>
    <dgm:pt modelId="{1D1A389B-435D-4C64-B43F-05A532C362C3}" type="pres">
      <dgm:prSet presAssocID="{99877430-42B7-44D6-9BF6-CB6FB698843D}" presName="background" presStyleLbl="node0" presStyleIdx="1" presStyleCnt="4"/>
      <dgm:spPr/>
    </dgm:pt>
    <dgm:pt modelId="{EE2F0072-EF52-48AB-A153-098069129E07}" type="pres">
      <dgm:prSet presAssocID="{99877430-42B7-44D6-9BF6-CB6FB698843D}" presName="text" presStyleLbl="fgAcc0" presStyleIdx="1" presStyleCnt="4">
        <dgm:presLayoutVars>
          <dgm:chPref val="3"/>
        </dgm:presLayoutVars>
      </dgm:prSet>
      <dgm:spPr/>
    </dgm:pt>
    <dgm:pt modelId="{6E188F51-5CAD-410B-8FD3-F8A56665DB80}" type="pres">
      <dgm:prSet presAssocID="{99877430-42B7-44D6-9BF6-CB6FB698843D}" presName="hierChild2" presStyleCnt="0"/>
      <dgm:spPr/>
    </dgm:pt>
    <dgm:pt modelId="{F73744F1-2FA1-430C-8094-FF56B481BA36}" type="pres">
      <dgm:prSet presAssocID="{254094FC-3AEA-4682-AD9C-6EB1AFC365F3}" presName="hierRoot1" presStyleCnt="0"/>
      <dgm:spPr/>
    </dgm:pt>
    <dgm:pt modelId="{42465BE3-F003-44FC-8351-AC5A9B102C9E}" type="pres">
      <dgm:prSet presAssocID="{254094FC-3AEA-4682-AD9C-6EB1AFC365F3}" presName="composite" presStyleCnt="0"/>
      <dgm:spPr/>
    </dgm:pt>
    <dgm:pt modelId="{12B82A7D-24AD-482D-8960-AA8151BF3AA3}" type="pres">
      <dgm:prSet presAssocID="{254094FC-3AEA-4682-AD9C-6EB1AFC365F3}" presName="background" presStyleLbl="node0" presStyleIdx="2" presStyleCnt="4"/>
      <dgm:spPr/>
    </dgm:pt>
    <dgm:pt modelId="{4BDBB478-B39E-4780-AB54-5C835AAB49A1}" type="pres">
      <dgm:prSet presAssocID="{254094FC-3AEA-4682-AD9C-6EB1AFC365F3}" presName="text" presStyleLbl="fgAcc0" presStyleIdx="2" presStyleCnt="4">
        <dgm:presLayoutVars>
          <dgm:chPref val="3"/>
        </dgm:presLayoutVars>
      </dgm:prSet>
      <dgm:spPr/>
    </dgm:pt>
    <dgm:pt modelId="{D42E284C-44D9-46E6-B4DD-B7C83F67A5FD}" type="pres">
      <dgm:prSet presAssocID="{254094FC-3AEA-4682-AD9C-6EB1AFC365F3}" presName="hierChild2" presStyleCnt="0"/>
      <dgm:spPr/>
    </dgm:pt>
    <dgm:pt modelId="{54E0495D-F255-495D-A8E9-3BB3179DA18B}" type="pres">
      <dgm:prSet presAssocID="{D339F1CD-05FF-410C-9F58-D41413351516}" presName="hierRoot1" presStyleCnt="0"/>
      <dgm:spPr/>
    </dgm:pt>
    <dgm:pt modelId="{E0AAC0D5-E25B-4AFF-AA6D-DDA28A972FE4}" type="pres">
      <dgm:prSet presAssocID="{D339F1CD-05FF-410C-9F58-D41413351516}" presName="composite" presStyleCnt="0"/>
      <dgm:spPr/>
    </dgm:pt>
    <dgm:pt modelId="{67D89616-AD77-4901-A170-7D30431E6125}" type="pres">
      <dgm:prSet presAssocID="{D339F1CD-05FF-410C-9F58-D41413351516}" presName="background" presStyleLbl="node0" presStyleIdx="3" presStyleCnt="4"/>
      <dgm:spPr/>
    </dgm:pt>
    <dgm:pt modelId="{C64CC02E-EB16-4507-86DD-A3D0A11050A8}" type="pres">
      <dgm:prSet presAssocID="{D339F1CD-05FF-410C-9F58-D41413351516}" presName="text" presStyleLbl="fgAcc0" presStyleIdx="3" presStyleCnt="4">
        <dgm:presLayoutVars>
          <dgm:chPref val="3"/>
        </dgm:presLayoutVars>
      </dgm:prSet>
      <dgm:spPr/>
    </dgm:pt>
    <dgm:pt modelId="{A29E9191-AAF4-4819-88A5-4348811128F7}" type="pres">
      <dgm:prSet presAssocID="{D339F1CD-05FF-410C-9F58-D41413351516}" presName="hierChild2" presStyleCnt="0"/>
      <dgm:spPr/>
    </dgm:pt>
  </dgm:ptLst>
  <dgm:cxnLst>
    <dgm:cxn modelId="{4D138B1D-963B-49EA-9528-806B82884D4E}" type="presOf" srcId="{0475E796-8512-4FA9-9272-AFBEE271AA82}" destId="{949CF0C8-5E11-4A84-A55C-F1B93025A263}" srcOrd="0" destOrd="0" presId="urn:microsoft.com/office/officeart/2005/8/layout/hierarchy1"/>
    <dgm:cxn modelId="{85E24423-A971-4742-8D2B-AFC93143CA19}" srcId="{032B08B8-D3ED-40FA-A2F1-7DA387364CE3}" destId="{99877430-42B7-44D6-9BF6-CB6FB698843D}" srcOrd="1" destOrd="0" parTransId="{B4A28297-7420-4D92-915C-DBF322789BE5}" sibTransId="{78772DFC-CF7D-4BD5-90EC-0BD5C7A3D4C4}"/>
    <dgm:cxn modelId="{D3AC8269-F179-456A-BE2E-18B21C371437}" type="presOf" srcId="{254094FC-3AEA-4682-AD9C-6EB1AFC365F3}" destId="{4BDBB478-B39E-4780-AB54-5C835AAB49A1}" srcOrd="0" destOrd="0" presId="urn:microsoft.com/office/officeart/2005/8/layout/hierarchy1"/>
    <dgm:cxn modelId="{F2374C6E-E97F-4705-A298-10235F19E210}" type="presOf" srcId="{032B08B8-D3ED-40FA-A2F1-7DA387364CE3}" destId="{A02AF8C7-5BA4-4E18-80AF-E30DCAE0947E}" srcOrd="0" destOrd="0" presId="urn:microsoft.com/office/officeart/2005/8/layout/hierarchy1"/>
    <dgm:cxn modelId="{3CE4328C-CA7A-437B-B49A-5295ED626075}" srcId="{032B08B8-D3ED-40FA-A2F1-7DA387364CE3}" destId="{D339F1CD-05FF-410C-9F58-D41413351516}" srcOrd="3" destOrd="0" parTransId="{786935D7-031A-417E-B62C-D6DDCF301338}" sibTransId="{520354B8-F675-4AA8-8343-69A8A6988F1D}"/>
    <dgm:cxn modelId="{8CAAF398-AAE0-4EEE-9D54-DF185D2C459C}" type="presOf" srcId="{99877430-42B7-44D6-9BF6-CB6FB698843D}" destId="{EE2F0072-EF52-48AB-A153-098069129E07}" srcOrd="0" destOrd="0" presId="urn:microsoft.com/office/officeart/2005/8/layout/hierarchy1"/>
    <dgm:cxn modelId="{D739DDA1-82F3-4A71-8A3A-C5D91D33FFD8}" srcId="{032B08B8-D3ED-40FA-A2F1-7DA387364CE3}" destId="{254094FC-3AEA-4682-AD9C-6EB1AFC365F3}" srcOrd="2" destOrd="0" parTransId="{8D6E9CAE-B97F-4895-9B66-26B9F555B340}" sibTransId="{2B20DF0A-C99E-4BD7-8C79-071BEF54C308}"/>
    <dgm:cxn modelId="{C738F9A4-AB3D-4BD7-A06C-9C3D86F719C0}" type="presOf" srcId="{D339F1CD-05FF-410C-9F58-D41413351516}" destId="{C64CC02E-EB16-4507-86DD-A3D0A11050A8}" srcOrd="0" destOrd="0" presId="urn:microsoft.com/office/officeart/2005/8/layout/hierarchy1"/>
    <dgm:cxn modelId="{474A54FF-5D6B-4536-AF57-A312C42D3353}" srcId="{032B08B8-D3ED-40FA-A2F1-7DA387364CE3}" destId="{0475E796-8512-4FA9-9272-AFBEE271AA82}" srcOrd="0" destOrd="0" parTransId="{BB2DD311-7C4A-4090-A06E-FFC79507210C}" sibTransId="{CCB7784E-E526-46EB-9201-EC3D444F8C28}"/>
    <dgm:cxn modelId="{FD081655-AA4D-4575-ABC4-F0519193B9F5}" type="presParOf" srcId="{A02AF8C7-5BA4-4E18-80AF-E30DCAE0947E}" destId="{E3BBBAC5-5339-4B62-8D1D-183A912B9B0D}" srcOrd="0" destOrd="0" presId="urn:microsoft.com/office/officeart/2005/8/layout/hierarchy1"/>
    <dgm:cxn modelId="{E6D3D065-A493-4B43-85F3-EBC3231388CD}" type="presParOf" srcId="{E3BBBAC5-5339-4B62-8D1D-183A912B9B0D}" destId="{FBA0998E-2515-47C5-9041-434A5EC91040}" srcOrd="0" destOrd="0" presId="urn:microsoft.com/office/officeart/2005/8/layout/hierarchy1"/>
    <dgm:cxn modelId="{ABFDDBA2-894D-48C7-9BE7-571FD3218124}" type="presParOf" srcId="{FBA0998E-2515-47C5-9041-434A5EC91040}" destId="{1A4045DD-0A01-4FA5-8597-12B8AE2F2A6A}" srcOrd="0" destOrd="0" presId="urn:microsoft.com/office/officeart/2005/8/layout/hierarchy1"/>
    <dgm:cxn modelId="{FF28291D-FEE7-4DBC-AFEE-59CA064D52EB}" type="presParOf" srcId="{FBA0998E-2515-47C5-9041-434A5EC91040}" destId="{949CF0C8-5E11-4A84-A55C-F1B93025A263}" srcOrd="1" destOrd="0" presId="urn:microsoft.com/office/officeart/2005/8/layout/hierarchy1"/>
    <dgm:cxn modelId="{DB619DD5-C2DF-4AAB-97EC-20B467678BC1}" type="presParOf" srcId="{E3BBBAC5-5339-4B62-8D1D-183A912B9B0D}" destId="{5F0140CD-433B-4C2D-8CFC-3EB9ED99AE54}" srcOrd="1" destOrd="0" presId="urn:microsoft.com/office/officeart/2005/8/layout/hierarchy1"/>
    <dgm:cxn modelId="{45B69F20-EE79-4671-BFB0-C5CEFAF11CA8}" type="presParOf" srcId="{A02AF8C7-5BA4-4E18-80AF-E30DCAE0947E}" destId="{7213E617-B182-43C9-91DD-EC3F193475D5}" srcOrd="1" destOrd="0" presId="urn:microsoft.com/office/officeart/2005/8/layout/hierarchy1"/>
    <dgm:cxn modelId="{120488F3-6ED8-497F-AA79-7E5E4B28E9A6}" type="presParOf" srcId="{7213E617-B182-43C9-91DD-EC3F193475D5}" destId="{26710FF0-D198-4391-A8C8-A4FA1E71EF69}" srcOrd="0" destOrd="0" presId="urn:microsoft.com/office/officeart/2005/8/layout/hierarchy1"/>
    <dgm:cxn modelId="{1A58A633-CB13-47D9-95B1-D4730EFEB4C8}" type="presParOf" srcId="{26710FF0-D198-4391-A8C8-A4FA1E71EF69}" destId="{1D1A389B-435D-4C64-B43F-05A532C362C3}" srcOrd="0" destOrd="0" presId="urn:microsoft.com/office/officeart/2005/8/layout/hierarchy1"/>
    <dgm:cxn modelId="{B015E039-AB16-4AA6-920A-D4148349F530}" type="presParOf" srcId="{26710FF0-D198-4391-A8C8-A4FA1E71EF69}" destId="{EE2F0072-EF52-48AB-A153-098069129E07}" srcOrd="1" destOrd="0" presId="urn:microsoft.com/office/officeart/2005/8/layout/hierarchy1"/>
    <dgm:cxn modelId="{34AA3EBD-3D96-495D-9EC5-C1F6B40F578F}" type="presParOf" srcId="{7213E617-B182-43C9-91DD-EC3F193475D5}" destId="{6E188F51-5CAD-410B-8FD3-F8A56665DB80}" srcOrd="1" destOrd="0" presId="urn:microsoft.com/office/officeart/2005/8/layout/hierarchy1"/>
    <dgm:cxn modelId="{FCDBA8C5-B49B-4585-96AB-5B3FDDD8D47C}" type="presParOf" srcId="{A02AF8C7-5BA4-4E18-80AF-E30DCAE0947E}" destId="{F73744F1-2FA1-430C-8094-FF56B481BA36}" srcOrd="2" destOrd="0" presId="urn:microsoft.com/office/officeart/2005/8/layout/hierarchy1"/>
    <dgm:cxn modelId="{D27A099B-20DE-4A52-81A7-FBA5A08D5F98}" type="presParOf" srcId="{F73744F1-2FA1-430C-8094-FF56B481BA36}" destId="{42465BE3-F003-44FC-8351-AC5A9B102C9E}" srcOrd="0" destOrd="0" presId="urn:microsoft.com/office/officeart/2005/8/layout/hierarchy1"/>
    <dgm:cxn modelId="{B0ABA953-0C01-4AAF-A1E7-8A96D2285E83}" type="presParOf" srcId="{42465BE3-F003-44FC-8351-AC5A9B102C9E}" destId="{12B82A7D-24AD-482D-8960-AA8151BF3AA3}" srcOrd="0" destOrd="0" presId="urn:microsoft.com/office/officeart/2005/8/layout/hierarchy1"/>
    <dgm:cxn modelId="{DA5C0E1C-8168-4E40-8D50-85D752978F8C}" type="presParOf" srcId="{42465BE3-F003-44FC-8351-AC5A9B102C9E}" destId="{4BDBB478-B39E-4780-AB54-5C835AAB49A1}" srcOrd="1" destOrd="0" presId="urn:microsoft.com/office/officeart/2005/8/layout/hierarchy1"/>
    <dgm:cxn modelId="{20B79E4B-9072-4B63-8B7B-85EA3A0BED59}" type="presParOf" srcId="{F73744F1-2FA1-430C-8094-FF56B481BA36}" destId="{D42E284C-44D9-46E6-B4DD-B7C83F67A5FD}" srcOrd="1" destOrd="0" presId="urn:microsoft.com/office/officeart/2005/8/layout/hierarchy1"/>
    <dgm:cxn modelId="{AE0F9EA9-88A1-4099-8D6B-C5A99955416A}" type="presParOf" srcId="{A02AF8C7-5BA4-4E18-80AF-E30DCAE0947E}" destId="{54E0495D-F255-495D-A8E9-3BB3179DA18B}" srcOrd="3" destOrd="0" presId="urn:microsoft.com/office/officeart/2005/8/layout/hierarchy1"/>
    <dgm:cxn modelId="{C9FAFA57-6F15-45F4-AEED-1D17EFDD9B65}" type="presParOf" srcId="{54E0495D-F255-495D-A8E9-3BB3179DA18B}" destId="{E0AAC0D5-E25B-4AFF-AA6D-DDA28A972FE4}" srcOrd="0" destOrd="0" presId="urn:microsoft.com/office/officeart/2005/8/layout/hierarchy1"/>
    <dgm:cxn modelId="{1609FB86-6AF5-4E13-93F0-58AD2C766403}" type="presParOf" srcId="{E0AAC0D5-E25B-4AFF-AA6D-DDA28A972FE4}" destId="{67D89616-AD77-4901-A170-7D30431E6125}" srcOrd="0" destOrd="0" presId="urn:microsoft.com/office/officeart/2005/8/layout/hierarchy1"/>
    <dgm:cxn modelId="{9A85659E-FB57-45FC-96AA-D5032248E84C}" type="presParOf" srcId="{E0AAC0D5-E25B-4AFF-AA6D-DDA28A972FE4}" destId="{C64CC02E-EB16-4507-86DD-A3D0A11050A8}" srcOrd="1" destOrd="0" presId="urn:microsoft.com/office/officeart/2005/8/layout/hierarchy1"/>
    <dgm:cxn modelId="{C997BFFE-80D2-42CB-9D57-17FFBD138777}" type="presParOf" srcId="{54E0495D-F255-495D-A8E9-3BB3179DA18B}" destId="{A29E9191-AAF4-4819-88A5-4348811128F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71445A-9B39-42D8-9186-8CBB24D3AB5B}" type="doc">
      <dgm:prSet loTypeId="urn:microsoft.com/office/officeart/2005/8/layout/process4" loCatId="process" qsTypeId="urn:microsoft.com/office/officeart/2005/8/quickstyle/simple5" qsCatId="simple" csTypeId="urn:microsoft.com/office/officeart/2005/8/colors/accent6_2" csCatId="accent6"/>
      <dgm:spPr/>
      <dgm:t>
        <a:bodyPr/>
        <a:lstStyle/>
        <a:p>
          <a:endParaRPr lang="en-US"/>
        </a:p>
      </dgm:t>
    </dgm:pt>
    <dgm:pt modelId="{E2FF3B1D-8F3F-475F-A1F6-42D9741BE375}">
      <dgm:prSet custT="1"/>
      <dgm:spPr/>
      <dgm:t>
        <a:bodyPr/>
        <a:lstStyle/>
        <a:p>
          <a:r>
            <a:rPr lang="en-GB" sz="2400" dirty="0"/>
            <a:t>There are lots of </a:t>
          </a:r>
          <a:r>
            <a:rPr lang="en-GB" sz="2400" b="1" dirty="0"/>
            <a:t>resources on the #DigiInventors Challenge </a:t>
          </a:r>
          <a:r>
            <a:rPr lang="en-GB" sz="2400" dirty="0"/>
            <a:t>website to help with your research and developing your ideas.</a:t>
          </a:r>
          <a:endParaRPr lang="en-US" sz="2400" dirty="0"/>
        </a:p>
      </dgm:t>
    </dgm:pt>
    <dgm:pt modelId="{FA6C45D9-E7D2-4561-A254-8EF1C82BB5D6}" type="parTrans" cxnId="{D5C0A13B-D394-449F-94F1-71756F5A2D5E}">
      <dgm:prSet/>
      <dgm:spPr/>
      <dgm:t>
        <a:bodyPr/>
        <a:lstStyle/>
        <a:p>
          <a:endParaRPr lang="en-US"/>
        </a:p>
      </dgm:t>
    </dgm:pt>
    <dgm:pt modelId="{74294FFE-9776-4602-BEBA-75C03F5ED721}" type="sibTrans" cxnId="{D5C0A13B-D394-449F-94F1-71756F5A2D5E}">
      <dgm:prSet/>
      <dgm:spPr/>
      <dgm:t>
        <a:bodyPr/>
        <a:lstStyle/>
        <a:p>
          <a:endParaRPr lang="en-US"/>
        </a:p>
      </dgm:t>
    </dgm:pt>
    <dgm:pt modelId="{837F8F7E-16B2-4985-920C-E1A1CC5326A4}">
      <dgm:prSet custT="1"/>
      <dgm:spPr/>
      <dgm:t>
        <a:bodyPr/>
        <a:lstStyle/>
        <a:p>
          <a:r>
            <a:rPr lang="en-GB" sz="2400" dirty="0"/>
            <a:t>These have been tagged as </a:t>
          </a:r>
          <a:r>
            <a:rPr lang="en-GB" sz="2400" b="1" dirty="0"/>
            <a:t>“essential resources” </a:t>
          </a:r>
          <a:r>
            <a:rPr lang="en-GB" sz="2400" dirty="0"/>
            <a:t>and </a:t>
          </a:r>
          <a:r>
            <a:rPr lang="en-GB" sz="2400" b="1" dirty="0"/>
            <a:t>“additional resources” </a:t>
          </a:r>
          <a:r>
            <a:rPr lang="en-GB" sz="2400" dirty="0"/>
            <a:t>– it is up to you to decide if and how much of them you use</a:t>
          </a:r>
          <a:endParaRPr lang="en-US" sz="2400" dirty="0"/>
        </a:p>
      </dgm:t>
    </dgm:pt>
    <dgm:pt modelId="{CBFCC05F-AA5E-4749-9A0D-E445749687D2}" type="parTrans" cxnId="{5BED2639-3F88-4865-ABC8-83DD4D0454B0}">
      <dgm:prSet/>
      <dgm:spPr/>
      <dgm:t>
        <a:bodyPr/>
        <a:lstStyle/>
        <a:p>
          <a:endParaRPr lang="en-US"/>
        </a:p>
      </dgm:t>
    </dgm:pt>
    <dgm:pt modelId="{8940AED6-368B-4AB2-A513-A86E41CDFDCA}" type="sibTrans" cxnId="{5BED2639-3F88-4865-ABC8-83DD4D0454B0}">
      <dgm:prSet/>
      <dgm:spPr/>
      <dgm:t>
        <a:bodyPr/>
        <a:lstStyle/>
        <a:p>
          <a:endParaRPr lang="en-US"/>
        </a:p>
      </dgm:t>
    </dgm:pt>
    <dgm:pt modelId="{3258CF67-ECDA-4DB4-A67D-7EBED304F188}">
      <dgm:prSet custT="1"/>
      <dgm:spPr/>
      <dgm:t>
        <a:bodyPr/>
        <a:lstStyle/>
        <a:p>
          <a:r>
            <a:rPr lang="en-GB" sz="2400" dirty="0"/>
            <a:t>Different resources will align with different judging criteria areas</a:t>
          </a:r>
          <a:endParaRPr lang="en-US" sz="2400" dirty="0"/>
        </a:p>
      </dgm:t>
    </dgm:pt>
    <dgm:pt modelId="{869766A3-A1A2-4647-BCF1-F9EB36B7A88E}" type="parTrans" cxnId="{A2C81396-F349-4F16-ADAB-075CB603F5C9}">
      <dgm:prSet/>
      <dgm:spPr/>
      <dgm:t>
        <a:bodyPr/>
        <a:lstStyle/>
        <a:p>
          <a:endParaRPr lang="en-US"/>
        </a:p>
      </dgm:t>
    </dgm:pt>
    <dgm:pt modelId="{EAA13FD3-A03B-47F2-8EB2-AB0D1CD2498C}" type="sibTrans" cxnId="{A2C81396-F349-4F16-ADAB-075CB603F5C9}">
      <dgm:prSet/>
      <dgm:spPr/>
      <dgm:t>
        <a:bodyPr/>
        <a:lstStyle/>
        <a:p>
          <a:endParaRPr lang="en-US"/>
        </a:p>
      </dgm:t>
    </dgm:pt>
    <dgm:pt modelId="{0656D2A3-4E19-4B2A-86B1-77867A55BBDF}" type="pres">
      <dgm:prSet presAssocID="{A671445A-9B39-42D8-9186-8CBB24D3AB5B}" presName="Name0" presStyleCnt="0">
        <dgm:presLayoutVars>
          <dgm:dir/>
          <dgm:animLvl val="lvl"/>
          <dgm:resizeHandles val="exact"/>
        </dgm:presLayoutVars>
      </dgm:prSet>
      <dgm:spPr/>
    </dgm:pt>
    <dgm:pt modelId="{5561E264-AD8A-4343-832C-E1203B6B18E2}" type="pres">
      <dgm:prSet presAssocID="{3258CF67-ECDA-4DB4-A67D-7EBED304F188}" presName="boxAndChildren" presStyleCnt="0"/>
      <dgm:spPr/>
    </dgm:pt>
    <dgm:pt modelId="{CAC7E052-5313-438B-B5D2-1C27958DB6A4}" type="pres">
      <dgm:prSet presAssocID="{3258CF67-ECDA-4DB4-A67D-7EBED304F188}" presName="parentTextBox" presStyleLbl="node1" presStyleIdx="0" presStyleCnt="3"/>
      <dgm:spPr/>
    </dgm:pt>
    <dgm:pt modelId="{C60EDD51-3CF7-4D32-B153-0204A3B5205F}" type="pres">
      <dgm:prSet presAssocID="{8940AED6-368B-4AB2-A513-A86E41CDFDCA}" presName="sp" presStyleCnt="0"/>
      <dgm:spPr/>
    </dgm:pt>
    <dgm:pt modelId="{A6FCD51C-7082-4CC7-9DB1-4E62A50668FB}" type="pres">
      <dgm:prSet presAssocID="{837F8F7E-16B2-4985-920C-E1A1CC5326A4}" presName="arrowAndChildren" presStyleCnt="0"/>
      <dgm:spPr/>
    </dgm:pt>
    <dgm:pt modelId="{A709354A-276F-4B91-9FD8-7EEDA7DC2AAF}" type="pres">
      <dgm:prSet presAssocID="{837F8F7E-16B2-4985-920C-E1A1CC5326A4}" presName="parentTextArrow" presStyleLbl="node1" presStyleIdx="1" presStyleCnt="3"/>
      <dgm:spPr/>
    </dgm:pt>
    <dgm:pt modelId="{361F6AC8-C7BA-43D5-AB73-0BB1F52A7DB7}" type="pres">
      <dgm:prSet presAssocID="{74294FFE-9776-4602-BEBA-75C03F5ED721}" presName="sp" presStyleCnt="0"/>
      <dgm:spPr/>
    </dgm:pt>
    <dgm:pt modelId="{7C438F6C-4AE3-4A5E-9940-909E0AE1B395}" type="pres">
      <dgm:prSet presAssocID="{E2FF3B1D-8F3F-475F-A1F6-42D9741BE375}" presName="arrowAndChildren" presStyleCnt="0"/>
      <dgm:spPr/>
    </dgm:pt>
    <dgm:pt modelId="{CCC97F86-13B2-4CF1-91DB-922DF41827F4}" type="pres">
      <dgm:prSet presAssocID="{E2FF3B1D-8F3F-475F-A1F6-42D9741BE375}" presName="parentTextArrow" presStyleLbl="node1" presStyleIdx="2" presStyleCnt="3"/>
      <dgm:spPr/>
    </dgm:pt>
  </dgm:ptLst>
  <dgm:cxnLst>
    <dgm:cxn modelId="{5FF0150E-D5DA-4B0F-B1F6-6336E8BA0A13}" type="presOf" srcId="{E2FF3B1D-8F3F-475F-A1F6-42D9741BE375}" destId="{CCC97F86-13B2-4CF1-91DB-922DF41827F4}" srcOrd="0" destOrd="0" presId="urn:microsoft.com/office/officeart/2005/8/layout/process4"/>
    <dgm:cxn modelId="{5BED2639-3F88-4865-ABC8-83DD4D0454B0}" srcId="{A671445A-9B39-42D8-9186-8CBB24D3AB5B}" destId="{837F8F7E-16B2-4985-920C-E1A1CC5326A4}" srcOrd="1" destOrd="0" parTransId="{CBFCC05F-AA5E-4749-9A0D-E445749687D2}" sibTransId="{8940AED6-368B-4AB2-A513-A86E41CDFDCA}"/>
    <dgm:cxn modelId="{D5C0A13B-D394-449F-94F1-71756F5A2D5E}" srcId="{A671445A-9B39-42D8-9186-8CBB24D3AB5B}" destId="{E2FF3B1D-8F3F-475F-A1F6-42D9741BE375}" srcOrd="0" destOrd="0" parTransId="{FA6C45D9-E7D2-4561-A254-8EF1C82BB5D6}" sibTransId="{74294FFE-9776-4602-BEBA-75C03F5ED721}"/>
    <dgm:cxn modelId="{74B74460-B2AC-4767-BFE0-5B6C1E1AF624}" type="presOf" srcId="{837F8F7E-16B2-4985-920C-E1A1CC5326A4}" destId="{A709354A-276F-4B91-9FD8-7EEDA7DC2AAF}" srcOrd="0" destOrd="0" presId="urn:microsoft.com/office/officeart/2005/8/layout/process4"/>
    <dgm:cxn modelId="{1118BD55-01B1-47F9-BA06-E0AAB05ADE3E}" type="presOf" srcId="{A671445A-9B39-42D8-9186-8CBB24D3AB5B}" destId="{0656D2A3-4E19-4B2A-86B1-77867A55BBDF}" srcOrd="0" destOrd="0" presId="urn:microsoft.com/office/officeart/2005/8/layout/process4"/>
    <dgm:cxn modelId="{D0892179-24B0-4930-B12F-DCDD9E7387DF}" type="presOf" srcId="{3258CF67-ECDA-4DB4-A67D-7EBED304F188}" destId="{CAC7E052-5313-438B-B5D2-1C27958DB6A4}" srcOrd="0" destOrd="0" presId="urn:microsoft.com/office/officeart/2005/8/layout/process4"/>
    <dgm:cxn modelId="{A2C81396-F349-4F16-ADAB-075CB603F5C9}" srcId="{A671445A-9B39-42D8-9186-8CBB24D3AB5B}" destId="{3258CF67-ECDA-4DB4-A67D-7EBED304F188}" srcOrd="2" destOrd="0" parTransId="{869766A3-A1A2-4647-BCF1-F9EB36B7A88E}" sibTransId="{EAA13FD3-A03B-47F2-8EB2-AB0D1CD2498C}"/>
    <dgm:cxn modelId="{DC781B9B-D5C3-40A7-B7C4-B839FFCB8727}" type="presParOf" srcId="{0656D2A3-4E19-4B2A-86B1-77867A55BBDF}" destId="{5561E264-AD8A-4343-832C-E1203B6B18E2}" srcOrd="0" destOrd="0" presId="urn:microsoft.com/office/officeart/2005/8/layout/process4"/>
    <dgm:cxn modelId="{3E50C814-FF4D-4026-BD28-C92A7B848993}" type="presParOf" srcId="{5561E264-AD8A-4343-832C-E1203B6B18E2}" destId="{CAC7E052-5313-438B-B5D2-1C27958DB6A4}" srcOrd="0" destOrd="0" presId="urn:microsoft.com/office/officeart/2005/8/layout/process4"/>
    <dgm:cxn modelId="{1D04BEE6-64BC-472A-B170-F201B66651A0}" type="presParOf" srcId="{0656D2A3-4E19-4B2A-86B1-77867A55BBDF}" destId="{C60EDD51-3CF7-4D32-B153-0204A3B5205F}" srcOrd="1" destOrd="0" presId="urn:microsoft.com/office/officeart/2005/8/layout/process4"/>
    <dgm:cxn modelId="{8F64E4A5-5DE0-4EB7-A987-3BCCBB03CE13}" type="presParOf" srcId="{0656D2A3-4E19-4B2A-86B1-77867A55BBDF}" destId="{A6FCD51C-7082-4CC7-9DB1-4E62A50668FB}" srcOrd="2" destOrd="0" presId="urn:microsoft.com/office/officeart/2005/8/layout/process4"/>
    <dgm:cxn modelId="{805A090B-8057-44F1-B4D6-BBD70F844B1D}" type="presParOf" srcId="{A6FCD51C-7082-4CC7-9DB1-4E62A50668FB}" destId="{A709354A-276F-4B91-9FD8-7EEDA7DC2AAF}" srcOrd="0" destOrd="0" presId="urn:microsoft.com/office/officeart/2005/8/layout/process4"/>
    <dgm:cxn modelId="{78760805-2E68-4D86-B022-DB2A699F3BC5}" type="presParOf" srcId="{0656D2A3-4E19-4B2A-86B1-77867A55BBDF}" destId="{361F6AC8-C7BA-43D5-AB73-0BB1F52A7DB7}" srcOrd="3" destOrd="0" presId="urn:microsoft.com/office/officeart/2005/8/layout/process4"/>
    <dgm:cxn modelId="{F89166AF-B512-4AD0-8D5C-F25697869870}" type="presParOf" srcId="{0656D2A3-4E19-4B2A-86B1-77867A55BBDF}" destId="{7C438F6C-4AE3-4A5E-9940-909E0AE1B395}" srcOrd="4" destOrd="0" presId="urn:microsoft.com/office/officeart/2005/8/layout/process4"/>
    <dgm:cxn modelId="{3FB4B630-6695-46BF-BC5F-B559197E6D93}" type="presParOf" srcId="{7C438F6C-4AE3-4A5E-9940-909E0AE1B395}" destId="{CCC97F86-13B2-4CF1-91DB-922DF41827F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EBA2FD-5646-4BD3-97EF-1EDD4AF0E34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5524D87-3131-41EB-A401-3FF7A8146108}">
      <dgm:prSet custT="1"/>
      <dgm:spPr/>
      <dgm:t>
        <a:bodyPr/>
        <a:lstStyle/>
        <a:p>
          <a:pPr>
            <a:defRPr cap="all"/>
          </a:pPr>
          <a:r>
            <a:rPr lang="en-GB" sz="1800" cap="none" dirty="0"/>
            <a:t>Be </a:t>
          </a:r>
          <a:r>
            <a:rPr lang="en-GB" sz="1800" b="1" cap="none" dirty="0"/>
            <a:t>creative</a:t>
          </a:r>
          <a:r>
            <a:rPr lang="en-GB" sz="1800" cap="none" dirty="0"/>
            <a:t> with your video! Remember the video must be 60 seconds maximum.</a:t>
          </a:r>
          <a:endParaRPr lang="en-US" sz="1800" cap="none" dirty="0"/>
        </a:p>
      </dgm:t>
    </dgm:pt>
    <dgm:pt modelId="{7924783D-3D29-40FB-90E3-DF29C28BD74C}" type="parTrans" cxnId="{CFC94A36-111E-4C08-AAF5-91BBA16991EF}">
      <dgm:prSet/>
      <dgm:spPr/>
      <dgm:t>
        <a:bodyPr/>
        <a:lstStyle/>
        <a:p>
          <a:endParaRPr lang="en-US"/>
        </a:p>
      </dgm:t>
    </dgm:pt>
    <dgm:pt modelId="{DC261749-A7A6-47A0-8C89-67033B312E7B}" type="sibTrans" cxnId="{CFC94A36-111E-4C08-AAF5-91BBA16991EF}">
      <dgm:prSet/>
      <dgm:spPr/>
      <dgm:t>
        <a:bodyPr/>
        <a:lstStyle/>
        <a:p>
          <a:endParaRPr lang="en-US"/>
        </a:p>
      </dgm:t>
    </dgm:pt>
    <dgm:pt modelId="{849D51EB-4B1C-4C79-9F42-5536DE19A1B0}">
      <dgm:prSet custT="1"/>
      <dgm:spPr/>
      <dgm:t>
        <a:bodyPr/>
        <a:lstStyle/>
        <a:p>
          <a:pPr>
            <a:defRPr cap="all"/>
          </a:pPr>
          <a:r>
            <a:rPr lang="en-GB" sz="1800" cap="none" dirty="0"/>
            <a:t>Demonstrate </a:t>
          </a:r>
          <a:r>
            <a:rPr lang="en-GB" sz="1800" b="1" cap="none" dirty="0"/>
            <a:t>detailed research </a:t>
          </a:r>
          <a:r>
            <a:rPr lang="en-GB" sz="1800" cap="none" dirty="0"/>
            <a:t>and provide an in-depth account to the four questions. Use the word document template to collate your thoughts and answers to each of the sections.</a:t>
          </a:r>
          <a:endParaRPr lang="en-US" sz="1800" cap="none" dirty="0"/>
        </a:p>
      </dgm:t>
    </dgm:pt>
    <dgm:pt modelId="{A7587A84-CC1E-4C2D-971C-C694EA83A6B1}" type="parTrans" cxnId="{98476D4C-753B-40F2-90C4-C11F7F54DE8B}">
      <dgm:prSet/>
      <dgm:spPr/>
      <dgm:t>
        <a:bodyPr/>
        <a:lstStyle/>
        <a:p>
          <a:endParaRPr lang="en-US"/>
        </a:p>
      </dgm:t>
    </dgm:pt>
    <dgm:pt modelId="{7465D0FC-E961-445D-96DC-2B132D61D8EB}" type="sibTrans" cxnId="{98476D4C-753B-40F2-90C4-C11F7F54DE8B}">
      <dgm:prSet/>
      <dgm:spPr/>
      <dgm:t>
        <a:bodyPr/>
        <a:lstStyle/>
        <a:p>
          <a:endParaRPr lang="en-US"/>
        </a:p>
      </dgm:t>
    </dgm:pt>
    <dgm:pt modelId="{EB110E4E-31BE-4E71-9FB5-17FF8D46D174}">
      <dgm:prSet custT="1"/>
      <dgm:spPr/>
      <dgm:t>
        <a:bodyPr/>
        <a:lstStyle/>
        <a:p>
          <a:pPr>
            <a:defRPr cap="all"/>
          </a:pPr>
          <a:r>
            <a:rPr lang="en-GB" sz="1800" cap="none" dirty="0"/>
            <a:t>Make your prototype concept </a:t>
          </a:r>
          <a:r>
            <a:rPr lang="en-GB" sz="1800" b="1" cap="none" dirty="0"/>
            <a:t>visual, clear and easy </a:t>
          </a:r>
          <a:r>
            <a:rPr lang="en-GB" sz="1800" cap="none" dirty="0"/>
            <a:t>to understand </a:t>
          </a:r>
          <a:endParaRPr lang="en-US" sz="1800" cap="none" dirty="0"/>
        </a:p>
      </dgm:t>
    </dgm:pt>
    <dgm:pt modelId="{263B69B5-0084-4245-9D2D-801FF443D46C}" type="parTrans" cxnId="{A232FC00-5C15-4F25-A6C8-81978738218E}">
      <dgm:prSet/>
      <dgm:spPr/>
      <dgm:t>
        <a:bodyPr/>
        <a:lstStyle/>
        <a:p>
          <a:endParaRPr lang="en-US"/>
        </a:p>
      </dgm:t>
    </dgm:pt>
    <dgm:pt modelId="{ADBDEB86-0AE0-4B91-B594-D3C36650EA9B}" type="sibTrans" cxnId="{A232FC00-5C15-4F25-A6C8-81978738218E}">
      <dgm:prSet/>
      <dgm:spPr/>
      <dgm:t>
        <a:bodyPr/>
        <a:lstStyle/>
        <a:p>
          <a:endParaRPr lang="en-US"/>
        </a:p>
      </dgm:t>
    </dgm:pt>
    <dgm:pt modelId="{037E395C-CB48-4B84-889B-52588D7023EF}">
      <dgm:prSet custT="1"/>
      <dgm:spPr/>
      <dgm:t>
        <a:bodyPr/>
        <a:lstStyle/>
        <a:p>
          <a:pPr>
            <a:defRPr cap="all"/>
          </a:pPr>
          <a:r>
            <a:rPr lang="en-GB" sz="1800" cap="none" dirty="0"/>
            <a:t>Make sure you </a:t>
          </a:r>
          <a:r>
            <a:rPr lang="en-GB" sz="1800" b="1" cap="none" dirty="0"/>
            <a:t>upload your video correctly</a:t>
          </a:r>
          <a:r>
            <a:rPr lang="en-GB" sz="1800" cap="none" dirty="0"/>
            <a:t>, and there are no permission issues for external judges to access. </a:t>
          </a:r>
          <a:endParaRPr lang="en-US" sz="1800" cap="none" dirty="0"/>
        </a:p>
      </dgm:t>
    </dgm:pt>
    <dgm:pt modelId="{81691D1F-A162-4CD9-9E39-210E04136BEF}" type="parTrans" cxnId="{4D70AAF4-F31E-4A99-BBE4-E1782F05BD65}">
      <dgm:prSet/>
      <dgm:spPr/>
      <dgm:t>
        <a:bodyPr/>
        <a:lstStyle/>
        <a:p>
          <a:endParaRPr lang="en-US"/>
        </a:p>
      </dgm:t>
    </dgm:pt>
    <dgm:pt modelId="{7B66448F-E32F-4F55-9CCC-90032018B4B6}" type="sibTrans" cxnId="{4D70AAF4-F31E-4A99-BBE4-E1782F05BD65}">
      <dgm:prSet/>
      <dgm:spPr/>
      <dgm:t>
        <a:bodyPr/>
        <a:lstStyle/>
        <a:p>
          <a:endParaRPr lang="en-US"/>
        </a:p>
      </dgm:t>
    </dgm:pt>
    <dgm:pt modelId="{7ABB2AF8-0F55-41F7-9A19-7964C11BA3D3}">
      <dgm:prSet custT="1"/>
      <dgm:spPr/>
      <dgm:t>
        <a:bodyPr/>
        <a:lstStyle/>
        <a:p>
          <a:pPr>
            <a:defRPr cap="all"/>
          </a:pPr>
          <a:r>
            <a:rPr lang="en-GB" sz="1800" cap="none" dirty="0"/>
            <a:t>If your video cannot be accessed or is more than 60 seconds, it will be discounted from the scoring</a:t>
          </a:r>
          <a:endParaRPr lang="en-US" sz="1800" cap="none" dirty="0"/>
        </a:p>
      </dgm:t>
    </dgm:pt>
    <dgm:pt modelId="{6FD5AFD9-B71C-4C8D-8E88-8EE44F767E16}" type="parTrans" cxnId="{60DA8217-D16C-40A4-B714-9C45D447BE73}">
      <dgm:prSet/>
      <dgm:spPr/>
      <dgm:t>
        <a:bodyPr/>
        <a:lstStyle/>
        <a:p>
          <a:endParaRPr lang="en-US"/>
        </a:p>
      </dgm:t>
    </dgm:pt>
    <dgm:pt modelId="{0D235B81-D1A2-480A-83E4-DE6CCEF86E25}" type="sibTrans" cxnId="{60DA8217-D16C-40A4-B714-9C45D447BE73}">
      <dgm:prSet/>
      <dgm:spPr/>
      <dgm:t>
        <a:bodyPr/>
        <a:lstStyle/>
        <a:p>
          <a:endParaRPr lang="en-US"/>
        </a:p>
      </dgm:t>
    </dgm:pt>
    <dgm:pt modelId="{2F93E9EB-9BA3-4B2F-92F0-21F920F656E7}" type="pres">
      <dgm:prSet presAssocID="{F2EBA2FD-5646-4BD3-97EF-1EDD4AF0E346}" presName="root" presStyleCnt="0">
        <dgm:presLayoutVars>
          <dgm:dir/>
          <dgm:resizeHandles val="exact"/>
        </dgm:presLayoutVars>
      </dgm:prSet>
      <dgm:spPr/>
    </dgm:pt>
    <dgm:pt modelId="{43ED2480-4870-4C34-858D-1DF6F5D89480}" type="pres">
      <dgm:prSet presAssocID="{95524D87-3131-41EB-A401-3FF7A8146108}" presName="compNode" presStyleCnt="0"/>
      <dgm:spPr/>
    </dgm:pt>
    <dgm:pt modelId="{6C32FA4C-CBF5-46AF-AFDD-1C1F3EACFA86}" type="pres">
      <dgm:prSet presAssocID="{95524D87-3131-41EB-A401-3FF7A8146108}" presName="iconBgRect" presStyleLbl="bgShp" presStyleIdx="0" presStyleCnt="5"/>
      <dgm:spPr/>
    </dgm:pt>
    <dgm:pt modelId="{33315CD8-5393-43B1-8FC0-65E7847695F2}" type="pres">
      <dgm:prSet presAssocID="{95524D87-3131-41EB-A401-3FF7A814610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01EA7B83-5089-4ACA-9F51-CFF3D292AEC5}" type="pres">
      <dgm:prSet presAssocID="{95524D87-3131-41EB-A401-3FF7A8146108}" presName="spaceRect" presStyleCnt="0"/>
      <dgm:spPr/>
    </dgm:pt>
    <dgm:pt modelId="{2CA5AE2E-038B-4E79-A487-915B5AC3AE9D}" type="pres">
      <dgm:prSet presAssocID="{95524D87-3131-41EB-A401-3FF7A8146108}" presName="textRect" presStyleLbl="revTx" presStyleIdx="0" presStyleCnt="5" custScaleX="121966">
        <dgm:presLayoutVars>
          <dgm:chMax val="1"/>
          <dgm:chPref val="1"/>
        </dgm:presLayoutVars>
      </dgm:prSet>
      <dgm:spPr/>
    </dgm:pt>
    <dgm:pt modelId="{281FE99A-589A-43E9-9DBE-A94289C168FA}" type="pres">
      <dgm:prSet presAssocID="{DC261749-A7A6-47A0-8C89-67033B312E7B}" presName="sibTrans" presStyleCnt="0"/>
      <dgm:spPr/>
    </dgm:pt>
    <dgm:pt modelId="{E1A4DCDF-93D8-40E6-9EAB-F13C3FB661B3}" type="pres">
      <dgm:prSet presAssocID="{849D51EB-4B1C-4C79-9F42-5536DE19A1B0}" presName="compNode" presStyleCnt="0"/>
      <dgm:spPr/>
    </dgm:pt>
    <dgm:pt modelId="{5B568394-1F8C-499A-B6C9-4FD24B825E87}" type="pres">
      <dgm:prSet presAssocID="{849D51EB-4B1C-4C79-9F42-5536DE19A1B0}" presName="iconBgRect" presStyleLbl="bgShp" presStyleIdx="1" presStyleCnt="5"/>
      <dgm:spPr/>
    </dgm:pt>
    <dgm:pt modelId="{0C43D410-9C78-4F0B-B885-28B5992F1125}" type="pres">
      <dgm:prSet presAssocID="{849D51EB-4B1C-4C79-9F42-5536DE19A1B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61B2BDE4-1B23-4F42-A745-C1CE8090C48B}" type="pres">
      <dgm:prSet presAssocID="{849D51EB-4B1C-4C79-9F42-5536DE19A1B0}" presName="spaceRect" presStyleCnt="0"/>
      <dgm:spPr/>
    </dgm:pt>
    <dgm:pt modelId="{F9AC9E6E-5236-4C83-B188-01A87D4B083A}" type="pres">
      <dgm:prSet presAssocID="{849D51EB-4B1C-4C79-9F42-5536DE19A1B0}" presName="textRect" presStyleLbl="revTx" presStyleIdx="1" presStyleCnt="5" custScaleX="126391">
        <dgm:presLayoutVars>
          <dgm:chMax val="1"/>
          <dgm:chPref val="1"/>
        </dgm:presLayoutVars>
      </dgm:prSet>
      <dgm:spPr/>
    </dgm:pt>
    <dgm:pt modelId="{09FF13A5-78D0-40E4-BD1A-03F30CF21BF1}" type="pres">
      <dgm:prSet presAssocID="{7465D0FC-E961-445D-96DC-2B132D61D8EB}" presName="sibTrans" presStyleCnt="0"/>
      <dgm:spPr/>
    </dgm:pt>
    <dgm:pt modelId="{6E2B212A-9FD4-423A-851C-51B8718ABE47}" type="pres">
      <dgm:prSet presAssocID="{EB110E4E-31BE-4E71-9FB5-17FF8D46D174}" presName="compNode" presStyleCnt="0"/>
      <dgm:spPr/>
    </dgm:pt>
    <dgm:pt modelId="{9D4E65A6-5B4C-42E4-9DBC-D047FD29E0BD}" type="pres">
      <dgm:prSet presAssocID="{EB110E4E-31BE-4E71-9FB5-17FF8D46D174}" presName="iconBgRect" presStyleLbl="bgShp" presStyleIdx="2" presStyleCnt="5"/>
      <dgm:spPr/>
    </dgm:pt>
    <dgm:pt modelId="{C285AEB1-0BD4-41CA-9506-AA77451EB3A7}" type="pres">
      <dgm:prSet presAssocID="{EB110E4E-31BE-4E71-9FB5-17FF8D46D17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orkflow"/>
        </a:ext>
      </dgm:extLst>
    </dgm:pt>
    <dgm:pt modelId="{E8FC1DF7-3F37-4C96-88B6-73091C7E9A4E}" type="pres">
      <dgm:prSet presAssocID="{EB110E4E-31BE-4E71-9FB5-17FF8D46D174}" presName="spaceRect" presStyleCnt="0"/>
      <dgm:spPr/>
    </dgm:pt>
    <dgm:pt modelId="{80ECB7C5-9501-424D-A5C9-A79F77A62F3D}" type="pres">
      <dgm:prSet presAssocID="{EB110E4E-31BE-4E71-9FB5-17FF8D46D174}" presName="textRect" presStyleLbl="revTx" presStyleIdx="2" presStyleCnt="5">
        <dgm:presLayoutVars>
          <dgm:chMax val="1"/>
          <dgm:chPref val="1"/>
        </dgm:presLayoutVars>
      </dgm:prSet>
      <dgm:spPr/>
    </dgm:pt>
    <dgm:pt modelId="{46CF5B79-BE4D-494B-93AA-0440888EAC0C}" type="pres">
      <dgm:prSet presAssocID="{ADBDEB86-0AE0-4B91-B594-D3C36650EA9B}" presName="sibTrans" presStyleCnt="0"/>
      <dgm:spPr/>
    </dgm:pt>
    <dgm:pt modelId="{1FA2187E-0C73-4A6B-9090-DD342E2576D6}" type="pres">
      <dgm:prSet presAssocID="{037E395C-CB48-4B84-889B-52588D7023EF}" presName="compNode" presStyleCnt="0"/>
      <dgm:spPr/>
    </dgm:pt>
    <dgm:pt modelId="{C879C873-B5E1-4FCD-B3ED-7DB2EF18D46D}" type="pres">
      <dgm:prSet presAssocID="{037E395C-CB48-4B84-889B-52588D7023EF}" presName="iconBgRect" presStyleLbl="bgShp" presStyleIdx="3" presStyleCnt="5"/>
      <dgm:spPr/>
    </dgm:pt>
    <dgm:pt modelId="{F4692587-E18E-4CE8-B7E4-4CE56498BAD5}" type="pres">
      <dgm:prSet presAssocID="{037E395C-CB48-4B84-889B-52588D7023E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0BFE46E3-9A50-4AF9-92D7-18DAD834E5E3}" type="pres">
      <dgm:prSet presAssocID="{037E395C-CB48-4B84-889B-52588D7023EF}" presName="spaceRect" presStyleCnt="0"/>
      <dgm:spPr/>
    </dgm:pt>
    <dgm:pt modelId="{8B2393DE-1E8C-40FC-ADF4-2CD8EDB4B068}" type="pres">
      <dgm:prSet presAssocID="{037E395C-CB48-4B84-889B-52588D7023EF}" presName="textRect" presStyleLbl="revTx" presStyleIdx="3" presStyleCnt="5" custScaleX="120402">
        <dgm:presLayoutVars>
          <dgm:chMax val="1"/>
          <dgm:chPref val="1"/>
        </dgm:presLayoutVars>
      </dgm:prSet>
      <dgm:spPr/>
    </dgm:pt>
    <dgm:pt modelId="{76A457B6-759F-4BEF-AB7D-6BF639353E8D}" type="pres">
      <dgm:prSet presAssocID="{7B66448F-E32F-4F55-9CCC-90032018B4B6}" presName="sibTrans" presStyleCnt="0"/>
      <dgm:spPr/>
    </dgm:pt>
    <dgm:pt modelId="{96B45FA0-1BF6-41DE-A218-D9219470CD23}" type="pres">
      <dgm:prSet presAssocID="{7ABB2AF8-0F55-41F7-9A19-7964C11BA3D3}" presName="compNode" presStyleCnt="0"/>
      <dgm:spPr/>
    </dgm:pt>
    <dgm:pt modelId="{A8C70755-9B3C-4928-94C6-38D5C27E1DC1}" type="pres">
      <dgm:prSet presAssocID="{7ABB2AF8-0F55-41F7-9A19-7964C11BA3D3}" presName="iconBgRect" presStyleLbl="bgShp" presStyleIdx="4" presStyleCnt="5"/>
      <dgm:spPr/>
    </dgm:pt>
    <dgm:pt modelId="{047F9AA0-30DE-47B8-8613-D7A8858440A6}" type="pres">
      <dgm:prSet presAssocID="{7ABB2AF8-0F55-41F7-9A19-7964C11BA3D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CD9A93A8-CAA5-4030-88F7-53EC1A4D63A4}" type="pres">
      <dgm:prSet presAssocID="{7ABB2AF8-0F55-41F7-9A19-7964C11BA3D3}" presName="spaceRect" presStyleCnt="0"/>
      <dgm:spPr/>
    </dgm:pt>
    <dgm:pt modelId="{251252FA-DF1C-4418-A896-FEAB2ACF6D06}" type="pres">
      <dgm:prSet presAssocID="{7ABB2AF8-0F55-41F7-9A19-7964C11BA3D3}" presName="textRect" presStyleLbl="revTx" presStyleIdx="4" presStyleCnt="5" custScaleX="126169" custLinFactNeighborX="-1588" custLinFactNeighborY="2658">
        <dgm:presLayoutVars>
          <dgm:chMax val="1"/>
          <dgm:chPref val="1"/>
        </dgm:presLayoutVars>
      </dgm:prSet>
      <dgm:spPr/>
    </dgm:pt>
  </dgm:ptLst>
  <dgm:cxnLst>
    <dgm:cxn modelId="{A232FC00-5C15-4F25-A6C8-81978738218E}" srcId="{F2EBA2FD-5646-4BD3-97EF-1EDD4AF0E346}" destId="{EB110E4E-31BE-4E71-9FB5-17FF8D46D174}" srcOrd="2" destOrd="0" parTransId="{263B69B5-0084-4245-9D2D-801FF443D46C}" sibTransId="{ADBDEB86-0AE0-4B91-B594-D3C36650EA9B}"/>
    <dgm:cxn modelId="{24734D03-0181-47CA-958C-13ECCC2EE614}" type="presOf" srcId="{F2EBA2FD-5646-4BD3-97EF-1EDD4AF0E346}" destId="{2F93E9EB-9BA3-4B2F-92F0-21F920F656E7}" srcOrd="0" destOrd="0" presId="urn:microsoft.com/office/officeart/2018/5/layout/IconCircleLabelList"/>
    <dgm:cxn modelId="{60DA8217-D16C-40A4-B714-9C45D447BE73}" srcId="{F2EBA2FD-5646-4BD3-97EF-1EDD4AF0E346}" destId="{7ABB2AF8-0F55-41F7-9A19-7964C11BA3D3}" srcOrd="4" destOrd="0" parTransId="{6FD5AFD9-B71C-4C8D-8E88-8EE44F767E16}" sibTransId="{0D235B81-D1A2-480A-83E4-DE6CCEF86E25}"/>
    <dgm:cxn modelId="{CB473422-DFC3-4272-8862-5A4BC26B217C}" type="presOf" srcId="{849D51EB-4B1C-4C79-9F42-5536DE19A1B0}" destId="{F9AC9E6E-5236-4C83-B188-01A87D4B083A}" srcOrd="0" destOrd="0" presId="urn:microsoft.com/office/officeart/2018/5/layout/IconCircleLabelList"/>
    <dgm:cxn modelId="{CFC94A36-111E-4C08-AAF5-91BBA16991EF}" srcId="{F2EBA2FD-5646-4BD3-97EF-1EDD4AF0E346}" destId="{95524D87-3131-41EB-A401-3FF7A8146108}" srcOrd="0" destOrd="0" parTransId="{7924783D-3D29-40FB-90E3-DF29C28BD74C}" sibTransId="{DC261749-A7A6-47A0-8C89-67033B312E7B}"/>
    <dgm:cxn modelId="{98476D4C-753B-40F2-90C4-C11F7F54DE8B}" srcId="{F2EBA2FD-5646-4BD3-97EF-1EDD4AF0E346}" destId="{849D51EB-4B1C-4C79-9F42-5536DE19A1B0}" srcOrd="1" destOrd="0" parTransId="{A7587A84-CC1E-4C2D-971C-C694EA83A6B1}" sibTransId="{7465D0FC-E961-445D-96DC-2B132D61D8EB}"/>
    <dgm:cxn modelId="{98FEC570-F7B7-41E5-941B-F5A8F53F1D10}" type="presOf" srcId="{95524D87-3131-41EB-A401-3FF7A8146108}" destId="{2CA5AE2E-038B-4E79-A487-915B5AC3AE9D}" srcOrd="0" destOrd="0" presId="urn:microsoft.com/office/officeart/2018/5/layout/IconCircleLabelList"/>
    <dgm:cxn modelId="{6930C851-1C80-4A5C-96B7-314B17CF57E6}" type="presOf" srcId="{7ABB2AF8-0F55-41F7-9A19-7964C11BA3D3}" destId="{251252FA-DF1C-4418-A896-FEAB2ACF6D06}" srcOrd="0" destOrd="0" presId="urn:microsoft.com/office/officeart/2018/5/layout/IconCircleLabelList"/>
    <dgm:cxn modelId="{A3752387-D8DC-485E-A051-EF07AF7CCA20}" type="presOf" srcId="{037E395C-CB48-4B84-889B-52588D7023EF}" destId="{8B2393DE-1E8C-40FC-ADF4-2CD8EDB4B068}" srcOrd="0" destOrd="0" presId="urn:microsoft.com/office/officeart/2018/5/layout/IconCircleLabelList"/>
    <dgm:cxn modelId="{281012A0-4BA1-4341-B8E8-4C0A7F92840B}" type="presOf" srcId="{EB110E4E-31BE-4E71-9FB5-17FF8D46D174}" destId="{80ECB7C5-9501-424D-A5C9-A79F77A62F3D}" srcOrd="0" destOrd="0" presId="urn:microsoft.com/office/officeart/2018/5/layout/IconCircleLabelList"/>
    <dgm:cxn modelId="{4D70AAF4-F31E-4A99-BBE4-E1782F05BD65}" srcId="{F2EBA2FD-5646-4BD3-97EF-1EDD4AF0E346}" destId="{037E395C-CB48-4B84-889B-52588D7023EF}" srcOrd="3" destOrd="0" parTransId="{81691D1F-A162-4CD9-9E39-210E04136BEF}" sibTransId="{7B66448F-E32F-4F55-9CCC-90032018B4B6}"/>
    <dgm:cxn modelId="{E618C22F-8882-42BD-8268-C9A94DA81A94}" type="presParOf" srcId="{2F93E9EB-9BA3-4B2F-92F0-21F920F656E7}" destId="{43ED2480-4870-4C34-858D-1DF6F5D89480}" srcOrd="0" destOrd="0" presId="urn:microsoft.com/office/officeart/2018/5/layout/IconCircleLabelList"/>
    <dgm:cxn modelId="{CF9F39F1-0138-476E-BE08-C524B2BF8722}" type="presParOf" srcId="{43ED2480-4870-4C34-858D-1DF6F5D89480}" destId="{6C32FA4C-CBF5-46AF-AFDD-1C1F3EACFA86}" srcOrd="0" destOrd="0" presId="urn:microsoft.com/office/officeart/2018/5/layout/IconCircleLabelList"/>
    <dgm:cxn modelId="{A54DFD60-0682-4B4E-9C0D-7732BBD01F5A}" type="presParOf" srcId="{43ED2480-4870-4C34-858D-1DF6F5D89480}" destId="{33315CD8-5393-43B1-8FC0-65E7847695F2}" srcOrd="1" destOrd="0" presId="urn:microsoft.com/office/officeart/2018/5/layout/IconCircleLabelList"/>
    <dgm:cxn modelId="{426DD17D-AF13-476C-8462-F83446B46E60}" type="presParOf" srcId="{43ED2480-4870-4C34-858D-1DF6F5D89480}" destId="{01EA7B83-5089-4ACA-9F51-CFF3D292AEC5}" srcOrd="2" destOrd="0" presId="urn:microsoft.com/office/officeart/2018/5/layout/IconCircleLabelList"/>
    <dgm:cxn modelId="{4A7A852A-BA9E-4D0B-95D8-E516F8AB6463}" type="presParOf" srcId="{43ED2480-4870-4C34-858D-1DF6F5D89480}" destId="{2CA5AE2E-038B-4E79-A487-915B5AC3AE9D}" srcOrd="3" destOrd="0" presId="urn:microsoft.com/office/officeart/2018/5/layout/IconCircleLabelList"/>
    <dgm:cxn modelId="{EDDA5ABD-B9EE-4336-AF57-91D32F9A2F1E}" type="presParOf" srcId="{2F93E9EB-9BA3-4B2F-92F0-21F920F656E7}" destId="{281FE99A-589A-43E9-9DBE-A94289C168FA}" srcOrd="1" destOrd="0" presId="urn:microsoft.com/office/officeart/2018/5/layout/IconCircleLabelList"/>
    <dgm:cxn modelId="{76015446-0479-4C40-8548-1596205EE56D}" type="presParOf" srcId="{2F93E9EB-9BA3-4B2F-92F0-21F920F656E7}" destId="{E1A4DCDF-93D8-40E6-9EAB-F13C3FB661B3}" srcOrd="2" destOrd="0" presId="urn:microsoft.com/office/officeart/2018/5/layout/IconCircleLabelList"/>
    <dgm:cxn modelId="{3E358BC0-E7D3-4B36-807F-FE9B0BA4BF92}" type="presParOf" srcId="{E1A4DCDF-93D8-40E6-9EAB-F13C3FB661B3}" destId="{5B568394-1F8C-499A-B6C9-4FD24B825E87}" srcOrd="0" destOrd="0" presId="urn:microsoft.com/office/officeart/2018/5/layout/IconCircleLabelList"/>
    <dgm:cxn modelId="{56FC8E70-632F-4C82-8427-72D863A803A1}" type="presParOf" srcId="{E1A4DCDF-93D8-40E6-9EAB-F13C3FB661B3}" destId="{0C43D410-9C78-4F0B-B885-28B5992F1125}" srcOrd="1" destOrd="0" presId="urn:microsoft.com/office/officeart/2018/5/layout/IconCircleLabelList"/>
    <dgm:cxn modelId="{C36EA270-1303-4B1D-8583-72F40EFC587F}" type="presParOf" srcId="{E1A4DCDF-93D8-40E6-9EAB-F13C3FB661B3}" destId="{61B2BDE4-1B23-4F42-A745-C1CE8090C48B}" srcOrd="2" destOrd="0" presId="urn:microsoft.com/office/officeart/2018/5/layout/IconCircleLabelList"/>
    <dgm:cxn modelId="{187A35AF-2766-4821-88ED-C1BF49ADE0FF}" type="presParOf" srcId="{E1A4DCDF-93D8-40E6-9EAB-F13C3FB661B3}" destId="{F9AC9E6E-5236-4C83-B188-01A87D4B083A}" srcOrd="3" destOrd="0" presId="urn:microsoft.com/office/officeart/2018/5/layout/IconCircleLabelList"/>
    <dgm:cxn modelId="{1EBB624B-9CF3-4D12-99B1-6E0911FAF87D}" type="presParOf" srcId="{2F93E9EB-9BA3-4B2F-92F0-21F920F656E7}" destId="{09FF13A5-78D0-40E4-BD1A-03F30CF21BF1}" srcOrd="3" destOrd="0" presId="urn:microsoft.com/office/officeart/2018/5/layout/IconCircleLabelList"/>
    <dgm:cxn modelId="{AE81F3BF-2DD7-48D1-8A48-8CE7EACA8B6E}" type="presParOf" srcId="{2F93E9EB-9BA3-4B2F-92F0-21F920F656E7}" destId="{6E2B212A-9FD4-423A-851C-51B8718ABE47}" srcOrd="4" destOrd="0" presId="urn:microsoft.com/office/officeart/2018/5/layout/IconCircleLabelList"/>
    <dgm:cxn modelId="{734210AA-7164-452D-99D1-B6F210310FA9}" type="presParOf" srcId="{6E2B212A-9FD4-423A-851C-51B8718ABE47}" destId="{9D4E65A6-5B4C-42E4-9DBC-D047FD29E0BD}" srcOrd="0" destOrd="0" presId="urn:microsoft.com/office/officeart/2018/5/layout/IconCircleLabelList"/>
    <dgm:cxn modelId="{722F776A-CF95-4C1B-81B3-B13EFED03D6F}" type="presParOf" srcId="{6E2B212A-9FD4-423A-851C-51B8718ABE47}" destId="{C285AEB1-0BD4-41CA-9506-AA77451EB3A7}" srcOrd="1" destOrd="0" presId="urn:microsoft.com/office/officeart/2018/5/layout/IconCircleLabelList"/>
    <dgm:cxn modelId="{1DB92EAB-BDE9-4D89-B4D2-AA8989B978A8}" type="presParOf" srcId="{6E2B212A-9FD4-423A-851C-51B8718ABE47}" destId="{E8FC1DF7-3F37-4C96-88B6-73091C7E9A4E}" srcOrd="2" destOrd="0" presId="urn:microsoft.com/office/officeart/2018/5/layout/IconCircleLabelList"/>
    <dgm:cxn modelId="{5BFB35FB-65DA-4866-A648-92D076C22A08}" type="presParOf" srcId="{6E2B212A-9FD4-423A-851C-51B8718ABE47}" destId="{80ECB7C5-9501-424D-A5C9-A79F77A62F3D}" srcOrd="3" destOrd="0" presId="urn:microsoft.com/office/officeart/2018/5/layout/IconCircleLabelList"/>
    <dgm:cxn modelId="{6C196F4C-AA23-4F26-8E35-650032C8914E}" type="presParOf" srcId="{2F93E9EB-9BA3-4B2F-92F0-21F920F656E7}" destId="{46CF5B79-BE4D-494B-93AA-0440888EAC0C}" srcOrd="5" destOrd="0" presId="urn:microsoft.com/office/officeart/2018/5/layout/IconCircleLabelList"/>
    <dgm:cxn modelId="{A0384FD7-21A7-4FF7-91CA-9A30CC28CABE}" type="presParOf" srcId="{2F93E9EB-9BA3-4B2F-92F0-21F920F656E7}" destId="{1FA2187E-0C73-4A6B-9090-DD342E2576D6}" srcOrd="6" destOrd="0" presId="urn:microsoft.com/office/officeart/2018/5/layout/IconCircleLabelList"/>
    <dgm:cxn modelId="{F175A135-62BD-4BD0-B3D6-2A5D4BF1C70E}" type="presParOf" srcId="{1FA2187E-0C73-4A6B-9090-DD342E2576D6}" destId="{C879C873-B5E1-4FCD-B3ED-7DB2EF18D46D}" srcOrd="0" destOrd="0" presId="urn:microsoft.com/office/officeart/2018/5/layout/IconCircleLabelList"/>
    <dgm:cxn modelId="{A6593525-07A1-4CE2-8F09-1C90209DB213}" type="presParOf" srcId="{1FA2187E-0C73-4A6B-9090-DD342E2576D6}" destId="{F4692587-E18E-4CE8-B7E4-4CE56498BAD5}" srcOrd="1" destOrd="0" presId="urn:microsoft.com/office/officeart/2018/5/layout/IconCircleLabelList"/>
    <dgm:cxn modelId="{237711D5-4180-46DA-8CC5-2966AD81288C}" type="presParOf" srcId="{1FA2187E-0C73-4A6B-9090-DD342E2576D6}" destId="{0BFE46E3-9A50-4AF9-92D7-18DAD834E5E3}" srcOrd="2" destOrd="0" presId="urn:microsoft.com/office/officeart/2018/5/layout/IconCircleLabelList"/>
    <dgm:cxn modelId="{BECB892B-FFDA-4C32-AE6C-D8273B4F2D72}" type="presParOf" srcId="{1FA2187E-0C73-4A6B-9090-DD342E2576D6}" destId="{8B2393DE-1E8C-40FC-ADF4-2CD8EDB4B068}" srcOrd="3" destOrd="0" presId="urn:microsoft.com/office/officeart/2018/5/layout/IconCircleLabelList"/>
    <dgm:cxn modelId="{0FC7690C-CD0B-49DD-8D51-B4D29182AB81}" type="presParOf" srcId="{2F93E9EB-9BA3-4B2F-92F0-21F920F656E7}" destId="{76A457B6-759F-4BEF-AB7D-6BF639353E8D}" srcOrd="7" destOrd="0" presId="urn:microsoft.com/office/officeart/2018/5/layout/IconCircleLabelList"/>
    <dgm:cxn modelId="{C98B0068-7F0E-4B39-95A1-8DFED95D21AF}" type="presParOf" srcId="{2F93E9EB-9BA3-4B2F-92F0-21F920F656E7}" destId="{96B45FA0-1BF6-41DE-A218-D9219470CD23}" srcOrd="8" destOrd="0" presId="urn:microsoft.com/office/officeart/2018/5/layout/IconCircleLabelList"/>
    <dgm:cxn modelId="{9A5AE679-7376-442D-B961-F4209B467E30}" type="presParOf" srcId="{96B45FA0-1BF6-41DE-A218-D9219470CD23}" destId="{A8C70755-9B3C-4928-94C6-38D5C27E1DC1}" srcOrd="0" destOrd="0" presId="urn:microsoft.com/office/officeart/2018/5/layout/IconCircleLabelList"/>
    <dgm:cxn modelId="{F0249D4B-9F56-48C7-A409-48A47DF90834}" type="presParOf" srcId="{96B45FA0-1BF6-41DE-A218-D9219470CD23}" destId="{047F9AA0-30DE-47B8-8613-D7A8858440A6}" srcOrd="1" destOrd="0" presId="urn:microsoft.com/office/officeart/2018/5/layout/IconCircleLabelList"/>
    <dgm:cxn modelId="{CED44BB6-6B88-4962-BAAE-E1A67683FB1D}" type="presParOf" srcId="{96B45FA0-1BF6-41DE-A218-D9219470CD23}" destId="{CD9A93A8-CAA5-4030-88F7-53EC1A4D63A4}" srcOrd="2" destOrd="0" presId="urn:microsoft.com/office/officeart/2018/5/layout/IconCircleLabelList"/>
    <dgm:cxn modelId="{854A71B3-3F75-409D-B289-FE4F920B4D22}" type="presParOf" srcId="{96B45FA0-1BF6-41DE-A218-D9219470CD23}" destId="{251252FA-DF1C-4418-A896-FEAB2ACF6D0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C32465-119C-4844-A15A-4524DCB9B0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A4417B2-0498-4D51-8A6B-6C97CD0D5A6E}">
      <dgm:prSet/>
      <dgm:spPr/>
      <dgm:t>
        <a:bodyPr/>
        <a:lstStyle/>
        <a:p>
          <a:r>
            <a:rPr lang="en-GB"/>
            <a:t>Real projects that DHI has delivered and scaled across Scotland</a:t>
          </a:r>
          <a:endParaRPr lang="en-US"/>
        </a:p>
      </dgm:t>
    </dgm:pt>
    <dgm:pt modelId="{284AF498-AA92-4E5C-A5FC-430AC881C4B2}" type="parTrans" cxnId="{8C003A2B-A09C-47FA-AF1B-9A0910A01166}">
      <dgm:prSet/>
      <dgm:spPr/>
      <dgm:t>
        <a:bodyPr/>
        <a:lstStyle/>
        <a:p>
          <a:endParaRPr lang="en-US"/>
        </a:p>
      </dgm:t>
    </dgm:pt>
    <dgm:pt modelId="{6F8C4039-9DA6-4913-BA7B-1919521D9085}" type="sibTrans" cxnId="{8C003A2B-A09C-47FA-AF1B-9A0910A01166}">
      <dgm:prSet/>
      <dgm:spPr/>
      <dgm:t>
        <a:bodyPr/>
        <a:lstStyle/>
        <a:p>
          <a:endParaRPr lang="en-US"/>
        </a:p>
      </dgm:t>
    </dgm:pt>
    <dgm:pt modelId="{136242DD-3439-4C56-A09B-82621C9DDAA1}">
      <dgm:prSet/>
      <dgm:spPr/>
      <dgm:t>
        <a:bodyPr/>
        <a:lstStyle/>
        <a:p>
          <a:r>
            <a:rPr lang="en-GB"/>
            <a:t>Previous #DigiInventors Challenge winning ideas</a:t>
          </a:r>
          <a:endParaRPr lang="en-US"/>
        </a:p>
      </dgm:t>
    </dgm:pt>
    <dgm:pt modelId="{74EC186D-3BBA-43F6-A7B1-C944D33A7C0F}" type="parTrans" cxnId="{AE37A5C6-A730-449E-95CD-0425BF2C36DF}">
      <dgm:prSet/>
      <dgm:spPr/>
      <dgm:t>
        <a:bodyPr/>
        <a:lstStyle/>
        <a:p>
          <a:endParaRPr lang="en-US"/>
        </a:p>
      </dgm:t>
    </dgm:pt>
    <dgm:pt modelId="{AAE71CFD-88A1-43A6-BB52-7EDC7BA5FA64}" type="sibTrans" cxnId="{AE37A5C6-A730-449E-95CD-0425BF2C36DF}">
      <dgm:prSet/>
      <dgm:spPr/>
      <dgm:t>
        <a:bodyPr/>
        <a:lstStyle/>
        <a:p>
          <a:endParaRPr lang="en-US"/>
        </a:p>
      </dgm:t>
    </dgm:pt>
    <dgm:pt modelId="{374ABF5F-3FF7-4013-8834-A0E4EE93A470}">
      <dgm:prSet/>
      <dgm:spPr/>
      <dgm:t>
        <a:bodyPr/>
        <a:lstStyle/>
        <a:p>
          <a:r>
            <a:rPr lang="en-GB"/>
            <a:t>Other digital health and care solutions</a:t>
          </a:r>
          <a:endParaRPr lang="en-US"/>
        </a:p>
      </dgm:t>
    </dgm:pt>
    <dgm:pt modelId="{8B2B79E0-063F-4941-9CDB-1C9B51DDF7FD}" type="parTrans" cxnId="{47DFA4B8-2B4F-4002-8FF5-913CD1ABFA7A}">
      <dgm:prSet/>
      <dgm:spPr/>
      <dgm:t>
        <a:bodyPr/>
        <a:lstStyle/>
        <a:p>
          <a:endParaRPr lang="en-US"/>
        </a:p>
      </dgm:t>
    </dgm:pt>
    <dgm:pt modelId="{EECA547F-4A47-4CA0-AF23-82E6E7D28C68}" type="sibTrans" cxnId="{47DFA4B8-2B4F-4002-8FF5-913CD1ABFA7A}">
      <dgm:prSet/>
      <dgm:spPr/>
      <dgm:t>
        <a:bodyPr/>
        <a:lstStyle/>
        <a:p>
          <a:endParaRPr lang="en-US"/>
        </a:p>
      </dgm:t>
    </dgm:pt>
    <dgm:pt modelId="{3C49FB02-EA50-427D-97F9-D7DC240EA10F}" type="pres">
      <dgm:prSet presAssocID="{B1C32465-119C-4844-A15A-4524DCB9B0C5}" presName="root" presStyleCnt="0">
        <dgm:presLayoutVars>
          <dgm:dir/>
          <dgm:resizeHandles val="exact"/>
        </dgm:presLayoutVars>
      </dgm:prSet>
      <dgm:spPr/>
    </dgm:pt>
    <dgm:pt modelId="{6AE7D4FE-5380-4E7A-9ED2-1A5CAD54DC85}" type="pres">
      <dgm:prSet presAssocID="{DA4417B2-0498-4D51-8A6B-6C97CD0D5A6E}" presName="compNode" presStyleCnt="0"/>
      <dgm:spPr/>
    </dgm:pt>
    <dgm:pt modelId="{F095EE8A-C47E-407F-821A-7ACC327968C1}" type="pres">
      <dgm:prSet presAssocID="{DA4417B2-0498-4D51-8A6B-6C97CD0D5A6E}" presName="bgRect" presStyleLbl="bgShp" presStyleIdx="0" presStyleCnt="3" custLinFactNeighborX="2033" custLinFactNeighborY="-8250"/>
      <dgm:spPr/>
    </dgm:pt>
    <dgm:pt modelId="{BA60D404-87CD-47DF-A158-C84D11809C0C}" type="pres">
      <dgm:prSet presAssocID="{DA4417B2-0498-4D51-8A6B-6C97CD0D5A6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4909023A-783C-4DA2-B0F1-12FD9867DB17}" type="pres">
      <dgm:prSet presAssocID="{DA4417B2-0498-4D51-8A6B-6C97CD0D5A6E}" presName="spaceRect" presStyleCnt="0"/>
      <dgm:spPr/>
    </dgm:pt>
    <dgm:pt modelId="{7FBA82A8-1246-42D9-8D4B-A834D08D768D}" type="pres">
      <dgm:prSet presAssocID="{DA4417B2-0498-4D51-8A6B-6C97CD0D5A6E}" presName="parTx" presStyleLbl="revTx" presStyleIdx="0" presStyleCnt="3">
        <dgm:presLayoutVars>
          <dgm:chMax val="0"/>
          <dgm:chPref val="0"/>
        </dgm:presLayoutVars>
      </dgm:prSet>
      <dgm:spPr/>
    </dgm:pt>
    <dgm:pt modelId="{52A80A34-EC63-40BF-ACC6-73F1C6EA7985}" type="pres">
      <dgm:prSet presAssocID="{6F8C4039-9DA6-4913-BA7B-1919521D9085}" presName="sibTrans" presStyleCnt="0"/>
      <dgm:spPr/>
    </dgm:pt>
    <dgm:pt modelId="{259E4ADE-8A45-4096-B48B-5D1C7D444F6C}" type="pres">
      <dgm:prSet presAssocID="{136242DD-3439-4C56-A09B-82621C9DDAA1}" presName="compNode" presStyleCnt="0"/>
      <dgm:spPr/>
    </dgm:pt>
    <dgm:pt modelId="{7C823615-2E68-4F1E-BFC3-9812A2EECA35}" type="pres">
      <dgm:prSet presAssocID="{136242DD-3439-4C56-A09B-82621C9DDAA1}" presName="bgRect" presStyleLbl="bgShp" presStyleIdx="1" presStyleCnt="3"/>
      <dgm:spPr/>
    </dgm:pt>
    <dgm:pt modelId="{C7D14C02-7784-4015-8D52-A240E9014C1D}" type="pres">
      <dgm:prSet presAssocID="{136242DD-3439-4C56-A09B-82621C9DDAA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ginning"/>
        </a:ext>
      </dgm:extLst>
    </dgm:pt>
    <dgm:pt modelId="{0965C977-BE1B-457A-9868-0A323CCC9F7A}" type="pres">
      <dgm:prSet presAssocID="{136242DD-3439-4C56-A09B-82621C9DDAA1}" presName="spaceRect" presStyleCnt="0"/>
      <dgm:spPr/>
    </dgm:pt>
    <dgm:pt modelId="{A54CCA97-4BAC-4AB4-A9CF-29443F474312}" type="pres">
      <dgm:prSet presAssocID="{136242DD-3439-4C56-A09B-82621C9DDAA1}" presName="parTx" presStyleLbl="revTx" presStyleIdx="1" presStyleCnt="3">
        <dgm:presLayoutVars>
          <dgm:chMax val="0"/>
          <dgm:chPref val="0"/>
        </dgm:presLayoutVars>
      </dgm:prSet>
      <dgm:spPr/>
    </dgm:pt>
    <dgm:pt modelId="{333DB318-D103-4915-BFE7-20B877E16815}" type="pres">
      <dgm:prSet presAssocID="{AAE71CFD-88A1-43A6-BB52-7EDC7BA5FA64}" presName="sibTrans" presStyleCnt="0"/>
      <dgm:spPr/>
    </dgm:pt>
    <dgm:pt modelId="{283291F5-1081-45B7-A6F3-D28D5F71CC6F}" type="pres">
      <dgm:prSet presAssocID="{374ABF5F-3FF7-4013-8834-A0E4EE93A470}" presName="compNode" presStyleCnt="0"/>
      <dgm:spPr/>
    </dgm:pt>
    <dgm:pt modelId="{8D5B5ACC-18B4-48BF-A822-A69B99BE5503}" type="pres">
      <dgm:prSet presAssocID="{374ABF5F-3FF7-4013-8834-A0E4EE93A470}" presName="bgRect" presStyleLbl="bgShp" presStyleIdx="2" presStyleCnt="3"/>
      <dgm:spPr/>
    </dgm:pt>
    <dgm:pt modelId="{5C706F70-FF66-4B39-8307-EA1E8B3B5344}" type="pres">
      <dgm:prSet presAssocID="{374ABF5F-3FF7-4013-8834-A0E4EE93A4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A55E869D-BB67-40A2-B94A-C6C1A9F2A300}" type="pres">
      <dgm:prSet presAssocID="{374ABF5F-3FF7-4013-8834-A0E4EE93A470}" presName="spaceRect" presStyleCnt="0"/>
      <dgm:spPr/>
    </dgm:pt>
    <dgm:pt modelId="{105CD2D0-BF73-4D2A-981C-C14822F83249}" type="pres">
      <dgm:prSet presAssocID="{374ABF5F-3FF7-4013-8834-A0E4EE93A470}" presName="parTx" presStyleLbl="revTx" presStyleIdx="2" presStyleCnt="3">
        <dgm:presLayoutVars>
          <dgm:chMax val="0"/>
          <dgm:chPref val="0"/>
        </dgm:presLayoutVars>
      </dgm:prSet>
      <dgm:spPr/>
    </dgm:pt>
  </dgm:ptLst>
  <dgm:cxnLst>
    <dgm:cxn modelId="{8C003A2B-A09C-47FA-AF1B-9A0910A01166}" srcId="{B1C32465-119C-4844-A15A-4524DCB9B0C5}" destId="{DA4417B2-0498-4D51-8A6B-6C97CD0D5A6E}" srcOrd="0" destOrd="0" parTransId="{284AF498-AA92-4E5C-A5FC-430AC881C4B2}" sibTransId="{6F8C4039-9DA6-4913-BA7B-1919521D9085}"/>
    <dgm:cxn modelId="{76F79B30-3111-4800-A333-FBA2B681F377}" type="presOf" srcId="{B1C32465-119C-4844-A15A-4524DCB9B0C5}" destId="{3C49FB02-EA50-427D-97F9-D7DC240EA10F}" srcOrd="0" destOrd="0" presId="urn:microsoft.com/office/officeart/2018/2/layout/IconVerticalSolidList"/>
    <dgm:cxn modelId="{DC571336-EAB4-44FA-A5B9-D0EC4734494A}" type="presOf" srcId="{374ABF5F-3FF7-4013-8834-A0E4EE93A470}" destId="{105CD2D0-BF73-4D2A-981C-C14822F83249}" srcOrd="0" destOrd="0" presId="urn:microsoft.com/office/officeart/2018/2/layout/IconVerticalSolidList"/>
    <dgm:cxn modelId="{47DFA4B8-2B4F-4002-8FF5-913CD1ABFA7A}" srcId="{B1C32465-119C-4844-A15A-4524DCB9B0C5}" destId="{374ABF5F-3FF7-4013-8834-A0E4EE93A470}" srcOrd="2" destOrd="0" parTransId="{8B2B79E0-063F-4941-9CDB-1C9B51DDF7FD}" sibTransId="{EECA547F-4A47-4CA0-AF23-82E6E7D28C68}"/>
    <dgm:cxn modelId="{AE37A5C6-A730-449E-95CD-0425BF2C36DF}" srcId="{B1C32465-119C-4844-A15A-4524DCB9B0C5}" destId="{136242DD-3439-4C56-A09B-82621C9DDAA1}" srcOrd="1" destOrd="0" parTransId="{74EC186D-3BBA-43F6-A7B1-C944D33A7C0F}" sibTransId="{AAE71CFD-88A1-43A6-BB52-7EDC7BA5FA64}"/>
    <dgm:cxn modelId="{3012E1F6-7831-459B-A0F2-71FC4DABED50}" type="presOf" srcId="{DA4417B2-0498-4D51-8A6B-6C97CD0D5A6E}" destId="{7FBA82A8-1246-42D9-8D4B-A834D08D768D}" srcOrd="0" destOrd="0" presId="urn:microsoft.com/office/officeart/2018/2/layout/IconVerticalSolidList"/>
    <dgm:cxn modelId="{0FA8E8F6-4824-4106-99DA-81E96C85C2A9}" type="presOf" srcId="{136242DD-3439-4C56-A09B-82621C9DDAA1}" destId="{A54CCA97-4BAC-4AB4-A9CF-29443F474312}" srcOrd="0" destOrd="0" presId="urn:microsoft.com/office/officeart/2018/2/layout/IconVerticalSolidList"/>
    <dgm:cxn modelId="{3325C470-4305-4882-9B29-4FDFA02777E7}" type="presParOf" srcId="{3C49FB02-EA50-427D-97F9-D7DC240EA10F}" destId="{6AE7D4FE-5380-4E7A-9ED2-1A5CAD54DC85}" srcOrd="0" destOrd="0" presId="urn:microsoft.com/office/officeart/2018/2/layout/IconVerticalSolidList"/>
    <dgm:cxn modelId="{390078D0-71CF-49C4-9843-C713BB930463}" type="presParOf" srcId="{6AE7D4FE-5380-4E7A-9ED2-1A5CAD54DC85}" destId="{F095EE8A-C47E-407F-821A-7ACC327968C1}" srcOrd="0" destOrd="0" presId="urn:microsoft.com/office/officeart/2018/2/layout/IconVerticalSolidList"/>
    <dgm:cxn modelId="{7C435058-2B1B-4DC5-B38B-93051F69A9A9}" type="presParOf" srcId="{6AE7D4FE-5380-4E7A-9ED2-1A5CAD54DC85}" destId="{BA60D404-87CD-47DF-A158-C84D11809C0C}" srcOrd="1" destOrd="0" presId="urn:microsoft.com/office/officeart/2018/2/layout/IconVerticalSolidList"/>
    <dgm:cxn modelId="{FA8BEDCE-498A-4274-A484-236CCEB4D07D}" type="presParOf" srcId="{6AE7D4FE-5380-4E7A-9ED2-1A5CAD54DC85}" destId="{4909023A-783C-4DA2-B0F1-12FD9867DB17}" srcOrd="2" destOrd="0" presId="urn:microsoft.com/office/officeart/2018/2/layout/IconVerticalSolidList"/>
    <dgm:cxn modelId="{9DD059CA-7AC5-4FF7-AA91-FC7187EF0436}" type="presParOf" srcId="{6AE7D4FE-5380-4E7A-9ED2-1A5CAD54DC85}" destId="{7FBA82A8-1246-42D9-8D4B-A834D08D768D}" srcOrd="3" destOrd="0" presId="urn:microsoft.com/office/officeart/2018/2/layout/IconVerticalSolidList"/>
    <dgm:cxn modelId="{9DC41483-B81E-492E-A8BB-5D8EE40EC6FA}" type="presParOf" srcId="{3C49FB02-EA50-427D-97F9-D7DC240EA10F}" destId="{52A80A34-EC63-40BF-ACC6-73F1C6EA7985}" srcOrd="1" destOrd="0" presId="urn:microsoft.com/office/officeart/2018/2/layout/IconVerticalSolidList"/>
    <dgm:cxn modelId="{5CFAEB16-A076-468E-8698-36A31DF7BC94}" type="presParOf" srcId="{3C49FB02-EA50-427D-97F9-D7DC240EA10F}" destId="{259E4ADE-8A45-4096-B48B-5D1C7D444F6C}" srcOrd="2" destOrd="0" presId="urn:microsoft.com/office/officeart/2018/2/layout/IconVerticalSolidList"/>
    <dgm:cxn modelId="{19922E35-10DC-4CA6-A163-AAA53CE1385B}" type="presParOf" srcId="{259E4ADE-8A45-4096-B48B-5D1C7D444F6C}" destId="{7C823615-2E68-4F1E-BFC3-9812A2EECA35}" srcOrd="0" destOrd="0" presId="urn:microsoft.com/office/officeart/2018/2/layout/IconVerticalSolidList"/>
    <dgm:cxn modelId="{23E918C8-B1F9-4E13-9D4A-910975F950C9}" type="presParOf" srcId="{259E4ADE-8A45-4096-B48B-5D1C7D444F6C}" destId="{C7D14C02-7784-4015-8D52-A240E9014C1D}" srcOrd="1" destOrd="0" presId="urn:microsoft.com/office/officeart/2018/2/layout/IconVerticalSolidList"/>
    <dgm:cxn modelId="{E6C27749-440B-43F6-BAEF-61B4EA209619}" type="presParOf" srcId="{259E4ADE-8A45-4096-B48B-5D1C7D444F6C}" destId="{0965C977-BE1B-457A-9868-0A323CCC9F7A}" srcOrd="2" destOrd="0" presId="urn:microsoft.com/office/officeart/2018/2/layout/IconVerticalSolidList"/>
    <dgm:cxn modelId="{F23C20BC-C546-465E-84BF-693F6FA4B986}" type="presParOf" srcId="{259E4ADE-8A45-4096-B48B-5D1C7D444F6C}" destId="{A54CCA97-4BAC-4AB4-A9CF-29443F474312}" srcOrd="3" destOrd="0" presId="urn:microsoft.com/office/officeart/2018/2/layout/IconVerticalSolidList"/>
    <dgm:cxn modelId="{2FEA7C98-8F72-4E42-8FED-B0E3626594D4}" type="presParOf" srcId="{3C49FB02-EA50-427D-97F9-D7DC240EA10F}" destId="{333DB318-D103-4915-BFE7-20B877E16815}" srcOrd="3" destOrd="0" presId="urn:microsoft.com/office/officeart/2018/2/layout/IconVerticalSolidList"/>
    <dgm:cxn modelId="{69638200-2DC2-43CB-9A99-3F2D4544BC2B}" type="presParOf" srcId="{3C49FB02-EA50-427D-97F9-D7DC240EA10F}" destId="{283291F5-1081-45B7-A6F3-D28D5F71CC6F}" srcOrd="4" destOrd="0" presId="urn:microsoft.com/office/officeart/2018/2/layout/IconVerticalSolidList"/>
    <dgm:cxn modelId="{66EBDC30-623F-4F66-ABA5-DB01DE857E13}" type="presParOf" srcId="{283291F5-1081-45B7-A6F3-D28D5F71CC6F}" destId="{8D5B5ACC-18B4-48BF-A822-A69B99BE5503}" srcOrd="0" destOrd="0" presId="urn:microsoft.com/office/officeart/2018/2/layout/IconVerticalSolidList"/>
    <dgm:cxn modelId="{1552A4E3-C306-404B-AD5A-2941408CBB9D}" type="presParOf" srcId="{283291F5-1081-45B7-A6F3-D28D5F71CC6F}" destId="{5C706F70-FF66-4B39-8307-EA1E8B3B5344}" srcOrd="1" destOrd="0" presId="urn:microsoft.com/office/officeart/2018/2/layout/IconVerticalSolidList"/>
    <dgm:cxn modelId="{B4AD17E0-687C-407A-93DE-719ACCA11B10}" type="presParOf" srcId="{283291F5-1081-45B7-A6F3-D28D5F71CC6F}" destId="{A55E869D-BB67-40A2-B94A-C6C1A9F2A300}" srcOrd="2" destOrd="0" presId="urn:microsoft.com/office/officeart/2018/2/layout/IconVerticalSolidList"/>
    <dgm:cxn modelId="{8BFD3D52-FC29-4E4F-AF5D-FD6337099CCF}" type="presParOf" srcId="{283291F5-1081-45B7-A6F3-D28D5F71CC6F}" destId="{105CD2D0-BF73-4D2A-981C-C14822F8324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3B6F10-ACE7-473E-B0D5-EE1D0E91817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E31DBD25-8F42-4169-9567-D97C8107B043}">
      <dgm:prSet/>
      <dgm:spPr/>
      <dgm:t>
        <a:bodyPr/>
        <a:lstStyle/>
        <a:p>
          <a:r>
            <a:rPr lang="en-GB"/>
            <a:t>In 2020, DHI quickly adapted its capabilities to support Scotland’s Covid-19 response. Drawing on international insights, DHI worked closely with the Scottish Government, NHS, and key partners to deliver initiatives in weeks, not years. </a:t>
          </a:r>
          <a:endParaRPr lang="en-US"/>
        </a:p>
      </dgm:t>
    </dgm:pt>
    <dgm:pt modelId="{3A4EB8D8-5094-4FC8-BCD0-9043CE14DD0E}" type="parTrans" cxnId="{5754BB1B-80FB-4A24-A00C-F8A63B3B5E53}">
      <dgm:prSet/>
      <dgm:spPr/>
      <dgm:t>
        <a:bodyPr/>
        <a:lstStyle/>
        <a:p>
          <a:endParaRPr lang="en-US"/>
        </a:p>
      </dgm:t>
    </dgm:pt>
    <dgm:pt modelId="{3B92F02E-B98F-41EE-97DF-D5D94E6FE1A4}" type="sibTrans" cxnId="{5754BB1B-80FB-4A24-A00C-F8A63B3B5E53}">
      <dgm:prSet/>
      <dgm:spPr/>
      <dgm:t>
        <a:bodyPr/>
        <a:lstStyle/>
        <a:p>
          <a:endParaRPr lang="en-US"/>
        </a:p>
      </dgm:t>
    </dgm:pt>
    <dgm:pt modelId="{B96BD71D-5F53-4165-9335-BF8CB2B94346}">
      <dgm:prSet/>
      <dgm:spPr/>
      <dgm:t>
        <a:bodyPr/>
        <a:lstStyle/>
        <a:p>
          <a:r>
            <a:rPr lang="en-GB"/>
            <a:t>Using co-design methods and digital platforms, human needs shaped the development of solutions. DHI collaborated with Scottish SMEs and universities, including Aberdeen, Edinburgh, and Strathclyde, to address urgent challenges. </a:t>
          </a:r>
          <a:endParaRPr lang="en-US"/>
        </a:p>
      </dgm:t>
    </dgm:pt>
    <dgm:pt modelId="{3602F6F7-25A7-4970-B2F6-5583088E7C33}" type="parTrans" cxnId="{D0E9C8BB-4A1A-4631-8604-47B1F8133C23}">
      <dgm:prSet/>
      <dgm:spPr/>
      <dgm:t>
        <a:bodyPr/>
        <a:lstStyle/>
        <a:p>
          <a:endParaRPr lang="en-US"/>
        </a:p>
      </dgm:t>
    </dgm:pt>
    <dgm:pt modelId="{816C93E3-D372-4700-9F7D-D13EF936B250}" type="sibTrans" cxnId="{D0E9C8BB-4A1A-4631-8604-47B1F8133C23}">
      <dgm:prSet/>
      <dgm:spPr/>
      <dgm:t>
        <a:bodyPr/>
        <a:lstStyle/>
        <a:p>
          <a:endParaRPr lang="en-US"/>
        </a:p>
      </dgm:t>
    </dgm:pt>
    <dgm:pt modelId="{AB195452-C761-4F96-B6AE-4D6813F5352D}">
      <dgm:prSet/>
      <dgm:spPr/>
      <dgm:t>
        <a:bodyPr/>
        <a:lstStyle/>
        <a:p>
          <a:r>
            <a:rPr lang="en-GB"/>
            <a:t>Senior DHI colleagues advised the Scottish Government, leading to five new COVID-19 projects, with three scaling rapidly to become vital parts of Scotland’s digital response, improving data services and user experiences.</a:t>
          </a:r>
          <a:endParaRPr lang="en-US"/>
        </a:p>
      </dgm:t>
    </dgm:pt>
    <dgm:pt modelId="{BA0D0ED8-D1C6-4E07-B827-E4003E0910BB}" type="parTrans" cxnId="{D432A1C6-91FD-4093-87F4-9A4CEA38A956}">
      <dgm:prSet/>
      <dgm:spPr/>
      <dgm:t>
        <a:bodyPr/>
        <a:lstStyle/>
        <a:p>
          <a:endParaRPr lang="en-US"/>
        </a:p>
      </dgm:t>
    </dgm:pt>
    <dgm:pt modelId="{17E5CB8D-2C7C-4E70-B668-5DFA2AAA3E3F}" type="sibTrans" cxnId="{D432A1C6-91FD-4093-87F4-9A4CEA38A956}">
      <dgm:prSet/>
      <dgm:spPr/>
      <dgm:t>
        <a:bodyPr/>
        <a:lstStyle/>
        <a:p>
          <a:endParaRPr lang="en-US"/>
        </a:p>
      </dgm:t>
    </dgm:pt>
    <dgm:pt modelId="{EEB05681-8C6F-499B-9A31-A726E46DBCB5}" type="pres">
      <dgm:prSet presAssocID="{1C3B6F10-ACE7-473E-B0D5-EE1D0E918177}" presName="outerComposite" presStyleCnt="0">
        <dgm:presLayoutVars>
          <dgm:chMax val="5"/>
          <dgm:dir/>
          <dgm:resizeHandles val="exact"/>
        </dgm:presLayoutVars>
      </dgm:prSet>
      <dgm:spPr/>
    </dgm:pt>
    <dgm:pt modelId="{2180560A-F21C-4B94-BD99-4537F3B305B5}" type="pres">
      <dgm:prSet presAssocID="{1C3B6F10-ACE7-473E-B0D5-EE1D0E918177}" presName="dummyMaxCanvas" presStyleCnt="0">
        <dgm:presLayoutVars/>
      </dgm:prSet>
      <dgm:spPr/>
    </dgm:pt>
    <dgm:pt modelId="{F9D6FF76-D00F-4F66-98C6-7E42DC2F401C}" type="pres">
      <dgm:prSet presAssocID="{1C3B6F10-ACE7-473E-B0D5-EE1D0E918177}" presName="ThreeNodes_1" presStyleLbl="node1" presStyleIdx="0" presStyleCnt="3">
        <dgm:presLayoutVars>
          <dgm:bulletEnabled val="1"/>
        </dgm:presLayoutVars>
      </dgm:prSet>
      <dgm:spPr/>
    </dgm:pt>
    <dgm:pt modelId="{1663FB5C-5A68-4F7D-A168-F309E3FAC2F7}" type="pres">
      <dgm:prSet presAssocID="{1C3B6F10-ACE7-473E-B0D5-EE1D0E918177}" presName="ThreeNodes_2" presStyleLbl="node1" presStyleIdx="1" presStyleCnt="3">
        <dgm:presLayoutVars>
          <dgm:bulletEnabled val="1"/>
        </dgm:presLayoutVars>
      </dgm:prSet>
      <dgm:spPr/>
    </dgm:pt>
    <dgm:pt modelId="{EACFDC68-45C2-4D3C-A67A-0295D7698BC8}" type="pres">
      <dgm:prSet presAssocID="{1C3B6F10-ACE7-473E-B0D5-EE1D0E918177}" presName="ThreeNodes_3" presStyleLbl="node1" presStyleIdx="2" presStyleCnt="3">
        <dgm:presLayoutVars>
          <dgm:bulletEnabled val="1"/>
        </dgm:presLayoutVars>
      </dgm:prSet>
      <dgm:spPr/>
    </dgm:pt>
    <dgm:pt modelId="{8A9FA684-5B5E-4637-BE28-A9F2F01DC4BD}" type="pres">
      <dgm:prSet presAssocID="{1C3B6F10-ACE7-473E-B0D5-EE1D0E918177}" presName="ThreeConn_1-2" presStyleLbl="fgAccFollowNode1" presStyleIdx="0" presStyleCnt="2">
        <dgm:presLayoutVars>
          <dgm:bulletEnabled val="1"/>
        </dgm:presLayoutVars>
      </dgm:prSet>
      <dgm:spPr/>
    </dgm:pt>
    <dgm:pt modelId="{51976FBE-10E5-4E81-A320-15DFC32000D4}" type="pres">
      <dgm:prSet presAssocID="{1C3B6F10-ACE7-473E-B0D5-EE1D0E918177}" presName="ThreeConn_2-3" presStyleLbl="fgAccFollowNode1" presStyleIdx="1" presStyleCnt="2">
        <dgm:presLayoutVars>
          <dgm:bulletEnabled val="1"/>
        </dgm:presLayoutVars>
      </dgm:prSet>
      <dgm:spPr/>
    </dgm:pt>
    <dgm:pt modelId="{2A20341C-A8B0-49C9-9EEC-CAEDE35E6999}" type="pres">
      <dgm:prSet presAssocID="{1C3B6F10-ACE7-473E-B0D5-EE1D0E918177}" presName="ThreeNodes_1_text" presStyleLbl="node1" presStyleIdx="2" presStyleCnt="3">
        <dgm:presLayoutVars>
          <dgm:bulletEnabled val="1"/>
        </dgm:presLayoutVars>
      </dgm:prSet>
      <dgm:spPr/>
    </dgm:pt>
    <dgm:pt modelId="{1BE21522-B93C-4B9E-BAD8-133B6AADD957}" type="pres">
      <dgm:prSet presAssocID="{1C3B6F10-ACE7-473E-B0D5-EE1D0E918177}" presName="ThreeNodes_2_text" presStyleLbl="node1" presStyleIdx="2" presStyleCnt="3">
        <dgm:presLayoutVars>
          <dgm:bulletEnabled val="1"/>
        </dgm:presLayoutVars>
      </dgm:prSet>
      <dgm:spPr/>
    </dgm:pt>
    <dgm:pt modelId="{A8A9F703-EDC6-4B7F-8785-E58A48912D82}" type="pres">
      <dgm:prSet presAssocID="{1C3B6F10-ACE7-473E-B0D5-EE1D0E918177}" presName="ThreeNodes_3_text" presStyleLbl="node1" presStyleIdx="2" presStyleCnt="3">
        <dgm:presLayoutVars>
          <dgm:bulletEnabled val="1"/>
        </dgm:presLayoutVars>
      </dgm:prSet>
      <dgm:spPr/>
    </dgm:pt>
  </dgm:ptLst>
  <dgm:cxnLst>
    <dgm:cxn modelId="{0001290D-9893-49A6-9DB9-F6BC49372D85}" type="presOf" srcId="{AB195452-C761-4F96-B6AE-4D6813F5352D}" destId="{A8A9F703-EDC6-4B7F-8785-E58A48912D82}" srcOrd="1" destOrd="0" presId="urn:microsoft.com/office/officeart/2005/8/layout/vProcess5"/>
    <dgm:cxn modelId="{5754BB1B-80FB-4A24-A00C-F8A63B3B5E53}" srcId="{1C3B6F10-ACE7-473E-B0D5-EE1D0E918177}" destId="{E31DBD25-8F42-4169-9567-D97C8107B043}" srcOrd="0" destOrd="0" parTransId="{3A4EB8D8-5094-4FC8-BCD0-9043CE14DD0E}" sibTransId="{3B92F02E-B98F-41EE-97DF-D5D94E6FE1A4}"/>
    <dgm:cxn modelId="{12B9071F-AAFB-4028-81DC-F547799928FE}" type="presOf" srcId="{AB195452-C761-4F96-B6AE-4D6813F5352D}" destId="{EACFDC68-45C2-4D3C-A67A-0295D7698BC8}" srcOrd="0" destOrd="0" presId="urn:microsoft.com/office/officeart/2005/8/layout/vProcess5"/>
    <dgm:cxn modelId="{AAA7AA41-88FD-41D5-ADF1-BA887A412FBB}" type="presOf" srcId="{3B92F02E-B98F-41EE-97DF-D5D94E6FE1A4}" destId="{8A9FA684-5B5E-4637-BE28-A9F2F01DC4BD}" srcOrd="0" destOrd="0" presId="urn:microsoft.com/office/officeart/2005/8/layout/vProcess5"/>
    <dgm:cxn modelId="{9D250E49-6BFB-45C3-BE2D-45ED3FCE5EFD}" type="presOf" srcId="{B96BD71D-5F53-4165-9335-BF8CB2B94346}" destId="{1BE21522-B93C-4B9E-BAD8-133B6AADD957}" srcOrd="1" destOrd="0" presId="urn:microsoft.com/office/officeart/2005/8/layout/vProcess5"/>
    <dgm:cxn modelId="{85CDAA6E-B1D7-4C8A-A7C2-57995C63F25F}" type="presOf" srcId="{B96BD71D-5F53-4165-9335-BF8CB2B94346}" destId="{1663FB5C-5A68-4F7D-A168-F309E3FAC2F7}" srcOrd="0" destOrd="0" presId="urn:microsoft.com/office/officeart/2005/8/layout/vProcess5"/>
    <dgm:cxn modelId="{8038B299-47FC-4336-A5EB-FF1FA47423BF}" type="presOf" srcId="{E31DBD25-8F42-4169-9567-D97C8107B043}" destId="{2A20341C-A8B0-49C9-9EEC-CAEDE35E6999}" srcOrd="1" destOrd="0" presId="urn:microsoft.com/office/officeart/2005/8/layout/vProcess5"/>
    <dgm:cxn modelId="{5C2300B3-DC90-4DA9-9407-20B0A9FDA955}" type="presOf" srcId="{E31DBD25-8F42-4169-9567-D97C8107B043}" destId="{F9D6FF76-D00F-4F66-98C6-7E42DC2F401C}" srcOrd="0" destOrd="0" presId="urn:microsoft.com/office/officeart/2005/8/layout/vProcess5"/>
    <dgm:cxn modelId="{D0E9C8BB-4A1A-4631-8604-47B1F8133C23}" srcId="{1C3B6F10-ACE7-473E-B0D5-EE1D0E918177}" destId="{B96BD71D-5F53-4165-9335-BF8CB2B94346}" srcOrd="1" destOrd="0" parTransId="{3602F6F7-25A7-4970-B2F6-5583088E7C33}" sibTransId="{816C93E3-D372-4700-9F7D-D13EF936B250}"/>
    <dgm:cxn modelId="{D432A1C6-91FD-4093-87F4-9A4CEA38A956}" srcId="{1C3B6F10-ACE7-473E-B0D5-EE1D0E918177}" destId="{AB195452-C761-4F96-B6AE-4D6813F5352D}" srcOrd="2" destOrd="0" parTransId="{BA0D0ED8-D1C6-4E07-B827-E4003E0910BB}" sibTransId="{17E5CB8D-2C7C-4E70-B668-5DFA2AAA3E3F}"/>
    <dgm:cxn modelId="{969C39CE-05EE-4ADC-9520-8A4488A9C4BB}" type="presOf" srcId="{1C3B6F10-ACE7-473E-B0D5-EE1D0E918177}" destId="{EEB05681-8C6F-499B-9A31-A726E46DBCB5}" srcOrd="0" destOrd="0" presId="urn:microsoft.com/office/officeart/2005/8/layout/vProcess5"/>
    <dgm:cxn modelId="{B5B7C8CE-5944-4AC2-AA8B-66898228E884}" type="presOf" srcId="{816C93E3-D372-4700-9F7D-D13EF936B250}" destId="{51976FBE-10E5-4E81-A320-15DFC32000D4}" srcOrd="0" destOrd="0" presId="urn:microsoft.com/office/officeart/2005/8/layout/vProcess5"/>
    <dgm:cxn modelId="{1FFF81B5-F77F-4819-A7EA-6128B01D9535}" type="presParOf" srcId="{EEB05681-8C6F-499B-9A31-A726E46DBCB5}" destId="{2180560A-F21C-4B94-BD99-4537F3B305B5}" srcOrd="0" destOrd="0" presId="urn:microsoft.com/office/officeart/2005/8/layout/vProcess5"/>
    <dgm:cxn modelId="{FB467354-82D0-4550-9037-5E2CB4C8CC38}" type="presParOf" srcId="{EEB05681-8C6F-499B-9A31-A726E46DBCB5}" destId="{F9D6FF76-D00F-4F66-98C6-7E42DC2F401C}" srcOrd="1" destOrd="0" presId="urn:microsoft.com/office/officeart/2005/8/layout/vProcess5"/>
    <dgm:cxn modelId="{F5F379A6-FF7A-4906-AE16-72593336911B}" type="presParOf" srcId="{EEB05681-8C6F-499B-9A31-A726E46DBCB5}" destId="{1663FB5C-5A68-4F7D-A168-F309E3FAC2F7}" srcOrd="2" destOrd="0" presId="urn:microsoft.com/office/officeart/2005/8/layout/vProcess5"/>
    <dgm:cxn modelId="{924BF693-9BA5-4AFA-8FE6-BEBBC93FD7A3}" type="presParOf" srcId="{EEB05681-8C6F-499B-9A31-A726E46DBCB5}" destId="{EACFDC68-45C2-4D3C-A67A-0295D7698BC8}" srcOrd="3" destOrd="0" presId="urn:microsoft.com/office/officeart/2005/8/layout/vProcess5"/>
    <dgm:cxn modelId="{3413DD83-55ED-4F23-9964-D1172573A5FB}" type="presParOf" srcId="{EEB05681-8C6F-499B-9A31-A726E46DBCB5}" destId="{8A9FA684-5B5E-4637-BE28-A9F2F01DC4BD}" srcOrd="4" destOrd="0" presId="urn:microsoft.com/office/officeart/2005/8/layout/vProcess5"/>
    <dgm:cxn modelId="{8AAF2D2B-F037-4AFD-94C0-DF5F5823F600}" type="presParOf" srcId="{EEB05681-8C6F-499B-9A31-A726E46DBCB5}" destId="{51976FBE-10E5-4E81-A320-15DFC32000D4}" srcOrd="5" destOrd="0" presId="urn:microsoft.com/office/officeart/2005/8/layout/vProcess5"/>
    <dgm:cxn modelId="{A58AA717-D9B9-42B2-9E9B-E7A852F3D9BB}" type="presParOf" srcId="{EEB05681-8C6F-499B-9A31-A726E46DBCB5}" destId="{2A20341C-A8B0-49C9-9EEC-CAEDE35E6999}" srcOrd="6" destOrd="0" presId="urn:microsoft.com/office/officeart/2005/8/layout/vProcess5"/>
    <dgm:cxn modelId="{4C571292-A9F5-41F8-B9D4-B7FABA078AA0}" type="presParOf" srcId="{EEB05681-8C6F-499B-9A31-A726E46DBCB5}" destId="{1BE21522-B93C-4B9E-BAD8-133B6AADD957}" srcOrd="7" destOrd="0" presId="urn:microsoft.com/office/officeart/2005/8/layout/vProcess5"/>
    <dgm:cxn modelId="{DEB3D2E4-C03A-4922-AFCF-E0EECBE20098}" type="presParOf" srcId="{EEB05681-8C6F-499B-9A31-A726E46DBCB5}" destId="{A8A9F703-EDC6-4B7F-8785-E58A48912D8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0535C-0B94-4F0F-9DF3-20A5EC9AAA91}">
      <dsp:nvSpPr>
        <dsp:cNvPr id="0" name=""/>
        <dsp:cNvSpPr/>
      </dsp:nvSpPr>
      <dsp:spPr>
        <a:xfrm>
          <a:off x="0" y="637243"/>
          <a:ext cx="1745576" cy="10473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Digital and data infrastructures</a:t>
          </a:r>
          <a:endParaRPr lang="en-US" sz="1600" kern="1200" dirty="0"/>
        </a:p>
      </dsp:txBody>
      <dsp:txXfrm>
        <a:off x="0" y="637243"/>
        <a:ext cx="1745576" cy="1047345"/>
      </dsp:txXfrm>
    </dsp:sp>
    <dsp:sp modelId="{58BAA545-AD63-4CD9-A82D-FC171A75204B}">
      <dsp:nvSpPr>
        <dsp:cNvPr id="0" name=""/>
        <dsp:cNvSpPr/>
      </dsp:nvSpPr>
      <dsp:spPr>
        <a:xfrm>
          <a:off x="1920134" y="637243"/>
          <a:ext cx="1745576" cy="10473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Wearable and mobile devices and monitors</a:t>
          </a:r>
          <a:endParaRPr lang="en-US" sz="1600" kern="1200" dirty="0"/>
        </a:p>
      </dsp:txBody>
      <dsp:txXfrm>
        <a:off x="1920134" y="637243"/>
        <a:ext cx="1745576" cy="1047345"/>
      </dsp:txXfrm>
    </dsp:sp>
    <dsp:sp modelId="{7B65BDB9-0CD2-46FB-A464-BBDA134AA0CF}">
      <dsp:nvSpPr>
        <dsp:cNvPr id="0" name=""/>
        <dsp:cNvSpPr/>
      </dsp:nvSpPr>
      <dsp:spPr>
        <a:xfrm>
          <a:off x="3840268" y="637243"/>
          <a:ext cx="1745576" cy="10473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Digital health and care systems</a:t>
          </a:r>
          <a:endParaRPr lang="en-US" sz="1600" kern="1200" dirty="0"/>
        </a:p>
      </dsp:txBody>
      <dsp:txXfrm>
        <a:off x="3840268" y="637243"/>
        <a:ext cx="1745576" cy="1047345"/>
      </dsp:txXfrm>
    </dsp:sp>
    <dsp:sp modelId="{01E1ED68-9039-481D-8D5E-14A7394FB2E5}">
      <dsp:nvSpPr>
        <dsp:cNvPr id="0" name=""/>
        <dsp:cNvSpPr/>
      </dsp:nvSpPr>
      <dsp:spPr>
        <a:xfrm>
          <a:off x="0" y="1859147"/>
          <a:ext cx="1745576" cy="10473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Telehealth and telecare solutions</a:t>
          </a:r>
          <a:endParaRPr lang="en-US" sz="1600" kern="1200" dirty="0"/>
        </a:p>
      </dsp:txBody>
      <dsp:txXfrm>
        <a:off x="0" y="1859147"/>
        <a:ext cx="1745576" cy="1047345"/>
      </dsp:txXfrm>
    </dsp:sp>
    <dsp:sp modelId="{06667B64-F14B-4C0D-9655-AA9DF33FD8CF}">
      <dsp:nvSpPr>
        <dsp:cNvPr id="0" name=""/>
        <dsp:cNvSpPr/>
      </dsp:nvSpPr>
      <dsp:spPr>
        <a:xfrm>
          <a:off x="1920134" y="1859147"/>
          <a:ext cx="1745576" cy="10473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Telemedicine</a:t>
          </a:r>
          <a:endParaRPr lang="en-US" sz="1600" kern="1200"/>
        </a:p>
      </dsp:txBody>
      <dsp:txXfrm>
        <a:off x="1920134" y="1859147"/>
        <a:ext cx="1745576" cy="1047345"/>
      </dsp:txXfrm>
    </dsp:sp>
    <dsp:sp modelId="{D04EF0AD-B58C-45BC-AFAE-F6CCA6509784}">
      <dsp:nvSpPr>
        <dsp:cNvPr id="0" name=""/>
        <dsp:cNvSpPr/>
      </dsp:nvSpPr>
      <dsp:spPr>
        <a:xfrm>
          <a:off x="3840268" y="1859147"/>
          <a:ext cx="1745576" cy="10473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Personalised care </a:t>
          </a:r>
          <a:endParaRPr lang="en-US" sz="1600" kern="1200"/>
        </a:p>
      </dsp:txBody>
      <dsp:txXfrm>
        <a:off x="3840268" y="1859147"/>
        <a:ext cx="1745576" cy="1047345"/>
      </dsp:txXfrm>
    </dsp:sp>
    <dsp:sp modelId="{D56CDE74-5BDA-4841-AF24-7C6D5EDFF82E}">
      <dsp:nvSpPr>
        <dsp:cNvPr id="0" name=""/>
        <dsp:cNvSpPr/>
      </dsp:nvSpPr>
      <dsp:spPr>
        <a:xfrm>
          <a:off x="0" y="3081051"/>
          <a:ext cx="1745576" cy="10473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Data analytics</a:t>
          </a:r>
          <a:endParaRPr lang="en-US" sz="1600" kern="1200"/>
        </a:p>
      </dsp:txBody>
      <dsp:txXfrm>
        <a:off x="0" y="3081051"/>
        <a:ext cx="1745576" cy="1047345"/>
      </dsp:txXfrm>
    </dsp:sp>
    <dsp:sp modelId="{1D5862BE-E13E-4E51-9797-671B52CF94C9}">
      <dsp:nvSpPr>
        <dsp:cNvPr id="0" name=""/>
        <dsp:cNvSpPr/>
      </dsp:nvSpPr>
      <dsp:spPr>
        <a:xfrm>
          <a:off x="1920134" y="3081051"/>
          <a:ext cx="1745576" cy="10473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Cybersecurity</a:t>
          </a:r>
          <a:endParaRPr lang="en-US" sz="1600" kern="1200"/>
        </a:p>
      </dsp:txBody>
      <dsp:txXfrm>
        <a:off x="1920134" y="3081051"/>
        <a:ext cx="1745576" cy="1047345"/>
      </dsp:txXfrm>
    </dsp:sp>
    <dsp:sp modelId="{7B9FC1AA-7F94-4C39-8432-C513149C62C9}">
      <dsp:nvSpPr>
        <dsp:cNvPr id="0" name=""/>
        <dsp:cNvSpPr/>
      </dsp:nvSpPr>
      <dsp:spPr>
        <a:xfrm>
          <a:off x="3840268" y="3081051"/>
          <a:ext cx="1745576" cy="10473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Artificial Intelligence and the Internet of Things (IoT)</a:t>
          </a:r>
          <a:endParaRPr lang="en-US" sz="1600" kern="1200"/>
        </a:p>
      </dsp:txBody>
      <dsp:txXfrm>
        <a:off x="3840268" y="3081051"/>
        <a:ext cx="1745576" cy="10473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0381A-CD70-4A46-967B-59BA0E9D05F7}">
      <dsp:nvSpPr>
        <dsp:cNvPr id="0" name=""/>
        <dsp:cNvSpPr/>
      </dsp:nvSpPr>
      <dsp:spPr>
        <a:xfrm>
          <a:off x="1039481" y="1090571"/>
          <a:ext cx="1042242" cy="104224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C6AD9-EC85-4948-A9D5-4EB7D8610C48}">
      <dsp:nvSpPr>
        <dsp:cNvPr id="0" name=""/>
        <dsp:cNvSpPr/>
      </dsp:nvSpPr>
      <dsp:spPr>
        <a:xfrm>
          <a:off x="1261599" y="1312688"/>
          <a:ext cx="598007" cy="5980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1B3C49-C704-46C8-9A32-B74A9244BEEE}">
      <dsp:nvSpPr>
        <dsp:cNvPr id="0" name=""/>
        <dsp:cNvSpPr/>
      </dsp:nvSpPr>
      <dsp:spPr>
        <a:xfrm>
          <a:off x="1741" y="2457446"/>
          <a:ext cx="3117722" cy="96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kern="1200" cap="none" dirty="0"/>
            <a:t>DHI led this multi-sector collaboration testing colon capsule endoscopy (CCE) for early bowel cancer diagnosis in NHS Scotland. </a:t>
          </a:r>
          <a:endParaRPr lang="en-US" sz="1600" kern="1200" cap="none" dirty="0"/>
        </a:p>
      </dsp:txBody>
      <dsp:txXfrm>
        <a:off x="1741" y="2457446"/>
        <a:ext cx="3117722" cy="966582"/>
      </dsp:txXfrm>
    </dsp:sp>
    <dsp:sp modelId="{33D8D986-40EC-4BCF-9A58-5AF492140832}">
      <dsp:nvSpPr>
        <dsp:cNvPr id="0" name=""/>
        <dsp:cNvSpPr/>
      </dsp:nvSpPr>
      <dsp:spPr>
        <a:xfrm>
          <a:off x="4249391" y="1090571"/>
          <a:ext cx="1042242" cy="104224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1CEA35-6546-47AD-8459-8FA26D57E7C9}">
      <dsp:nvSpPr>
        <dsp:cNvPr id="0" name=""/>
        <dsp:cNvSpPr/>
      </dsp:nvSpPr>
      <dsp:spPr>
        <a:xfrm>
          <a:off x="4471508" y="1312688"/>
          <a:ext cx="598007" cy="5980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4B07EF-3CA7-4BF8-805C-FEF75A382469}">
      <dsp:nvSpPr>
        <dsp:cNvPr id="0" name=""/>
        <dsp:cNvSpPr/>
      </dsp:nvSpPr>
      <dsp:spPr>
        <a:xfrm>
          <a:off x="3418468" y="2457446"/>
          <a:ext cx="2704088" cy="96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kern="1200" cap="none" dirty="0"/>
            <a:t>The project involved academia, NHS, industry, and government, and developed a service model blueprint for expansion. Evaluations showed improved patient care, reduced travel, and increased diagnostic capacity, leading to a £5m industry investment in Inverness. </a:t>
          </a:r>
          <a:endParaRPr lang="en-US" sz="1600" kern="1200" cap="none" dirty="0"/>
        </a:p>
      </dsp:txBody>
      <dsp:txXfrm>
        <a:off x="3418468" y="2457446"/>
        <a:ext cx="2704088" cy="966582"/>
      </dsp:txXfrm>
    </dsp:sp>
    <dsp:sp modelId="{868AD3F3-77CC-4DAC-B399-B7630E52FEE9}">
      <dsp:nvSpPr>
        <dsp:cNvPr id="0" name=""/>
        <dsp:cNvSpPr/>
      </dsp:nvSpPr>
      <dsp:spPr>
        <a:xfrm>
          <a:off x="7132412" y="1090571"/>
          <a:ext cx="1042242" cy="104224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D8C231-46D0-4909-9ABA-2B58B1041523}">
      <dsp:nvSpPr>
        <dsp:cNvPr id="0" name=""/>
        <dsp:cNvSpPr/>
      </dsp:nvSpPr>
      <dsp:spPr>
        <a:xfrm>
          <a:off x="7354529" y="1312688"/>
          <a:ext cx="598007" cy="5980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F538F7-6838-41A1-AACD-686A3956DCAB}">
      <dsp:nvSpPr>
        <dsp:cNvPr id="0" name=""/>
        <dsp:cNvSpPr/>
      </dsp:nvSpPr>
      <dsp:spPr>
        <a:xfrm>
          <a:off x="6421560" y="2457446"/>
          <a:ext cx="2463945" cy="96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kern="1200" cap="none" dirty="0"/>
            <a:t>The project created the first innovation partnership procurement approach used in health, has won multiple awards, and scaled across Scotland and is being adopted by other nations.</a:t>
          </a:r>
          <a:endParaRPr lang="en-US" sz="1600" kern="1200" cap="none" dirty="0"/>
        </a:p>
      </dsp:txBody>
      <dsp:txXfrm>
        <a:off x="6421560" y="2457446"/>
        <a:ext cx="2463945" cy="966582"/>
      </dsp:txXfrm>
    </dsp:sp>
    <dsp:sp modelId="{7C1E24E6-5B5F-40B7-8280-E98286A128EE}">
      <dsp:nvSpPr>
        <dsp:cNvPr id="0" name=""/>
        <dsp:cNvSpPr/>
      </dsp:nvSpPr>
      <dsp:spPr>
        <a:xfrm>
          <a:off x="9932900" y="1090571"/>
          <a:ext cx="1042242" cy="104224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CB39DC-9105-4A6B-BC41-CCF7F9C03AC5}">
      <dsp:nvSpPr>
        <dsp:cNvPr id="0" name=""/>
        <dsp:cNvSpPr/>
      </dsp:nvSpPr>
      <dsp:spPr>
        <a:xfrm>
          <a:off x="10155017" y="1312688"/>
          <a:ext cx="598007" cy="5980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9B4306-A842-4238-9463-15B1038FC279}">
      <dsp:nvSpPr>
        <dsp:cNvPr id="0" name=""/>
        <dsp:cNvSpPr/>
      </dsp:nvSpPr>
      <dsp:spPr>
        <a:xfrm>
          <a:off x="9184510" y="2457446"/>
          <a:ext cx="2539021" cy="96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kern="1200" cap="none" dirty="0"/>
            <a:t>SCOTCAP transitioned to NSS and </a:t>
          </a:r>
          <a:r>
            <a:rPr lang="en-GB" sz="1600" kern="1200" cap="none" dirty="0" err="1"/>
            <a:t>cCHAD</a:t>
          </a:r>
          <a:r>
            <a:rPr lang="en-GB" sz="1600" kern="1200" cap="none" dirty="0"/>
            <a:t> for scaling, with further horizon Europe funding of €1.2 million secured to develop AI models for CCE.</a:t>
          </a:r>
          <a:endParaRPr lang="en-US" sz="1600" kern="1200" cap="none" dirty="0"/>
        </a:p>
      </dsp:txBody>
      <dsp:txXfrm>
        <a:off x="9184510" y="2457446"/>
        <a:ext cx="2539021" cy="9665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51A47-E6F9-4835-B091-AC5C70C7EB48}">
      <dsp:nvSpPr>
        <dsp:cNvPr id="0" name=""/>
        <dsp:cNvSpPr/>
      </dsp:nvSpPr>
      <dsp:spPr>
        <a:xfrm>
          <a:off x="114310" y="275791"/>
          <a:ext cx="1534625" cy="15346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82486B-D2BD-4E65-8F3E-B3D1B10FAAE8}">
      <dsp:nvSpPr>
        <dsp:cNvPr id="0" name=""/>
        <dsp:cNvSpPr/>
      </dsp:nvSpPr>
      <dsp:spPr>
        <a:xfrm>
          <a:off x="436582" y="598062"/>
          <a:ext cx="890082" cy="8900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69D852-A6A6-497E-95F4-4CF1EEBB5A34}">
      <dsp:nvSpPr>
        <dsp:cNvPr id="0" name=""/>
        <dsp:cNvSpPr/>
      </dsp:nvSpPr>
      <dsp:spPr>
        <a:xfrm>
          <a:off x="1977784" y="275791"/>
          <a:ext cx="3617331" cy="153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b="1" kern="1200" dirty="0">
              <a:hlinkClick xmlns:r="http://schemas.openxmlformats.org/officeDocument/2006/relationships" r:id="rId3"/>
            </a:rPr>
            <a:t>Scaling Innovation - Right Decision Service (RDS</a:t>
          </a:r>
          <a:r>
            <a:rPr lang="en-GB" sz="1300" b="1" kern="1200" dirty="0">
              <a:hlinkClick xmlns:r="http://schemas.openxmlformats.org/officeDocument/2006/relationships" r:id="rId3"/>
            </a:rPr>
            <a:t>)</a:t>
          </a:r>
          <a:endParaRPr lang="en-US" sz="1300" kern="1200" dirty="0"/>
        </a:p>
      </dsp:txBody>
      <dsp:txXfrm>
        <a:off x="1977784" y="275791"/>
        <a:ext cx="3617331" cy="1534625"/>
      </dsp:txXfrm>
    </dsp:sp>
    <dsp:sp modelId="{3345020B-A88C-4248-94FE-54A0A527D14E}">
      <dsp:nvSpPr>
        <dsp:cNvPr id="0" name=""/>
        <dsp:cNvSpPr/>
      </dsp:nvSpPr>
      <dsp:spPr>
        <a:xfrm>
          <a:off x="6225408" y="275791"/>
          <a:ext cx="1534625" cy="15346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40F9B-9DC0-4351-A5BD-52829D195AD3}">
      <dsp:nvSpPr>
        <dsp:cNvPr id="0" name=""/>
        <dsp:cNvSpPr/>
      </dsp:nvSpPr>
      <dsp:spPr>
        <a:xfrm>
          <a:off x="6547680" y="598062"/>
          <a:ext cx="890082" cy="89008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FBC9A9-AB28-4D73-8E95-0F0FCFC09452}">
      <dsp:nvSpPr>
        <dsp:cNvPr id="0" name=""/>
        <dsp:cNvSpPr/>
      </dsp:nvSpPr>
      <dsp:spPr>
        <a:xfrm>
          <a:off x="8088882" y="275791"/>
          <a:ext cx="3617331" cy="153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With Scottish Government funding, DHI led the multi-year development of this project which provides digital tools for safe, timely healthcare decisions based on validated evidence and patient-centred outcomes.​</a:t>
          </a:r>
          <a:endParaRPr lang="en-US" sz="1600" kern="1200" dirty="0"/>
        </a:p>
      </dsp:txBody>
      <dsp:txXfrm>
        <a:off x="8088882" y="275791"/>
        <a:ext cx="3617331" cy="1534625"/>
      </dsp:txXfrm>
    </dsp:sp>
    <dsp:sp modelId="{61E6CC5A-884A-48D8-B8AC-CA11AFABF338}">
      <dsp:nvSpPr>
        <dsp:cNvPr id="0" name=""/>
        <dsp:cNvSpPr/>
      </dsp:nvSpPr>
      <dsp:spPr>
        <a:xfrm>
          <a:off x="114310" y="2552033"/>
          <a:ext cx="1534625" cy="15346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471FC5-C2DF-400F-B278-4EBF494DC442}">
      <dsp:nvSpPr>
        <dsp:cNvPr id="0" name=""/>
        <dsp:cNvSpPr/>
      </dsp:nvSpPr>
      <dsp:spPr>
        <a:xfrm>
          <a:off x="436582" y="2874304"/>
          <a:ext cx="890082" cy="89008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20CFEE-49E6-446C-8466-D0F70C0055B4}">
      <dsp:nvSpPr>
        <dsp:cNvPr id="0" name=""/>
        <dsp:cNvSpPr/>
      </dsp:nvSpPr>
      <dsp:spPr>
        <a:xfrm>
          <a:off x="1977784" y="2552033"/>
          <a:ext cx="3617331" cy="153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The project delivered 180 web and mobile decision support tools, attracting 1.77 million unique users and generating 10.4 million page views in 2023, with 93% of users reporting positive impacts on evidence-informed practice</a:t>
          </a:r>
          <a:r>
            <a:rPr lang="en-GB" sz="1700" kern="1200" dirty="0"/>
            <a:t>.​</a:t>
          </a:r>
          <a:endParaRPr lang="en-US" sz="1700" kern="1200" dirty="0"/>
        </a:p>
      </dsp:txBody>
      <dsp:txXfrm>
        <a:off x="1977784" y="2552033"/>
        <a:ext cx="3617331" cy="1534625"/>
      </dsp:txXfrm>
    </dsp:sp>
    <dsp:sp modelId="{1286947E-BD58-444C-A855-5021A6625DDC}">
      <dsp:nvSpPr>
        <dsp:cNvPr id="0" name=""/>
        <dsp:cNvSpPr/>
      </dsp:nvSpPr>
      <dsp:spPr>
        <a:xfrm>
          <a:off x="6225408" y="2552033"/>
          <a:ext cx="1534625" cy="15346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0ACC91-4EBC-456E-BF47-962AAE3ACF2B}">
      <dsp:nvSpPr>
        <dsp:cNvPr id="0" name=""/>
        <dsp:cNvSpPr/>
      </dsp:nvSpPr>
      <dsp:spPr>
        <a:xfrm>
          <a:off x="6547680" y="2874304"/>
          <a:ext cx="890082" cy="890082"/>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5A1A58-B80D-4C96-9FC5-3D0C50600CB1}">
      <dsp:nvSpPr>
        <dsp:cNvPr id="0" name=""/>
        <dsp:cNvSpPr/>
      </dsp:nvSpPr>
      <dsp:spPr>
        <a:xfrm>
          <a:off x="8088882" y="2552033"/>
          <a:ext cx="3617331" cy="153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In 2023, national ownership of the RDS transitioned to Healthcare Improvement Scotland (HIS), marking its move from an innovation phase under DHI to a mainstream service. The RDS, recognised with a 2022 Digital Public Services Award, is now a core enabler of health and care delivery across most Scottish NHS boards and social care partnerships, with ongoing development continuing under HIS</a:t>
          </a:r>
          <a:r>
            <a:rPr lang="en-GB" sz="1300" kern="1200" dirty="0"/>
            <a:t>.</a:t>
          </a:r>
          <a:endParaRPr lang="en-US" sz="1300" kern="1200" dirty="0"/>
        </a:p>
      </dsp:txBody>
      <dsp:txXfrm>
        <a:off x="8088882" y="2552033"/>
        <a:ext cx="3617331" cy="15346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FD07E-2A0C-43C8-8F3A-851E080C8D57}">
      <dsp:nvSpPr>
        <dsp:cNvPr id="0" name=""/>
        <dsp:cNvSpPr/>
      </dsp:nvSpPr>
      <dsp:spPr>
        <a:xfrm>
          <a:off x="10087" y="355531"/>
          <a:ext cx="3015118" cy="33354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DHI, in partnership with UHI and Moray College, led the development of a Rural Centre of Excellence (RCE) for Digital Health and Care in Moray (2021-25).</a:t>
          </a:r>
          <a:endParaRPr lang="en-US" sz="1800" kern="1200"/>
        </a:p>
      </dsp:txBody>
      <dsp:txXfrm>
        <a:off x="98397" y="443841"/>
        <a:ext cx="2838498" cy="3158854"/>
      </dsp:txXfrm>
    </dsp:sp>
    <dsp:sp modelId="{ABDDF4EB-1917-4969-A18C-8DAFDD09C4F5}">
      <dsp:nvSpPr>
        <dsp:cNvPr id="0" name=""/>
        <dsp:cNvSpPr/>
      </dsp:nvSpPr>
      <dsp:spPr>
        <a:xfrm>
          <a:off x="3326717" y="1649394"/>
          <a:ext cx="639205" cy="74774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326717" y="1798944"/>
        <a:ext cx="447444" cy="448649"/>
      </dsp:txXfrm>
    </dsp:sp>
    <dsp:sp modelId="{2AC08695-8480-4B16-9F15-D37F2F1B9CD4}">
      <dsp:nvSpPr>
        <dsp:cNvPr id="0" name=""/>
        <dsp:cNvSpPr/>
      </dsp:nvSpPr>
      <dsp:spPr>
        <a:xfrm>
          <a:off x="4231253" y="355531"/>
          <a:ext cx="3015118" cy="33354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This £5m UK Government investment, supported by £3m in-kind contributions, aims to address rural challenges through digital innovation. The project initiated five Living Labs in Northern Scotland, delivering economic, service, and skills benefits while supporting Scotland’s net-zero targets. </a:t>
          </a:r>
          <a:endParaRPr lang="en-US" sz="1800" kern="1200"/>
        </a:p>
      </dsp:txBody>
      <dsp:txXfrm>
        <a:off x="4319563" y="443841"/>
        <a:ext cx="2838498" cy="3158854"/>
      </dsp:txXfrm>
    </dsp:sp>
    <dsp:sp modelId="{732DAAF6-6765-4731-B205-78D5DAE8A73A}">
      <dsp:nvSpPr>
        <dsp:cNvPr id="0" name=""/>
        <dsp:cNvSpPr/>
      </dsp:nvSpPr>
      <dsp:spPr>
        <a:xfrm>
          <a:off x="7547883" y="1649394"/>
          <a:ext cx="639205" cy="74774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547883" y="1798944"/>
        <a:ext cx="447444" cy="448649"/>
      </dsp:txXfrm>
    </dsp:sp>
    <dsp:sp modelId="{111FC0CE-8670-4DDA-A100-47BE5558A0B5}">
      <dsp:nvSpPr>
        <dsp:cNvPr id="0" name=""/>
        <dsp:cNvSpPr/>
      </dsp:nvSpPr>
      <dsp:spPr>
        <a:xfrm>
          <a:off x="8452418" y="355531"/>
          <a:ext cx="3015118" cy="333547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Successes from Moray are now extending to regions like NHS Lanarkshire, with knowledge exchange and international positioning encouraged. UHI and the University of Strathclyde are key evaluation partners.</a:t>
          </a:r>
          <a:endParaRPr lang="en-US" sz="1800" kern="1200"/>
        </a:p>
      </dsp:txBody>
      <dsp:txXfrm>
        <a:off x="8540728" y="443841"/>
        <a:ext cx="2838498" cy="31588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E232C-DE57-492C-A492-850C4B0F4A1F}">
      <dsp:nvSpPr>
        <dsp:cNvPr id="0" name=""/>
        <dsp:cNvSpPr/>
      </dsp:nvSpPr>
      <dsp:spPr>
        <a:xfrm>
          <a:off x="1414107" y="823198"/>
          <a:ext cx="1131285"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C96BA3-96D2-456D-8625-252466316102}">
      <dsp:nvSpPr>
        <dsp:cNvPr id="0" name=""/>
        <dsp:cNvSpPr/>
      </dsp:nvSpPr>
      <dsp:spPr>
        <a:xfrm>
          <a:off x="2613270" y="728204"/>
          <a:ext cx="130097" cy="244315"/>
        </a:xfrm>
        <a:prstGeom prst="chevron">
          <a:avLst>
            <a:gd name="adj" fmla="val 90000"/>
          </a:avLst>
        </a:prstGeom>
        <a:solidFill>
          <a:schemeClr val="accent2">
            <a:tint val="40000"/>
            <a:alpha val="90000"/>
            <a:hueOff val="-292698"/>
            <a:satOff val="-1725"/>
            <a:lumOff val="90"/>
            <a:alphaOff val="0"/>
          </a:schemeClr>
        </a:solidFill>
        <a:ln w="12700" cap="flat" cmpd="sng" algn="ctr">
          <a:solidFill>
            <a:schemeClr val="accent2">
              <a:tint val="40000"/>
              <a:alpha val="90000"/>
              <a:hueOff val="-292698"/>
              <a:satOff val="-1725"/>
              <a:lumOff val="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81A3F-F382-4829-91F5-F3AFA1DE609B}">
      <dsp:nvSpPr>
        <dsp:cNvPr id="0" name=""/>
        <dsp:cNvSpPr/>
      </dsp:nvSpPr>
      <dsp:spPr>
        <a:xfrm>
          <a:off x="676723" y="227261"/>
          <a:ext cx="1191946" cy="119194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6254" tIns="46254" rIns="46254" bIns="46254" numCol="1" spcCol="1270" anchor="ctr" anchorCtr="0">
          <a:noAutofit/>
        </a:bodyPr>
        <a:lstStyle/>
        <a:p>
          <a:pPr marL="0" lvl="0" indent="0" algn="ctr" defTabSz="2311400">
            <a:lnSpc>
              <a:spcPct val="90000"/>
            </a:lnSpc>
            <a:spcBef>
              <a:spcPct val="0"/>
            </a:spcBef>
            <a:spcAft>
              <a:spcPct val="35000"/>
            </a:spcAft>
            <a:buNone/>
          </a:pPr>
          <a:r>
            <a:rPr lang="en-US" sz="5200" kern="1200"/>
            <a:t>1</a:t>
          </a:r>
          <a:endParaRPr lang="en-US" sz="5200" kern="1200" dirty="0"/>
        </a:p>
      </dsp:txBody>
      <dsp:txXfrm>
        <a:off x="851279" y="401817"/>
        <a:ext cx="842834" cy="842834"/>
      </dsp:txXfrm>
    </dsp:sp>
    <dsp:sp modelId="{BC3C9F9B-242E-4702-8708-4153A56463CD}">
      <dsp:nvSpPr>
        <dsp:cNvPr id="0" name=""/>
        <dsp:cNvSpPr/>
      </dsp:nvSpPr>
      <dsp:spPr>
        <a:xfrm>
          <a:off x="0" y="1584805"/>
          <a:ext cx="2545393" cy="2579850"/>
        </a:xfrm>
        <a:prstGeom prst="upArrowCallout">
          <a:avLst>
            <a:gd name="adj1" fmla="val 50000"/>
            <a:gd name="adj2" fmla="val 20000"/>
            <a:gd name="adj3" fmla="val 20000"/>
            <a:gd name="adj4" fmla="val 100000"/>
          </a:avLst>
        </a:prstGeom>
        <a:solidFill>
          <a:schemeClr val="accent2">
            <a:tint val="40000"/>
            <a:alpha val="90000"/>
            <a:hueOff val="-585396"/>
            <a:satOff val="-3450"/>
            <a:lumOff val="181"/>
            <a:alphaOff val="0"/>
          </a:schemeClr>
        </a:solidFill>
        <a:ln w="12700" cap="flat" cmpd="sng" algn="ctr">
          <a:solidFill>
            <a:schemeClr val="accent2">
              <a:tint val="40000"/>
              <a:alpha val="90000"/>
              <a:hueOff val="-585396"/>
              <a:satOff val="-3450"/>
              <a:lumOff val="1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0783" tIns="165100" rIns="200783" bIns="165100" numCol="1" spcCol="1270" anchor="t" anchorCtr="0">
          <a:noAutofit/>
        </a:bodyPr>
        <a:lstStyle/>
        <a:p>
          <a:pPr marL="0" lvl="0" indent="0" algn="l" defTabSz="622300">
            <a:lnSpc>
              <a:spcPct val="90000"/>
            </a:lnSpc>
            <a:spcBef>
              <a:spcPct val="0"/>
            </a:spcBef>
            <a:spcAft>
              <a:spcPct val="35000"/>
            </a:spcAft>
            <a:buNone/>
          </a:pPr>
          <a:r>
            <a:rPr lang="en-GB" sz="1400" b="1" kern="1200" dirty="0"/>
            <a:t>Team </a:t>
          </a:r>
          <a:r>
            <a:rPr lang="en-GB" sz="1400" b="1" kern="1200" dirty="0" err="1"/>
            <a:t>Evogrip</a:t>
          </a:r>
          <a:r>
            <a:rPr lang="en-GB" sz="1400" b="1" kern="1200" dirty="0"/>
            <a:t> – 2024 </a:t>
          </a:r>
          <a:r>
            <a:rPr lang="en-GB" sz="1100" b="1" kern="1200" dirty="0"/>
            <a:t>- </a:t>
          </a:r>
          <a:r>
            <a:rPr lang="en-GB" sz="1200" kern="1200" dirty="0"/>
            <a:t>Developed a smart hockey stick grip that collects performance data through embedded sensors, helping players identify areas for improvement. It connects to an app where AI analyses metrics like impact strength and distance run, enabling users to set goals and compete with friends.</a:t>
          </a:r>
          <a:endParaRPr lang="en-US" sz="1100" kern="1200" dirty="0"/>
        </a:p>
      </dsp:txBody>
      <dsp:txXfrm>
        <a:off x="0" y="2093884"/>
        <a:ext cx="2545393" cy="2070771"/>
      </dsp:txXfrm>
    </dsp:sp>
    <dsp:sp modelId="{01F8E8DE-EF86-40E5-8837-DACAEF850E4E}">
      <dsp:nvSpPr>
        <dsp:cNvPr id="0" name=""/>
        <dsp:cNvSpPr/>
      </dsp:nvSpPr>
      <dsp:spPr>
        <a:xfrm>
          <a:off x="2828214" y="823171"/>
          <a:ext cx="2545393" cy="71"/>
        </a:xfrm>
        <a:prstGeom prst="rect">
          <a:avLst/>
        </a:prstGeom>
        <a:solidFill>
          <a:schemeClr val="accent2">
            <a:tint val="40000"/>
            <a:alpha val="90000"/>
            <a:hueOff val="-878095"/>
            <a:satOff val="-5175"/>
            <a:lumOff val="271"/>
            <a:alphaOff val="0"/>
          </a:schemeClr>
        </a:solidFill>
        <a:ln w="12700" cap="flat" cmpd="sng" algn="ctr">
          <a:solidFill>
            <a:schemeClr val="accent2">
              <a:tint val="40000"/>
              <a:alpha val="90000"/>
              <a:hueOff val="-878095"/>
              <a:satOff val="-5175"/>
              <a:lumOff val="2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DB524E-0B66-4617-AC7F-0B81F073423C}">
      <dsp:nvSpPr>
        <dsp:cNvPr id="0" name=""/>
        <dsp:cNvSpPr/>
      </dsp:nvSpPr>
      <dsp:spPr>
        <a:xfrm>
          <a:off x="5441484" y="728179"/>
          <a:ext cx="130097" cy="244352"/>
        </a:xfrm>
        <a:prstGeom prst="chevron">
          <a:avLst>
            <a:gd name="adj" fmla="val 90000"/>
          </a:avLst>
        </a:prstGeom>
        <a:solidFill>
          <a:schemeClr val="accent2">
            <a:tint val="40000"/>
            <a:alpha val="90000"/>
            <a:hueOff val="-1170793"/>
            <a:satOff val="-6900"/>
            <a:lumOff val="362"/>
            <a:alphaOff val="0"/>
          </a:schemeClr>
        </a:solidFill>
        <a:ln w="12700" cap="flat" cmpd="sng" algn="ctr">
          <a:solidFill>
            <a:schemeClr val="accent2">
              <a:tint val="40000"/>
              <a:alpha val="90000"/>
              <a:hueOff val="-1170793"/>
              <a:satOff val="-6900"/>
              <a:lumOff val="3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05BCDD-DE04-4F86-BD73-EB5FE9E4273D}">
      <dsp:nvSpPr>
        <dsp:cNvPr id="0" name=""/>
        <dsp:cNvSpPr/>
      </dsp:nvSpPr>
      <dsp:spPr>
        <a:xfrm>
          <a:off x="3504937" y="227234"/>
          <a:ext cx="1191946" cy="1191946"/>
        </a:xfrm>
        <a:prstGeom prst="ellipse">
          <a:avLst/>
        </a:prstGeom>
        <a:solidFill>
          <a:schemeClr val="accent2">
            <a:hueOff val="-779980"/>
            <a:satOff val="-14553"/>
            <a:lumOff val="5098"/>
            <a:alphaOff val="0"/>
          </a:schemeClr>
        </a:solidFill>
        <a:ln w="12700" cap="flat" cmpd="sng" algn="ctr">
          <a:solidFill>
            <a:schemeClr val="accent2">
              <a:hueOff val="-779980"/>
              <a:satOff val="-14553"/>
              <a:lumOff val="509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6254" tIns="46254" rIns="46254" bIns="46254" numCol="1" spcCol="1270" anchor="ctr" anchorCtr="0">
          <a:noAutofit/>
        </a:bodyPr>
        <a:lstStyle/>
        <a:p>
          <a:pPr marL="0" lvl="0" indent="0" algn="ctr" defTabSz="2311400">
            <a:lnSpc>
              <a:spcPct val="90000"/>
            </a:lnSpc>
            <a:spcBef>
              <a:spcPct val="0"/>
            </a:spcBef>
            <a:spcAft>
              <a:spcPct val="35000"/>
            </a:spcAft>
            <a:buNone/>
          </a:pPr>
          <a:r>
            <a:rPr lang="en-US" sz="5200" kern="1200"/>
            <a:t>2</a:t>
          </a:r>
        </a:p>
      </dsp:txBody>
      <dsp:txXfrm>
        <a:off x="3679493" y="401790"/>
        <a:ext cx="842834" cy="842834"/>
      </dsp:txXfrm>
    </dsp:sp>
    <dsp:sp modelId="{C95CDE19-F3F9-4FB1-A6CE-9E9DF1B577E5}">
      <dsp:nvSpPr>
        <dsp:cNvPr id="0" name=""/>
        <dsp:cNvSpPr/>
      </dsp:nvSpPr>
      <dsp:spPr>
        <a:xfrm>
          <a:off x="2828214" y="1584777"/>
          <a:ext cx="2545393" cy="2579850"/>
        </a:xfrm>
        <a:prstGeom prst="upArrowCallout">
          <a:avLst>
            <a:gd name="adj1" fmla="val 50000"/>
            <a:gd name="adj2" fmla="val 20000"/>
            <a:gd name="adj3" fmla="val 20000"/>
            <a:gd name="adj4" fmla="val 100000"/>
          </a:avLst>
        </a:prstGeom>
        <a:solidFill>
          <a:schemeClr val="accent2">
            <a:tint val="40000"/>
            <a:alpha val="90000"/>
            <a:hueOff val="-1463491"/>
            <a:satOff val="-8625"/>
            <a:lumOff val="452"/>
            <a:alphaOff val="0"/>
          </a:schemeClr>
        </a:solidFill>
        <a:ln w="12700" cap="flat" cmpd="sng" algn="ctr">
          <a:solidFill>
            <a:schemeClr val="accent2">
              <a:tint val="40000"/>
              <a:alpha val="90000"/>
              <a:hueOff val="-1463491"/>
              <a:satOff val="-8625"/>
              <a:lumOff val="4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0783" tIns="165100" rIns="200783" bIns="165100" numCol="1" spcCol="1270" anchor="t" anchorCtr="0">
          <a:noAutofit/>
        </a:bodyPr>
        <a:lstStyle/>
        <a:p>
          <a:pPr marL="0" lvl="0" indent="0" algn="l" defTabSz="622300">
            <a:lnSpc>
              <a:spcPct val="90000"/>
            </a:lnSpc>
            <a:spcBef>
              <a:spcPct val="0"/>
            </a:spcBef>
            <a:spcAft>
              <a:spcPct val="35000"/>
            </a:spcAft>
            <a:buNone/>
          </a:pPr>
          <a:r>
            <a:rPr lang="en-GB" sz="1400" b="1" kern="1200" dirty="0"/>
            <a:t>Team Go Tree – 2023 </a:t>
          </a:r>
          <a:r>
            <a:rPr lang="en-GB" sz="1100" b="1" kern="1200" dirty="0"/>
            <a:t>–</a:t>
          </a:r>
        </a:p>
        <a:p>
          <a:pPr marL="0" lvl="0" indent="0" algn="l" defTabSz="622300">
            <a:lnSpc>
              <a:spcPct val="90000"/>
            </a:lnSpc>
            <a:spcBef>
              <a:spcPct val="0"/>
            </a:spcBef>
            <a:spcAft>
              <a:spcPct val="35000"/>
            </a:spcAft>
            <a:buNone/>
          </a:pPr>
          <a:r>
            <a:rPr lang="en-GB" sz="1100" b="1" kern="1200" dirty="0"/>
            <a:t> </a:t>
          </a:r>
          <a:r>
            <a:rPr lang="en-GB" sz="1200" kern="1200" dirty="0"/>
            <a:t>Their app idea centres on improving mental health through daily tasks and mindfulness activities, fostering a supportive environment for stress relief and self-esteem building for young people</a:t>
          </a:r>
          <a:r>
            <a:rPr lang="en-GB" sz="1100" kern="1200" dirty="0"/>
            <a:t>.</a:t>
          </a:r>
          <a:endParaRPr lang="en-US" sz="1100" kern="1200" dirty="0"/>
        </a:p>
      </dsp:txBody>
      <dsp:txXfrm>
        <a:off x="2828214" y="2093856"/>
        <a:ext cx="2545393" cy="2070771"/>
      </dsp:txXfrm>
    </dsp:sp>
    <dsp:sp modelId="{857E20CD-F28C-4DAE-B959-FA2F650270FA}">
      <dsp:nvSpPr>
        <dsp:cNvPr id="0" name=""/>
        <dsp:cNvSpPr/>
      </dsp:nvSpPr>
      <dsp:spPr>
        <a:xfrm>
          <a:off x="5656428" y="823183"/>
          <a:ext cx="2545393" cy="72"/>
        </a:xfrm>
        <a:prstGeom prst="rect">
          <a:avLst/>
        </a:prstGeom>
        <a:solidFill>
          <a:schemeClr val="accent2">
            <a:tint val="40000"/>
            <a:alpha val="90000"/>
            <a:hueOff val="-1756189"/>
            <a:satOff val="-10350"/>
            <a:lumOff val="543"/>
            <a:alphaOff val="0"/>
          </a:schemeClr>
        </a:solidFill>
        <a:ln w="12700" cap="flat" cmpd="sng" algn="ctr">
          <a:solidFill>
            <a:schemeClr val="accent2">
              <a:tint val="40000"/>
              <a:alpha val="90000"/>
              <a:hueOff val="-1756189"/>
              <a:satOff val="-10350"/>
              <a:lumOff val="5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C534B5-A749-441A-829E-2BC7575439BF}">
      <dsp:nvSpPr>
        <dsp:cNvPr id="0" name=""/>
        <dsp:cNvSpPr/>
      </dsp:nvSpPr>
      <dsp:spPr>
        <a:xfrm>
          <a:off x="8269699" y="728189"/>
          <a:ext cx="130097" cy="244362"/>
        </a:xfrm>
        <a:prstGeom prst="chevron">
          <a:avLst>
            <a:gd name="adj" fmla="val 90000"/>
          </a:avLst>
        </a:prstGeom>
        <a:solidFill>
          <a:schemeClr val="accent2">
            <a:tint val="40000"/>
            <a:alpha val="90000"/>
            <a:hueOff val="-2048887"/>
            <a:satOff val="-12075"/>
            <a:lumOff val="633"/>
            <a:alphaOff val="0"/>
          </a:schemeClr>
        </a:solidFill>
        <a:ln w="12700" cap="flat" cmpd="sng" algn="ctr">
          <a:solidFill>
            <a:schemeClr val="accent2">
              <a:tint val="40000"/>
              <a:alpha val="90000"/>
              <a:hueOff val="-2048887"/>
              <a:satOff val="-12075"/>
              <a:lumOff val="63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384D1F-CCA3-413D-82DB-A91E9896C405}">
      <dsp:nvSpPr>
        <dsp:cNvPr id="0" name=""/>
        <dsp:cNvSpPr/>
      </dsp:nvSpPr>
      <dsp:spPr>
        <a:xfrm>
          <a:off x="6333152" y="227246"/>
          <a:ext cx="1191946" cy="1191946"/>
        </a:xfrm>
        <a:prstGeom prst="ellipse">
          <a:avLst/>
        </a:prstGeom>
        <a:solidFill>
          <a:schemeClr val="accent2">
            <a:hueOff val="-1559960"/>
            <a:satOff val="-29106"/>
            <a:lumOff val="10197"/>
            <a:alphaOff val="0"/>
          </a:schemeClr>
        </a:solidFill>
        <a:ln w="12700" cap="flat" cmpd="sng" algn="ctr">
          <a:solidFill>
            <a:schemeClr val="accent2">
              <a:hueOff val="-1559960"/>
              <a:satOff val="-29106"/>
              <a:lumOff val="1019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6254" tIns="46254" rIns="46254" bIns="46254" numCol="1" spcCol="1270" anchor="ctr" anchorCtr="0">
          <a:noAutofit/>
        </a:bodyPr>
        <a:lstStyle/>
        <a:p>
          <a:pPr marL="0" lvl="0" indent="0" algn="ctr" defTabSz="2311400">
            <a:lnSpc>
              <a:spcPct val="90000"/>
            </a:lnSpc>
            <a:spcBef>
              <a:spcPct val="0"/>
            </a:spcBef>
            <a:spcAft>
              <a:spcPct val="35000"/>
            </a:spcAft>
            <a:buNone/>
          </a:pPr>
          <a:r>
            <a:rPr lang="en-US" sz="5200" kern="1200"/>
            <a:t>3</a:t>
          </a:r>
        </a:p>
      </dsp:txBody>
      <dsp:txXfrm>
        <a:off x="6507708" y="401802"/>
        <a:ext cx="842834" cy="842834"/>
      </dsp:txXfrm>
    </dsp:sp>
    <dsp:sp modelId="{7C963DC9-084A-4C27-B8A3-78D1717AED70}">
      <dsp:nvSpPr>
        <dsp:cNvPr id="0" name=""/>
        <dsp:cNvSpPr/>
      </dsp:nvSpPr>
      <dsp:spPr>
        <a:xfrm>
          <a:off x="5656428" y="1584805"/>
          <a:ext cx="2545393" cy="2579850"/>
        </a:xfrm>
        <a:prstGeom prst="upArrowCallout">
          <a:avLst>
            <a:gd name="adj1" fmla="val 50000"/>
            <a:gd name="adj2" fmla="val 20000"/>
            <a:gd name="adj3" fmla="val 20000"/>
            <a:gd name="adj4" fmla="val 100000"/>
          </a:avLst>
        </a:prstGeom>
        <a:solidFill>
          <a:schemeClr val="accent2">
            <a:tint val="40000"/>
            <a:alpha val="90000"/>
            <a:hueOff val="-2341585"/>
            <a:satOff val="-13800"/>
            <a:lumOff val="724"/>
            <a:alphaOff val="0"/>
          </a:schemeClr>
        </a:solidFill>
        <a:ln w="12700" cap="flat" cmpd="sng" algn="ctr">
          <a:solidFill>
            <a:schemeClr val="accent2">
              <a:tint val="40000"/>
              <a:alpha val="90000"/>
              <a:hueOff val="-2341585"/>
              <a:satOff val="-13800"/>
              <a:lumOff val="7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0783" tIns="165100" rIns="200783" bIns="165100" numCol="1" spcCol="1270" anchor="t" anchorCtr="0">
          <a:noAutofit/>
        </a:bodyPr>
        <a:lstStyle/>
        <a:p>
          <a:pPr marL="0" lvl="0" indent="0" algn="l" defTabSz="622300">
            <a:lnSpc>
              <a:spcPct val="90000"/>
            </a:lnSpc>
            <a:spcBef>
              <a:spcPct val="0"/>
            </a:spcBef>
            <a:spcAft>
              <a:spcPct val="35000"/>
            </a:spcAft>
            <a:buNone/>
          </a:pPr>
          <a:r>
            <a:rPr lang="en-GB" sz="1400" b="1" kern="1200" dirty="0"/>
            <a:t>T1D Trailblazers – 2022 - </a:t>
          </a:r>
          <a:r>
            <a:rPr lang="en-GB" sz="1200" kern="1200" dirty="0"/>
            <a:t>Developed a digital app that would empower players, parents and coaches to support teammates and young people living with diabetes manage their condition more effectively and efficiently.</a:t>
          </a:r>
          <a:endParaRPr lang="en-US" sz="1100" kern="1200" dirty="0"/>
        </a:p>
      </dsp:txBody>
      <dsp:txXfrm>
        <a:off x="5656428" y="2093884"/>
        <a:ext cx="2545393" cy="2070771"/>
      </dsp:txXfrm>
    </dsp:sp>
    <dsp:sp modelId="{D2539B41-9999-4D97-BA90-F98624157753}">
      <dsp:nvSpPr>
        <dsp:cNvPr id="0" name=""/>
        <dsp:cNvSpPr/>
      </dsp:nvSpPr>
      <dsp:spPr>
        <a:xfrm>
          <a:off x="8484643" y="823183"/>
          <a:ext cx="1272696" cy="72"/>
        </a:xfrm>
        <a:prstGeom prst="rect">
          <a:avLst/>
        </a:prstGeom>
        <a:solidFill>
          <a:schemeClr val="accent2">
            <a:tint val="40000"/>
            <a:alpha val="90000"/>
            <a:hueOff val="-2634283"/>
            <a:satOff val="-15525"/>
            <a:lumOff val="814"/>
            <a:alphaOff val="0"/>
          </a:schemeClr>
        </a:solidFill>
        <a:ln w="12700" cap="flat" cmpd="sng" algn="ctr">
          <a:solidFill>
            <a:schemeClr val="accent2">
              <a:tint val="40000"/>
              <a:alpha val="90000"/>
              <a:hueOff val="-2634283"/>
              <a:satOff val="-15525"/>
              <a:lumOff val="8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DB14C-0892-4B4F-8A44-F6E34D29FF66}">
      <dsp:nvSpPr>
        <dsp:cNvPr id="0" name=""/>
        <dsp:cNvSpPr/>
      </dsp:nvSpPr>
      <dsp:spPr>
        <a:xfrm>
          <a:off x="9161366" y="227246"/>
          <a:ext cx="1191946" cy="1191946"/>
        </a:xfrm>
        <a:prstGeom prst="ellipse">
          <a:avLst/>
        </a:prstGeom>
        <a:solidFill>
          <a:schemeClr val="accent2">
            <a:hueOff val="-2339940"/>
            <a:satOff val="-43659"/>
            <a:lumOff val="15295"/>
            <a:alphaOff val="0"/>
          </a:schemeClr>
        </a:solidFill>
        <a:ln w="12700" cap="flat" cmpd="sng" algn="ctr">
          <a:solidFill>
            <a:schemeClr val="accent2">
              <a:hueOff val="-2339940"/>
              <a:satOff val="-43659"/>
              <a:lumOff val="1529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6254" tIns="46254" rIns="46254" bIns="46254" numCol="1" spcCol="1270" anchor="ctr" anchorCtr="0">
          <a:noAutofit/>
        </a:bodyPr>
        <a:lstStyle/>
        <a:p>
          <a:pPr marL="0" lvl="0" indent="0" algn="ctr" defTabSz="2311400">
            <a:lnSpc>
              <a:spcPct val="90000"/>
            </a:lnSpc>
            <a:spcBef>
              <a:spcPct val="0"/>
            </a:spcBef>
            <a:spcAft>
              <a:spcPct val="35000"/>
            </a:spcAft>
            <a:buNone/>
          </a:pPr>
          <a:r>
            <a:rPr lang="en-US" sz="5200" kern="1200"/>
            <a:t>4</a:t>
          </a:r>
        </a:p>
      </dsp:txBody>
      <dsp:txXfrm>
        <a:off x="9335922" y="401802"/>
        <a:ext cx="842834" cy="842834"/>
      </dsp:txXfrm>
    </dsp:sp>
    <dsp:sp modelId="{D0A91FC9-1B51-45CD-B6E5-DA5D2751C1AD}">
      <dsp:nvSpPr>
        <dsp:cNvPr id="0" name=""/>
        <dsp:cNvSpPr/>
      </dsp:nvSpPr>
      <dsp:spPr>
        <a:xfrm>
          <a:off x="8484643" y="1584805"/>
          <a:ext cx="2545393" cy="2579850"/>
        </a:xfrm>
        <a:prstGeom prst="upArrowCallout">
          <a:avLst>
            <a:gd name="adj1" fmla="val 50000"/>
            <a:gd name="adj2" fmla="val 20000"/>
            <a:gd name="adj3" fmla="val 20000"/>
            <a:gd name="adj4" fmla="val 100000"/>
          </a:avLst>
        </a:prstGeom>
        <a:solidFill>
          <a:schemeClr val="accent2">
            <a:tint val="40000"/>
            <a:alpha val="90000"/>
            <a:hueOff val="-3219680"/>
            <a:satOff val="-18975"/>
            <a:lumOff val="995"/>
            <a:alphaOff val="0"/>
          </a:schemeClr>
        </a:solidFill>
        <a:ln w="12700" cap="flat" cmpd="sng" algn="ctr">
          <a:solidFill>
            <a:schemeClr val="accent2">
              <a:tint val="40000"/>
              <a:alpha val="90000"/>
              <a:hueOff val="-3219680"/>
              <a:satOff val="-18975"/>
              <a:lumOff val="9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0783" tIns="165100" rIns="200783" bIns="165100" numCol="1" spcCol="1270" anchor="t" anchorCtr="0">
          <a:noAutofit/>
        </a:bodyPr>
        <a:lstStyle/>
        <a:p>
          <a:pPr marL="0" lvl="0" indent="0" algn="l" defTabSz="622300">
            <a:lnSpc>
              <a:spcPct val="90000"/>
            </a:lnSpc>
            <a:spcBef>
              <a:spcPct val="0"/>
            </a:spcBef>
            <a:spcAft>
              <a:spcPct val="35000"/>
            </a:spcAft>
            <a:buNone/>
          </a:pPr>
          <a:r>
            <a:rPr lang="en-GB" sz="1400" b="1" kern="1200" dirty="0"/>
            <a:t>You Wish, We Assist – 2021 - </a:t>
          </a:r>
          <a:r>
            <a:rPr lang="en-GB" sz="1200" kern="1200" dirty="0"/>
            <a:t>Developed a mental health app for young adults that allows users to set and achieve mental health goals as their winning idea. The app provides motivational messaging as well as breathing and yoga exercises to help improve their mental and physical wellbeing. </a:t>
          </a:r>
          <a:endParaRPr lang="en-US" sz="1100" kern="1200" dirty="0"/>
        </a:p>
      </dsp:txBody>
      <dsp:txXfrm>
        <a:off x="8484643" y="2093884"/>
        <a:ext cx="2545393" cy="20707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E232C-DE57-492C-A492-850C4B0F4A1F}">
      <dsp:nvSpPr>
        <dsp:cNvPr id="0" name=""/>
        <dsp:cNvSpPr/>
      </dsp:nvSpPr>
      <dsp:spPr>
        <a:xfrm>
          <a:off x="1365945" y="572818"/>
          <a:ext cx="1092756" cy="7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C96BA3-96D2-456D-8625-252466316102}">
      <dsp:nvSpPr>
        <dsp:cNvPr id="0" name=""/>
        <dsp:cNvSpPr/>
      </dsp:nvSpPr>
      <dsp:spPr>
        <a:xfrm>
          <a:off x="2524267" y="481062"/>
          <a:ext cx="125667" cy="236035"/>
        </a:xfrm>
        <a:prstGeom prst="chevron">
          <a:avLst>
            <a:gd name="adj" fmla="val 90000"/>
          </a:avLst>
        </a:prstGeom>
        <a:solidFill>
          <a:schemeClr val="accent2">
            <a:tint val="40000"/>
            <a:alpha val="90000"/>
            <a:hueOff val="-292698"/>
            <a:satOff val="-1725"/>
            <a:lumOff val="90"/>
            <a:alphaOff val="0"/>
          </a:schemeClr>
        </a:solidFill>
        <a:ln w="12700" cap="flat" cmpd="sng" algn="ctr">
          <a:solidFill>
            <a:schemeClr val="accent2">
              <a:tint val="40000"/>
              <a:alpha val="90000"/>
              <a:hueOff val="-292698"/>
              <a:satOff val="-1725"/>
              <a:lumOff val="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81A3F-F382-4829-91F5-F3AFA1DE609B}">
      <dsp:nvSpPr>
        <dsp:cNvPr id="0" name=""/>
        <dsp:cNvSpPr/>
      </dsp:nvSpPr>
      <dsp:spPr>
        <a:xfrm>
          <a:off x="656497" y="0"/>
          <a:ext cx="1145708" cy="114570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4460" tIns="44460" rIns="44460" bIns="44460" numCol="1" spcCol="1270" anchor="ctr" anchorCtr="0">
          <a:noAutofit/>
        </a:bodyPr>
        <a:lstStyle/>
        <a:p>
          <a:pPr marL="0" lvl="0" indent="0" algn="ctr" defTabSz="2222500">
            <a:lnSpc>
              <a:spcPct val="90000"/>
            </a:lnSpc>
            <a:spcBef>
              <a:spcPct val="0"/>
            </a:spcBef>
            <a:spcAft>
              <a:spcPct val="35000"/>
            </a:spcAft>
            <a:buNone/>
          </a:pPr>
          <a:r>
            <a:rPr lang="en-US" sz="5000" kern="1200"/>
            <a:t>1</a:t>
          </a:r>
          <a:endParaRPr lang="en-US" sz="5000" kern="1200" dirty="0"/>
        </a:p>
      </dsp:txBody>
      <dsp:txXfrm>
        <a:off x="824282" y="167785"/>
        <a:ext cx="810138" cy="810138"/>
      </dsp:txXfrm>
    </dsp:sp>
    <dsp:sp modelId="{BC3C9F9B-242E-4702-8708-4153A56463CD}">
      <dsp:nvSpPr>
        <dsp:cNvPr id="0" name=""/>
        <dsp:cNvSpPr/>
      </dsp:nvSpPr>
      <dsp:spPr>
        <a:xfrm>
          <a:off x="0" y="1311308"/>
          <a:ext cx="2458702" cy="2869144"/>
        </a:xfrm>
        <a:prstGeom prst="upArrowCallout">
          <a:avLst>
            <a:gd name="adj1" fmla="val 50000"/>
            <a:gd name="adj2" fmla="val 20000"/>
            <a:gd name="adj3" fmla="val 20000"/>
            <a:gd name="adj4" fmla="val 100000"/>
          </a:avLst>
        </a:prstGeom>
        <a:solidFill>
          <a:schemeClr val="accent2">
            <a:tint val="40000"/>
            <a:alpha val="90000"/>
            <a:hueOff val="-585396"/>
            <a:satOff val="-3450"/>
            <a:lumOff val="181"/>
            <a:alphaOff val="0"/>
          </a:schemeClr>
        </a:solidFill>
        <a:ln w="12700" cap="flat" cmpd="sng" algn="ctr">
          <a:solidFill>
            <a:schemeClr val="accent2">
              <a:tint val="40000"/>
              <a:alpha val="90000"/>
              <a:hueOff val="-585396"/>
              <a:satOff val="-3450"/>
              <a:lumOff val="1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3945" tIns="165100" rIns="193945" bIns="165100" numCol="1" spcCol="1270" anchor="t" anchorCtr="0">
          <a:noAutofit/>
        </a:bodyPr>
        <a:lstStyle/>
        <a:p>
          <a:pPr marL="0" lvl="0" indent="0" algn="l" defTabSz="533400">
            <a:lnSpc>
              <a:spcPct val="90000"/>
            </a:lnSpc>
            <a:spcBef>
              <a:spcPct val="0"/>
            </a:spcBef>
            <a:spcAft>
              <a:spcPct val="35000"/>
            </a:spcAft>
            <a:buNone/>
          </a:pPr>
          <a:r>
            <a:rPr lang="en-GB" sz="1200" b="1" kern="1200" dirty="0"/>
            <a:t>Team Hockey Pulse – 2024</a:t>
          </a:r>
        </a:p>
        <a:p>
          <a:pPr marL="0" lvl="0" indent="0" algn="l" defTabSz="533400">
            <a:lnSpc>
              <a:spcPct val="90000"/>
            </a:lnSpc>
            <a:spcBef>
              <a:spcPct val="0"/>
            </a:spcBef>
            <a:spcAft>
              <a:spcPct val="35000"/>
            </a:spcAft>
            <a:buNone/>
          </a:pPr>
          <a:r>
            <a:rPr lang="en-GB" sz="1200" kern="1200" dirty="0"/>
            <a:t>Developed a hockey training system designed to support player development from youth to professionals, whilst attracting more players to the sport through interactive and exciting training experiences. Our Ecosystem model consists of SMART cones and hockey balls, both tied together via an easily accessible mobile application</a:t>
          </a:r>
          <a:endParaRPr lang="en-US" sz="1200" kern="1200" dirty="0"/>
        </a:p>
      </dsp:txBody>
      <dsp:txXfrm>
        <a:off x="0" y="1803048"/>
        <a:ext cx="2458702" cy="2377404"/>
      </dsp:txXfrm>
    </dsp:sp>
    <dsp:sp modelId="{01F8E8DE-EF86-40E5-8837-DACAEF850E4E}">
      <dsp:nvSpPr>
        <dsp:cNvPr id="0" name=""/>
        <dsp:cNvSpPr/>
      </dsp:nvSpPr>
      <dsp:spPr>
        <a:xfrm>
          <a:off x="2731891" y="572818"/>
          <a:ext cx="2458702" cy="72"/>
        </a:xfrm>
        <a:prstGeom prst="rect">
          <a:avLst/>
        </a:prstGeom>
        <a:solidFill>
          <a:schemeClr val="accent2">
            <a:tint val="40000"/>
            <a:alpha val="90000"/>
            <a:hueOff val="-878095"/>
            <a:satOff val="-5175"/>
            <a:lumOff val="271"/>
            <a:alphaOff val="0"/>
          </a:schemeClr>
        </a:solidFill>
        <a:ln w="12700" cap="flat" cmpd="sng" algn="ctr">
          <a:solidFill>
            <a:schemeClr val="accent2">
              <a:tint val="40000"/>
              <a:alpha val="90000"/>
              <a:hueOff val="-878095"/>
              <a:satOff val="-5175"/>
              <a:lumOff val="2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DB524E-0B66-4617-AC7F-0B81F073423C}">
      <dsp:nvSpPr>
        <dsp:cNvPr id="0" name=""/>
        <dsp:cNvSpPr/>
      </dsp:nvSpPr>
      <dsp:spPr>
        <a:xfrm>
          <a:off x="5256159" y="481062"/>
          <a:ext cx="125667" cy="236035"/>
        </a:xfrm>
        <a:prstGeom prst="chevron">
          <a:avLst>
            <a:gd name="adj" fmla="val 90000"/>
          </a:avLst>
        </a:prstGeom>
        <a:solidFill>
          <a:schemeClr val="accent2">
            <a:tint val="40000"/>
            <a:alpha val="90000"/>
            <a:hueOff val="-1170793"/>
            <a:satOff val="-6900"/>
            <a:lumOff val="362"/>
            <a:alphaOff val="0"/>
          </a:schemeClr>
        </a:solidFill>
        <a:ln w="12700" cap="flat" cmpd="sng" algn="ctr">
          <a:solidFill>
            <a:schemeClr val="accent2">
              <a:tint val="40000"/>
              <a:alpha val="90000"/>
              <a:hueOff val="-1170793"/>
              <a:satOff val="-6900"/>
              <a:lumOff val="3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05BCDD-DE04-4F86-BD73-EB5FE9E4273D}">
      <dsp:nvSpPr>
        <dsp:cNvPr id="0" name=""/>
        <dsp:cNvSpPr/>
      </dsp:nvSpPr>
      <dsp:spPr>
        <a:xfrm>
          <a:off x="3388389" y="0"/>
          <a:ext cx="1145708" cy="1145708"/>
        </a:xfrm>
        <a:prstGeom prst="ellipse">
          <a:avLst/>
        </a:prstGeom>
        <a:solidFill>
          <a:schemeClr val="accent2">
            <a:hueOff val="-779980"/>
            <a:satOff val="-14553"/>
            <a:lumOff val="5098"/>
            <a:alphaOff val="0"/>
          </a:schemeClr>
        </a:solidFill>
        <a:ln w="12700" cap="flat" cmpd="sng" algn="ctr">
          <a:solidFill>
            <a:schemeClr val="accent2">
              <a:hueOff val="-779980"/>
              <a:satOff val="-14553"/>
              <a:lumOff val="509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4460" tIns="44460" rIns="44460" bIns="44460" numCol="1" spcCol="1270" anchor="ctr" anchorCtr="0">
          <a:noAutofit/>
        </a:bodyPr>
        <a:lstStyle/>
        <a:p>
          <a:pPr marL="0" lvl="0" indent="0" algn="ctr" defTabSz="2222500">
            <a:lnSpc>
              <a:spcPct val="90000"/>
            </a:lnSpc>
            <a:spcBef>
              <a:spcPct val="0"/>
            </a:spcBef>
            <a:spcAft>
              <a:spcPct val="35000"/>
            </a:spcAft>
            <a:buNone/>
          </a:pPr>
          <a:r>
            <a:rPr lang="en-US" sz="5000" kern="1200"/>
            <a:t>2</a:t>
          </a:r>
        </a:p>
      </dsp:txBody>
      <dsp:txXfrm>
        <a:off x="3556174" y="167785"/>
        <a:ext cx="810138" cy="810138"/>
      </dsp:txXfrm>
    </dsp:sp>
    <dsp:sp modelId="{C95CDE19-F3F9-4FB1-A6CE-9E9DF1B577E5}">
      <dsp:nvSpPr>
        <dsp:cNvPr id="0" name=""/>
        <dsp:cNvSpPr/>
      </dsp:nvSpPr>
      <dsp:spPr>
        <a:xfrm>
          <a:off x="2731891" y="1311308"/>
          <a:ext cx="2458702" cy="2869144"/>
        </a:xfrm>
        <a:prstGeom prst="upArrowCallout">
          <a:avLst>
            <a:gd name="adj1" fmla="val 50000"/>
            <a:gd name="adj2" fmla="val 20000"/>
            <a:gd name="adj3" fmla="val 20000"/>
            <a:gd name="adj4" fmla="val 100000"/>
          </a:avLst>
        </a:prstGeom>
        <a:solidFill>
          <a:schemeClr val="accent2">
            <a:tint val="40000"/>
            <a:alpha val="90000"/>
            <a:hueOff val="-1463491"/>
            <a:satOff val="-8625"/>
            <a:lumOff val="452"/>
            <a:alphaOff val="0"/>
          </a:schemeClr>
        </a:solidFill>
        <a:ln w="12700" cap="flat" cmpd="sng" algn="ctr">
          <a:solidFill>
            <a:schemeClr val="accent2">
              <a:tint val="40000"/>
              <a:alpha val="90000"/>
              <a:hueOff val="-1463491"/>
              <a:satOff val="-8625"/>
              <a:lumOff val="4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3945" tIns="165100" rIns="193945" bIns="165100" numCol="1" spcCol="1270" anchor="t" anchorCtr="0">
          <a:noAutofit/>
        </a:bodyPr>
        <a:lstStyle/>
        <a:p>
          <a:pPr marL="0" lvl="0" indent="0" algn="l" defTabSz="533400">
            <a:lnSpc>
              <a:spcPct val="90000"/>
            </a:lnSpc>
            <a:spcBef>
              <a:spcPct val="0"/>
            </a:spcBef>
            <a:spcAft>
              <a:spcPct val="35000"/>
            </a:spcAft>
            <a:buNone/>
          </a:pPr>
          <a:r>
            <a:rPr lang="en-GB" sz="1200" b="1" kern="1200" dirty="0"/>
            <a:t>Team SERA - 2023</a:t>
          </a:r>
        </a:p>
        <a:p>
          <a:pPr marL="0" lvl="0" indent="0" algn="l" defTabSz="533400">
            <a:lnSpc>
              <a:spcPct val="90000"/>
            </a:lnSpc>
            <a:spcBef>
              <a:spcPct val="0"/>
            </a:spcBef>
            <a:spcAft>
              <a:spcPct val="35000"/>
            </a:spcAft>
            <a:buNone/>
          </a:pPr>
          <a:r>
            <a:rPr lang="en-GB" sz="1200" kern="1200" dirty="0"/>
            <a:t>Their idea was an AI-Powered Digital Wellbeing Assistant for Youth that uses Multimedia Sentiment Analysis, to provide a solution that combats cyberbullying, peer pressure, and negative content exposure across all major social media platforms.</a:t>
          </a:r>
          <a:endParaRPr lang="en-US" sz="1200" kern="1200" dirty="0"/>
        </a:p>
      </dsp:txBody>
      <dsp:txXfrm>
        <a:off x="2731891" y="1803048"/>
        <a:ext cx="2458702" cy="2377404"/>
      </dsp:txXfrm>
    </dsp:sp>
    <dsp:sp modelId="{857E20CD-F28C-4DAE-B959-FA2F650270FA}">
      <dsp:nvSpPr>
        <dsp:cNvPr id="0" name=""/>
        <dsp:cNvSpPr/>
      </dsp:nvSpPr>
      <dsp:spPr>
        <a:xfrm>
          <a:off x="5463783" y="572818"/>
          <a:ext cx="2458702" cy="72"/>
        </a:xfrm>
        <a:prstGeom prst="rect">
          <a:avLst/>
        </a:prstGeom>
        <a:solidFill>
          <a:schemeClr val="accent2">
            <a:tint val="40000"/>
            <a:alpha val="90000"/>
            <a:hueOff val="-1756189"/>
            <a:satOff val="-10350"/>
            <a:lumOff val="543"/>
            <a:alphaOff val="0"/>
          </a:schemeClr>
        </a:solidFill>
        <a:ln w="12700" cap="flat" cmpd="sng" algn="ctr">
          <a:solidFill>
            <a:schemeClr val="accent2">
              <a:tint val="40000"/>
              <a:alpha val="90000"/>
              <a:hueOff val="-1756189"/>
              <a:satOff val="-10350"/>
              <a:lumOff val="5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C534B5-A749-441A-829E-2BC7575439BF}">
      <dsp:nvSpPr>
        <dsp:cNvPr id="0" name=""/>
        <dsp:cNvSpPr/>
      </dsp:nvSpPr>
      <dsp:spPr>
        <a:xfrm>
          <a:off x="7988051" y="481062"/>
          <a:ext cx="125667" cy="236035"/>
        </a:xfrm>
        <a:prstGeom prst="chevron">
          <a:avLst>
            <a:gd name="adj" fmla="val 90000"/>
          </a:avLst>
        </a:prstGeom>
        <a:solidFill>
          <a:schemeClr val="accent2">
            <a:tint val="40000"/>
            <a:alpha val="90000"/>
            <a:hueOff val="-2048887"/>
            <a:satOff val="-12075"/>
            <a:lumOff val="633"/>
            <a:alphaOff val="0"/>
          </a:schemeClr>
        </a:solidFill>
        <a:ln w="12700" cap="flat" cmpd="sng" algn="ctr">
          <a:solidFill>
            <a:schemeClr val="accent2">
              <a:tint val="40000"/>
              <a:alpha val="90000"/>
              <a:hueOff val="-2048887"/>
              <a:satOff val="-12075"/>
              <a:lumOff val="63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384D1F-CCA3-413D-82DB-A91E9896C405}">
      <dsp:nvSpPr>
        <dsp:cNvPr id="0" name=""/>
        <dsp:cNvSpPr/>
      </dsp:nvSpPr>
      <dsp:spPr>
        <a:xfrm>
          <a:off x="6120280" y="0"/>
          <a:ext cx="1145708" cy="1145708"/>
        </a:xfrm>
        <a:prstGeom prst="ellipse">
          <a:avLst/>
        </a:prstGeom>
        <a:solidFill>
          <a:schemeClr val="accent2">
            <a:hueOff val="-1559960"/>
            <a:satOff val="-29106"/>
            <a:lumOff val="10197"/>
            <a:alphaOff val="0"/>
          </a:schemeClr>
        </a:solidFill>
        <a:ln w="12700" cap="flat" cmpd="sng" algn="ctr">
          <a:solidFill>
            <a:schemeClr val="accent2">
              <a:hueOff val="-1559960"/>
              <a:satOff val="-29106"/>
              <a:lumOff val="1019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4460" tIns="44460" rIns="44460" bIns="44460" numCol="1" spcCol="1270" anchor="ctr" anchorCtr="0">
          <a:noAutofit/>
        </a:bodyPr>
        <a:lstStyle/>
        <a:p>
          <a:pPr marL="0" lvl="0" indent="0" algn="ctr" defTabSz="2222500">
            <a:lnSpc>
              <a:spcPct val="90000"/>
            </a:lnSpc>
            <a:spcBef>
              <a:spcPct val="0"/>
            </a:spcBef>
            <a:spcAft>
              <a:spcPct val="35000"/>
            </a:spcAft>
            <a:buNone/>
          </a:pPr>
          <a:r>
            <a:rPr lang="en-US" sz="5000" kern="1200"/>
            <a:t>3</a:t>
          </a:r>
        </a:p>
      </dsp:txBody>
      <dsp:txXfrm>
        <a:off x="6288065" y="167785"/>
        <a:ext cx="810138" cy="810138"/>
      </dsp:txXfrm>
    </dsp:sp>
    <dsp:sp modelId="{7C963DC9-084A-4C27-B8A3-78D1717AED70}">
      <dsp:nvSpPr>
        <dsp:cNvPr id="0" name=""/>
        <dsp:cNvSpPr/>
      </dsp:nvSpPr>
      <dsp:spPr>
        <a:xfrm>
          <a:off x="5463783" y="1311308"/>
          <a:ext cx="2458702" cy="2869144"/>
        </a:xfrm>
        <a:prstGeom prst="upArrowCallout">
          <a:avLst>
            <a:gd name="adj1" fmla="val 50000"/>
            <a:gd name="adj2" fmla="val 20000"/>
            <a:gd name="adj3" fmla="val 20000"/>
            <a:gd name="adj4" fmla="val 100000"/>
          </a:avLst>
        </a:prstGeom>
        <a:solidFill>
          <a:schemeClr val="accent2">
            <a:tint val="40000"/>
            <a:alpha val="90000"/>
            <a:hueOff val="-2341585"/>
            <a:satOff val="-13800"/>
            <a:lumOff val="724"/>
            <a:alphaOff val="0"/>
          </a:schemeClr>
        </a:solidFill>
        <a:ln w="12700" cap="flat" cmpd="sng" algn="ctr">
          <a:solidFill>
            <a:schemeClr val="accent2">
              <a:tint val="40000"/>
              <a:alpha val="90000"/>
              <a:hueOff val="-2341585"/>
              <a:satOff val="-13800"/>
              <a:lumOff val="7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3945" tIns="165100" rIns="193945" bIns="165100" numCol="1" spcCol="1270" anchor="t" anchorCtr="0">
          <a:noAutofit/>
        </a:bodyPr>
        <a:lstStyle/>
        <a:p>
          <a:pPr marL="0" lvl="0" indent="0" algn="l" defTabSz="488950">
            <a:lnSpc>
              <a:spcPct val="90000"/>
            </a:lnSpc>
            <a:spcBef>
              <a:spcPct val="0"/>
            </a:spcBef>
            <a:spcAft>
              <a:spcPct val="35000"/>
            </a:spcAft>
            <a:buNone/>
          </a:pPr>
          <a:r>
            <a:rPr lang="en-GB" sz="1100" b="1" kern="1200" dirty="0"/>
            <a:t>CHR squared - 2022</a:t>
          </a:r>
        </a:p>
        <a:p>
          <a:pPr marL="0" lvl="0" indent="0" algn="l" defTabSz="488950">
            <a:lnSpc>
              <a:spcPct val="90000"/>
            </a:lnSpc>
            <a:spcBef>
              <a:spcPct val="0"/>
            </a:spcBef>
            <a:spcAft>
              <a:spcPct val="35000"/>
            </a:spcAft>
            <a:buNone/>
          </a:pPr>
          <a:r>
            <a:rPr lang="en-GB" sz="1100" kern="1200" dirty="0"/>
            <a:t>Developed a specialised mechanic badge called </a:t>
          </a:r>
          <a:r>
            <a:rPr lang="en-GB" sz="1100" kern="1200" dirty="0" err="1"/>
            <a:t>Ershaad</a:t>
          </a:r>
          <a:r>
            <a:rPr lang="en-GB" sz="1100" kern="1200" dirty="0"/>
            <a:t>, which was developed to provide support to young individuals on the autistic spectrum. This innovative device was designed to interpret and analyse the various tones and expressions of individuals around the wearer, thereby facilitating a better understanding of their environment. </a:t>
          </a:r>
          <a:endParaRPr lang="en-US" sz="1100" kern="1200" dirty="0"/>
        </a:p>
      </dsp:txBody>
      <dsp:txXfrm>
        <a:off x="5463783" y="1803048"/>
        <a:ext cx="2458702" cy="2377404"/>
      </dsp:txXfrm>
    </dsp:sp>
    <dsp:sp modelId="{D2539B41-9999-4D97-BA90-F98624157753}">
      <dsp:nvSpPr>
        <dsp:cNvPr id="0" name=""/>
        <dsp:cNvSpPr/>
      </dsp:nvSpPr>
      <dsp:spPr>
        <a:xfrm>
          <a:off x="8195675" y="572818"/>
          <a:ext cx="1229351" cy="72"/>
        </a:xfrm>
        <a:prstGeom prst="rect">
          <a:avLst/>
        </a:prstGeom>
        <a:solidFill>
          <a:schemeClr val="accent2">
            <a:tint val="40000"/>
            <a:alpha val="90000"/>
            <a:hueOff val="-2634283"/>
            <a:satOff val="-15525"/>
            <a:lumOff val="814"/>
            <a:alphaOff val="0"/>
          </a:schemeClr>
        </a:solidFill>
        <a:ln w="12700" cap="flat" cmpd="sng" algn="ctr">
          <a:solidFill>
            <a:schemeClr val="accent2">
              <a:tint val="40000"/>
              <a:alpha val="90000"/>
              <a:hueOff val="-2634283"/>
              <a:satOff val="-15525"/>
              <a:lumOff val="8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DB14C-0892-4B4F-8A44-F6E34D29FF66}">
      <dsp:nvSpPr>
        <dsp:cNvPr id="0" name=""/>
        <dsp:cNvSpPr/>
      </dsp:nvSpPr>
      <dsp:spPr>
        <a:xfrm>
          <a:off x="8852172" y="0"/>
          <a:ext cx="1145708" cy="1145708"/>
        </a:xfrm>
        <a:prstGeom prst="ellipse">
          <a:avLst/>
        </a:prstGeom>
        <a:solidFill>
          <a:schemeClr val="accent2">
            <a:hueOff val="-2339940"/>
            <a:satOff val="-43659"/>
            <a:lumOff val="15295"/>
            <a:alphaOff val="0"/>
          </a:schemeClr>
        </a:solidFill>
        <a:ln w="12700" cap="flat" cmpd="sng" algn="ctr">
          <a:solidFill>
            <a:schemeClr val="accent2">
              <a:hueOff val="-2339940"/>
              <a:satOff val="-43659"/>
              <a:lumOff val="1529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4460" tIns="44460" rIns="44460" bIns="44460" numCol="1" spcCol="1270" anchor="ctr" anchorCtr="0">
          <a:noAutofit/>
        </a:bodyPr>
        <a:lstStyle/>
        <a:p>
          <a:pPr marL="0" lvl="0" indent="0" algn="ctr" defTabSz="2222500">
            <a:lnSpc>
              <a:spcPct val="90000"/>
            </a:lnSpc>
            <a:spcBef>
              <a:spcPct val="0"/>
            </a:spcBef>
            <a:spcAft>
              <a:spcPct val="35000"/>
            </a:spcAft>
            <a:buNone/>
          </a:pPr>
          <a:r>
            <a:rPr lang="en-US" sz="5000" kern="1200"/>
            <a:t>4</a:t>
          </a:r>
        </a:p>
      </dsp:txBody>
      <dsp:txXfrm>
        <a:off x="9019957" y="167785"/>
        <a:ext cx="810138" cy="810138"/>
      </dsp:txXfrm>
    </dsp:sp>
    <dsp:sp modelId="{D0A91FC9-1B51-45CD-B6E5-DA5D2751C1AD}">
      <dsp:nvSpPr>
        <dsp:cNvPr id="0" name=""/>
        <dsp:cNvSpPr/>
      </dsp:nvSpPr>
      <dsp:spPr>
        <a:xfrm>
          <a:off x="8195675" y="1311308"/>
          <a:ext cx="2458702" cy="2869144"/>
        </a:xfrm>
        <a:prstGeom prst="upArrowCallout">
          <a:avLst>
            <a:gd name="adj1" fmla="val 50000"/>
            <a:gd name="adj2" fmla="val 20000"/>
            <a:gd name="adj3" fmla="val 20000"/>
            <a:gd name="adj4" fmla="val 100000"/>
          </a:avLst>
        </a:prstGeom>
        <a:solidFill>
          <a:schemeClr val="accent2">
            <a:tint val="40000"/>
            <a:alpha val="90000"/>
            <a:hueOff val="-3219680"/>
            <a:satOff val="-18975"/>
            <a:lumOff val="995"/>
            <a:alphaOff val="0"/>
          </a:schemeClr>
        </a:solidFill>
        <a:ln w="12700" cap="flat" cmpd="sng" algn="ctr">
          <a:solidFill>
            <a:schemeClr val="accent2">
              <a:tint val="40000"/>
              <a:alpha val="90000"/>
              <a:hueOff val="-3219680"/>
              <a:satOff val="-18975"/>
              <a:lumOff val="9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3945" tIns="165100" rIns="193945" bIns="165100" numCol="1" spcCol="1270" anchor="t" anchorCtr="0">
          <a:noAutofit/>
        </a:bodyPr>
        <a:lstStyle/>
        <a:p>
          <a:pPr marL="0" lvl="0" indent="0" algn="l" defTabSz="533400">
            <a:lnSpc>
              <a:spcPct val="90000"/>
            </a:lnSpc>
            <a:spcBef>
              <a:spcPct val="0"/>
            </a:spcBef>
            <a:spcAft>
              <a:spcPct val="35000"/>
            </a:spcAft>
            <a:buNone/>
          </a:pPr>
          <a:r>
            <a:rPr lang="en-GB" sz="1200" b="1" kern="1200" dirty="0"/>
            <a:t>Mindful Mandates  - 2021</a:t>
          </a:r>
        </a:p>
        <a:p>
          <a:pPr marL="0" lvl="0" indent="0" algn="l" defTabSz="533400">
            <a:lnSpc>
              <a:spcPct val="90000"/>
            </a:lnSpc>
            <a:spcBef>
              <a:spcPct val="0"/>
            </a:spcBef>
            <a:spcAft>
              <a:spcPct val="35000"/>
            </a:spcAft>
            <a:buNone/>
          </a:pPr>
          <a:r>
            <a:rPr lang="en-GB" sz="1200" kern="1200" dirty="0"/>
            <a:t>Developed a headband that aims to reduce visual and auditory hallucinations in schizophrenia patients as their winning idea. Sensors built into the headband will feed back brain activity with a paired application that notifies users of any abnormal activity. </a:t>
          </a:r>
          <a:endParaRPr lang="en-US" sz="1200" kern="1200" dirty="0"/>
        </a:p>
      </dsp:txBody>
      <dsp:txXfrm>
        <a:off x="8195675" y="1803048"/>
        <a:ext cx="2458702" cy="23774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953B-829A-4A50-B2A0-03263D46AC87}">
      <dsp:nvSpPr>
        <dsp:cNvPr id="0" name=""/>
        <dsp:cNvSpPr/>
      </dsp:nvSpPr>
      <dsp:spPr>
        <a:xfrm>
          <a:off x="640498" y="956168"/>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71414-9492-48A7-B619-F259F689179D}">
      <dsp:nvSpPr>
        <dsp:cNvPr id="0" name=""/>
        <dsp:cNvSpPr/>
      </dsp:nvSpPr>
      <dsp:spPr>
        <a:xfrm>
          <a:off x="874498" y="119016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A3C507-23EA-4320-863B-C5E3E88CB582}">
      <dsp:nvSpPr>
        <dsp:cNvPr id="0" name=""/>
        <dsp:cNvSpPr/>
      </dsp:nvSpPr>
      <dsp:spPr>
        <a:xfrm>
          <a:off x="65551" y="2396168"/>
          <a:ext cx="2247893" cy="176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b="1" kern="1200" cap="none" dirty="0"/>
            <a:t>Education Scotland’s STEM nation award - </a:t>
          </a:r>
          <a:r>
            <a:rPr lang="en-GB" sz="1400" kern="1200" cap="none" dirty="0"/>
            <a:t>use your work to support your evidence towards an education </a:t>
          </a:r>
          <a:r>
            <a:rPr lang="en-GB" sz="1400" kern="1200" cap="none" dirty="0" err="1"/>
            <a:t>scotland</a:t>
          </a:r>
          <a:r>
            <a:rPr lang="en-GB" sz="1400" kern="1200" cap="none" dirty="0"/>
            <a:t> STEM nation award </a:t>
          </a:r>
          <a:r>
            <a:rPr lang="en-GB" sz="1400" kern="1200" cap="none" dirty="0">
              <a:solidFill>
                <a:srgbClr val="008ECB"/>
              </a:solidFill>
              <a:hlinkClick xmlns:r="http://schemas.openxmlformats.org/officeDocument/2006/relationships" r:id="rId3">
                <a:extLst>
                  <a:ext uri="{A12FA001-AC4F-418D-AE19-62706E023703}">
                    <ahyp:hlinkClr xmlns:ahyp="http://schemas.microsoft.com/office/drawing/2018/hyperlinkcolor" val="tx"/>
                  </a:ext>
                </a:extLst>
              </a:hlinkClick>
            </a:rPr>
            <a:t>https://blogs.Glowscotland.Org.Uk/glowblogs/stemnation/stem-nation-award/</a:t>
          </a:r>
          <a:endParaRPr lang="en-US" sz="1400" kern="1200" cap="none" dirty="0">
            <a:solidFill>
              <a:srgbClr val="008ECB"/>
            </a:solidFill>
          </a:endParaRPr>
        </a:p>
      </dsp:txBody>
      <dsp:txXfrm>
        <a:off x="65551" y="2396168"/>
        <a:ext cx="2247893" cy="1769142"/>
      </dsp:txXfrm>
    </dsp:sp>
    <dsp:sp modelId="{B10A3BDF-6FC6-4D73-BD18-2DFAA54985A1}">
      <dsp:nvSpPr>
        <dsp:cNvPr id="0" name=""/>
        <dsp:cNvSpPr/>
      </dsp:nvSpPr>
      <dsp:spPr>
        <a:xfrm>
          <a:off x="3158419" y="956168"/>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C9945E-424E-466C-9613-47DDE3CE21E4}">
      <dsp:nvSpPr>
        <dsp:cNvPr id="0" name=""/>
        <dsp:cNvSpPr/>
      </dsp:nvSpPr>
      <dsp:spPr>
        <a:xfrm>
          <a:off x="3392419" y="1190168"/>
          <a:ext cx="630000" cy="630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FBB67B-3602-4766-85A5-AD03477BE274}">
      <dsp:nvSpPr>
        <dsp:cNvPr id="0" name=""/>
        <dsp:cNvSpPr/>
      </dsp:nvSpPr>
      <dsp:spPr>
        <a:xfrm>
          <a:off x="2628445" y="2396168"/>
          <a:ext cx="2157948" cy="176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b="1" kern="1200" cap="none" dirty="0"/>
            <a:t>Young Enterprise Scotland runs enterprise activities which complement the #digiinventors challenge: </a:t>
          </a:r>
          <a:r>
            <a:rPr lang="en-GB" sz="1400" kern="1200" cap="none" dirty="0">
              <a:solidFill>
                <a:srgbClr val="008ECB"/>
              </a:solidFill>
              <a:hlinkClick xmlns:r="http://schemas.openxmlformats.org/officeDocument/2006/relationships" r:id="rId6">
                <a:extLst>
                  <a:ext uri="{A12FA001-AC4F-418D-AE19-62706E023703}">
                    <ahyp:hlinkClr xmlns:ahyp="http://schemas.microsoft.com/office/drawing/2018/hyperlinkcolor" val="tx"/>
                  </a:ext>
                </a:extLst>
              </a:hlinkClick>
            </a:rPr>
            <a:t>circular economy challenge</a:t>
          </a:r>
          <a:r>
            <a:rPr lang="en-GB" sz="1400" kern="1200" cap="none" dirty="0">
              <a:solidFill>
                <a:srgbClr val="008ECB"/>
              </a:solidFill>
            </a:rPr>
            <a:t>, </a:t>
          </a:r>
          <a:r>
            <a:rPr lang="en-GB" sz="1400" kern="1200" cap="none" dirty="0">
              <a:solidFill>
                <a:srgbClr val="008ECB"/>
              </a:solidFill>
              <a:hlinkClick xmlns:r="http://schemas.openxmlformats.org/officeDocument/2006/relationships" r:id="rId7">
                <a:extLst>
                  <a:ext uri="{A12FA001-AC4F-418D-AE19-62706E023703}">
                    <ahyp:hlinkClr xmlns:ahyp="http://schemas.microsoft.com/office/drawing/2018/hyperlinkcolor" val="tx"/>
                  </a:ext>
                </a:extLst>
              </a:hlinkClick>
            </a:rPr>
            <a:t>company programme</a:t>
          </a:r>
          <a:r>
            <a:rPr lang="en-GB" sz="1400" kern="1200" cap="none" dirty="0">
              <a:solidFill>
                <a:srgbClr val="008ECB"/>
              </a:solidFill>
            </a:rPr>
            <a:t>, </a:t>
          </a:r>
          <a:r>
            <a:rPr lang="en-GB" sz="1400" kern="1200" cap="none" dirty="0">
              <a:solidFill>
                <a:srgbClr val="008ECB"/>
              </a:solidFill>
              <a:hlinkClick xmlns:r="http://schemas.openxmlformats.org/officeDocument/2006/relationships" r:id="rId8">
                <a:extLst>
                  <a:ext uri="{A12FA001-AC4F-418D-AE19-62706E023703}">
                    <ahyp:hlinkClr xmlns:ahyp="http://schemas.microsoft.com/office/drawing/2018/hyperlinkcolor" val="tx"/>
                  </a:ext>
                </a:extLst>
              </a:hlinkClick>
            </a:rPr>
            <a:t>team programme </a:t>
          </a:r>
          <a:r>
            <a:rPr lang="en-GB" sz="1400" kern="1200" cap="none" dirty="0"/>
            <a:t>(for ASN)</a:t>
          </a:r>
          <a:endParaRPr lang="en-US" sz="1400" kern="1200" cap="none" dirty="0"/>
        </a:p>
      </dsp:txBody>
      <dsp:txXfrm>
        <a:off x="2628445" y="2396168"/>
        <a:ext cx="2157948" cy="1769142"/>
      </dsp:txXfrm>
    </dsp:sp>
    <dsp:sp modelId="{A0CD8228-CF41-4ED9-84F8-570344D3D281}">
      <dsp:nvSpPr>
        <dsp:cNvPr id="0" name=""/>
        <dsp:cNvSpPr/>
      </dsp:nvSpPr>
      <dsp:spPr>
        <a:xfrm>
          <a:off x="5634031" y="956168"/>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61903E-6E83-4540-8004-2788CC00B33C}">
      <dsp:nvSpPr>
        <dsp:cNvPr id="0" name=""/>
        <dsp:cNvSpPr/>
      </dsp:nvSpPr>
      <dsp:spPr>
        <a:xfrm>
          <a:off x="5868031" y="11901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E79AF6-5260-4ED7-A5F2-80752E36BD75}">
      <dsp:nvSpPr>
        <dsp:cNvPr id="0" name=""/>
        <dsp:cNvSpPr/>
      </dsp:nvSpPr>
      <dsp:spPr>
        <a:xfrm>
          <a:off x="5101393" y="2396168"/>
          <a:ext cx="2163276" cy="176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b="1" kern="1200" cap="none" dirty="0"/>
            <a:t>Royal society partnership grants  - </a:t>
          </a:r>
          <a:r>
            <a:rPr lang="en-GB" sz="1400" kern="1200" cap="none" dirty="0"/>
            <a:t>£3000 available to support your link with a partner organisation for your STEM activities - </a:t>
          </a:r>
          <a:r>
            <a:rPr lang="en-GB" sz="1400" kern="1200" cap="none" dirty="0">
              <a:solidFill>
                <a:srgbClr val="008ECB"/>
              </a:solidFill>
              <a:hlinkClick xmlns:r="http://schemas.openxmlformats.org/officeDocument/2006/relationships" r:id="rId11">
                <a:extLst>
                  <a:ext uri="{A12FA001-AC4F-418D-AE19-62706E023703}">
                    <ahyp:hlinkClr xmlns:ahyp="http://schemas.microsoft.com/office/drawing/2018/hyperlinkcolor" val="tx"/>
                  </a:ext>
                </a:extLst>
              </a:hlinkClick>
            </a:rPr>
            <a:t>https://royalsociety.Org/grants/partnership-grants/</a:t>
          </a:r>
          <a:r>
            <a:rPr lang="en-GB" sz="1400" kern="1200" cap="none" dirty="0">
              <a:solidFill>
                <a:srgbClr val="008ECB"/>
              </a:solidFill>
            </a:rPr>
            <a:t>  </a:t>
          </a:r>
          <a:endParaRPr lang="en-US" sz="1400" kern="1200" cap="none" dirty="0">
            <a:solidFill>
              <a:srgbClr val="008ECB"/>
            </a:solidFill>
          </a:endParaRPr>
        </a:p>
      </dsp:txBody>
      <dsp:txXfrm>
        <a:off x="5101393" y="2396168"/>
        <a:ext cx="2163276" cy="1769142"/>
      </dsp:txXfrm>
    </dsp:sp>
    <dsp:sp modelId="{E84BC1E4-43F6-4975-A4E5-E8643FEE8151}">
      <dsp:nvSpPr>
        <dsp:cNvPr id="0" name=""/>
        <dsp:cNvSpPr/>
      </dsp:nvSpPr>
      <dsp:spPr>
        <a:xfrm>
          <a:off x="7930669" y="956168"/>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0D01BE-F50B-4D4D-9CE2-022F834C0A2E}">
      <dsp:nvSpPr>
        <dsp:cNvPr id="0" name=""/>
        <dsp:cNvSpPr/>
      </dsp:nvSpPr>
      <dsp:spPr>
        <a:xfrm>
          <a:off x="8164669" y="1190168"/>
          <a:ext cx="630000" cy="630000"/>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D53052-591C-40B8-8F50-4D968ABD1C84}">
      <dsp:nvSpPr>
        <dsp:cNvPr id="0" name=""/>
        <dsp:cNvSpPr/>
      </dsp:nvSpPr>
      <dsp:spPr>
        <a:xfrm>
          <a:off x="7622104" y="2396168"/>
          <a:ext cx="1715130" cy="176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dirty="0"/>
            <a:t>Skills Development Scotland - my world of work - </a:t>
          </a:r>
          <a:r>
            <a:rPr lang="en-GB" sz="1400" kern="1200" cap="none" dirty="0">
              <a:solidFill>
                <a:srgbClr val="008ECB"/>
              </a:solidFill>
              <a:hlinkClick xmlns:r="http://schemas.openxmlformats.org/officeDocument/2006/relationships" r:id="rId14">
                <a:extLst>
                  <a:ext uri="{A12FA001-AC4F-418D-AE19-62706E023703}">
                    <ahyp:hlinkClr xmlns:ahyp="http://schemas.microsoft.com/office/drawing/2018/hyperlinkcolor" val="tx"/>
                  </a:ext>
                </a:extLst>
              </a:hlinkClick>
            </a:rPr>
            <a:t>https://www.Myworldofwork.Co.Uk/</a:t>
          </a:r>
          <a:r>
            <a:rPr lang="en-GB" sz="1400" kern="1200" cap="none" dirty="0">
              <a:solidFill>
                <a:srgbClr val="008ECB"/>
              </a:solidFill>
            </a:rPr>
            <a:t> </a:t>
          </a:r>
          <a:endParaRPr lang="en-US" sz="1400" kern="1200" cap="none" dirty="0">
            <a:solidFill>
              <a:srgbClr val="008ECB"/>
            </a:solidFill>
          </a:endParaRPr>
        </a:p>
      </dsp:txBody>
      <dsp:txXfrm>
        <a:off x="7622104" y="2396168"/>
        <a:ext cx="1715130" cy="1769142"/>
      </dsp:txXfrm>
    </dsp:sp>
    <dsp:sp modelId="{7FA562B8-7647-4AB4-8932-D5DD79BDD5C1}">
      <dsp:nvSpPr>
        <dsp:cNvPr id="0" name=""/>
        <dsp:cNvSpPr/>
      </dsp:nvSpPr>
      <dsp:spPr>
        <a:xfrm>
          <a:off x="10045669" y="956168"/>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20CB6A-F78E-483A-B4EA-99EDBA987627}">
      <dsp:nvSpPr>
        <dsp:cNvPr id="0" name=""/>
        <dsp:cNvSpPr/>
      </dsp:nvSpPr>
      <dsp:spPr>
        <a:xfrm>
          <a:off x="10279669" y="1190168"/>
          <a:ext cx="630000" cy="63000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F8A1E3-9F3B-4C50-BEAC-47B8C90E8231}">
      <dsp:nvSpPr>
        <dsp:cNvPr id="0" name=""/>
        <dsp:cNvSpPr/>
      </dsp:nvSpPr>
      <dsp:spPr>
        <a:xfrm>
          <a:off x="9694669" y="2396168"/>
          <a:ext cx="1800000" cy="176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dirty="0"/>
            <a:t>NHS</a:t>
          </a:r>
          <a:r>
            <a:rPr lang="en-GB" sz="1200" kern="1200" cap="none" dirty="0"/>
            <a:t> job website - </a:t>
          </a:r>
          <a:r>
            <a:rPr lang="en-GB" sz="1200" kern="1200" cap="none" dirty="0">
              <a:solidFill>
                <a:srgbClr val="008ECB"/>
              </a:solidFill>
              <a:hlinkClick xmlns:r="http://schemas.openxmlformats.org/officeDocument/2006/relationships" r:id="rId17">
                <a:extLst>
                  <a:ext uri="{A12FA001-AC4F-418D-AE19-62706E023703}">
                    <ahyp:hlinkClr xmlns:ahyp="http://schemas.microsoft.com/office/drawing/2018/hyperlinkcolor" val="tx"/>
                  </a:ext>
                </a:extLst>
              </a:hlinkClick>
            </a:rPr>
            <a:t>www.Careers.Nhs.Scot</a:t>
          </a:r>
          <a:r>
            <a:rPr lang="en-GB" sz="1200" kern="1200" cap="none" dirty="0">
              <a:solidFill>
                <a:srgbClr val="008ECB"/>
              </a:solidFill>
            </a:rPr>
            <a:t>  </a:t>
          </a:r>
          <a:endParaRPr lang="en-US" sz="1200" kern="1200" cap="none" dirty="0">
            <a:solidFill>
              <a:srgbClr val="008ECB"/>
            </a:solidFill>
          </a:endParaRPr>
        </a:p>
      </dsp:txBody>
      <dsp:txXfrm>
        <a:off x="9694669" y="2396168"/>
        <a:ext cx="1800000" cy="1769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56DA6-F424-4E92-8DD8-FF3A3233F239}">
      <dsp:nvSpPr>
        <dsp:cNvPr id="0" name=""/>
        <dsp:cNvSpPr/>
      </dsp:nvSpPr>
      <dsp:spPr>
        <a:xfrm>
          <a:off x="0" y="3852"/>
          <a:ext cx="11893072" cy="12148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932C4B-F6BF-4391-A936-D93C282F3990}">
      <dsp:nvSpPr>
        <dsp:cNvPr id="0" name=""/>
        <dsp:cNvSpPr/>
      </dsp:nvSpPr>
      <dsp:spPr>
        <a:xfrm>
          <a:off x="367491" y="277193"/>
          <a:ext cx="668819" cy="6681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A73531-9395-41AE-AF37-8006C87EBDF8}">
      <dsp:nvSpPr>
        <dsp:cNvPr id="0" name=""/>
        <dsp:cNvSpPr/>
      </dsp:nvSpPr>
      <dsp:spPr>
        <a:xfrm>
          <a:off x="1403802" y="3852"/>
          <a:ext cx="10434268" cy="121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97" tIns="128697" rIns="128697" bIns="128697" numCol="1" spcCol="1270" anchor="ctr" anchorCtr="0">
          <a:noAutofit/>
        </a:bodyPr>
        <a:lstStyle/>
        <a:p>
          <a:pPr marL="0" lvl="0" indent="0" algn="l" defTabSz="1066800">
            <a:lnSpc>
              <a:spcPct val="90000"/>
            </a:lnSpc>
            <a:spcBef>
              <a:spcPct val="0"/>
            </a:spcBef>
            <a:spcAft>
              <a:spcPct val="35000"/>
            </a:spcAft>
            <a:buNone/>
          </a:pPr>
          <a:r>
            <a:rPr lang="en-GB" sz="2400" kern="1200" dirty="0"/>
            <a:t>The Young </a:t>
          </a:r>
          <a:r>
            <a:rPr lang="en-GB" sz="2400" kern="1200" dirty="0">
              <a:hlinkClick xmlns:r="http://schemas.openxmlformats.org/officeDocument/2006/relationships" r:id="rId3"/>
            </a:rPr>
            <a:t>STEM Leader Programme (YSLP)</a:t>
          </a:r>
          <a:r>
            <a:rPr lang="en-GB" sz="2400" kern="1200" dirty="0"/>
            <a:t> enables young people in Scotland to </a:t>
          </a:r>
          <a:r>
            <a:rPr lang="en-GB" sz="2400" b="1" kern="1200" dirty="0"/>
            <a:t>inspire, lead and mentor </a:t>
          </a:r>
          <a:r>
            <a:rPr lang="en-GB" sz="2400" kern="1200" dirty="0"/>
            <a:t>their peers through the delivery of STEM activities, events or interactions within their learning communities.</a:t>
          </a:r>
          <a:endParaRPr lang="en-US" sz="2400" kern="1200" dirty="0"/>
        </a:p>
      </dsp:txBody>
      <dsp:txXfrm>
        <a:off x="1403802" y="3852"/>
        <a:ext cx="10434268" cy="1216035"/>
      </dsp:txXfrm>
    </dsp:sp>
    <dsp:sp modelId="{D64DF054-FF7B-42AF-A9AC-A90DD0E6D58D}">
      <dsp:nvSpPr>
        <dsp:cNvPr id="0" name=""/>
        <dsp:cNvSpPr/>
      </dsp:nvSpPr>
      <dsp:spPr>
        <a:xfrm>
          <a:off x="0" y="1514685"/>
          <a:ext cx="11893072" cy="12148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6B2977-2427-4B06-BC68-814F1FE0EBD6}">
      <dsp:nvSpPr>
        <dsp:cNvPr id="0" name=""/>
        <dsp:cNvSpPr/>
      </dsp:nvSpPr>
      <dsp:spPr>
        <a:xfrm>
          <a:off x="367491" y="1788025"/>
          <a:ext cx="668819" cy="66816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FA1C2E-D409-4F04-A162-98127F351C86}">
      <dsp:nvSpPr>
        <dsp:cNvPr id="0" name=""/>
        <dsp:cNvSpPr/>
      </dsp:nvSpPr>
      <dsp:spPr>
        <a:xfrm>
          <a:off x="1403802" y="1514685"/>
          <a:ext cx="10434268" cy="121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97" tIns="128697" rIns="128697" bIns="128697" numCol="1" spcCol="1270" anchor="ctr" anchorCtr="0">
          <a:noAutofit/>
        </a:bodyPr>
        <a:lstStyle/>
        <a:p>
          <a:pPr marL="0" lvl="0" indent="0" algn="l" defTabSz="1066800">
            <a:lnSpc>
              <a:spcPct val="90000"/>
            </a:lnSpc>
            <a:spcBef>
              <a:spcPct val="0"/>
            </a:spcBef>
            <a:spcAft>
              <a:spcPct val="35000"/>
            </a:spcAft>
            <a:buNone/>
          </a:pPr>
          <a:r>
            <a:rPr lang="en-GB" sz="2400" kern="1200" dirty="0"/>
            <a:t>As well as developing important </a:t>
          </a:r>
          <a:r>
            <a:rPr lang="en-GB" sz="2400" b="1" kern="1200" dirty="0"/>
            <a:t>leadership, communication and employability skills</a:t>
          </a:r>
          <a:r>
            <a:rPr lang="en-GB" sz="2400" kern="1200" dirty="0"/>
            <a:t>, completing a Young STEM Leader award will motivate young people to progress their STEM studies leading towards positive destinations in STEM.</a:t>
          </a:r>
          <a:endParaRPr lang="en-US" sz="2400" kern="1200" dirty="0"/>
        </a:p>
      </dsp:txBody>
      <dsp:txXfrm>
        <a:off x="1403802" y="1514685"/>
        <a:ext cx="10434268" cy="1216035"/>
      </dsp:txXfrm>
    </dsp:sp>
    <dsp:sp modelId="{7FE9BDBA-ED1F-4E71-8185-8F8BD2607F9A}">
      <dsp:nvSpPr>
        <dsp:cNvPr id="0" name=""/>
        <dsp:cNvSpPr/>
      </dsp:nvSpPr>
      <dsp:spPr>
        <a:xfrm>
          <a:off x="0" y="3025517"/>
          <a:ext cx="11893072" cy="121484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F23E1-4A64-47A8-9CE8-99800106A0FF}">
      <dsp:nvSpPr>
        <dsp:cNvPr id="0" name=""/>
        <dsp:cNvSpPr/>
      </dsp:nvSpPr>
      <dsp:spPr>
        <a:xfrm>
          <a:off x="367491" y="3298858"/>
          <a:ext cx="668819" cy="66816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F7F36A-F0A2-4FB7-A474-3CA2B245715D}">
      <dsp:nvSpPr>
        <dsp:cNvPr id="0" name=""/>
        <dsp:cNvSpPr/>
      </dsp:nvSpPr>
      <dsp:spPr>
        <a:xfrm>
          <a:off x="1403802" y="3025517"/>
          <a:ext cx="10434268" cy="121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97" tIns="128697" rIns="128697" bIns="128697"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bg1"/>
              </a:solidFill>
            </a:rPr>
            <a:t>Above all, the Programme aims to </a:t>
          </a:r>
          <a:r>
            <a:rPr lang="en-GB" sz="2400" b="1" kern="1200" dirty="0">
              <a:solidFill>
                <a:schemeClr val="bg1"/>
              </a:solidFill>
            </a:rPr>
            <a:t>promote curiosity in STEM</a:t>
          </a:r>
          <a:r>
            <a:rPr lang="en-GB" sz="2400" kern="1200" dirty="0">
              <a:solidFill>
                <a:schemeClr val="bg1"/>
              </a:solidFill>
            </a:rPr>
            <a:t>, allowing Young STEM Leaders to learn about the world around them in a fun, engaging and accessible way.</a:t>
          </a:r>
          <a:endParaRPr lang="en-US" sz="2400" kern="1200" dirty="0">
            <a:solidFill>
              <a:schemeClr val="bg1"/>
            </a:solidFill>
          </a:endParaRPr>
        </a:p>
      </dsp:txBody>
      <dsp:txXfrm>
        <a:off x="1403802" y="3025517"/>
        <a:ext cx="10434268" cy="1216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CC6C6-D8C4-4913-A163-B72CC78A8911}">
      <dsp:nvSpPr>
        <dsp:cNvPr id="0" name=""/>
        <dsp:cNvSpPr/>
      </dsp:nvSpPr>
      <dsp:spPr>
        <a:xfrm>
          <a:off x="0" y="0"/>
          <a:ext cx="9013963" cy="7789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Great </a:t>
          </a:r>
          <a:r>
            <a:rPr lang="en-GB" sz="2000" b="1" kern="1200" dirty="0"/>
            <a:t>ideas</a:t>
          </a:r>
          <a:r>
            <a:rPr lang="en-GB" sz="2000" kern="1200" dirty="0"/>
            <a:t> to share with our </a:t>
          </a:r>
          <a:r>
            <a:rPr lang="en-GB" sz="2000" b="1" kern="1200" dirty="0"/>
            <a:t>partners</a:t>
          </a:r>
          <a:r>
            <a:rPr lang="en-GB" sz="2000" kern="1200" dirty="0"/>
            <a:t> like Scottish Women’s Football</a:t>
          </a:r>
          <a:endParaRPr lang="en-US" sz="2000" kern="1200" dirty="0"/>
        </a:p>
      </dsp:txBody>
      <dsp:txXfrm>
        <a:off x="22814" y="22814"/>
        <a:ext cx="8082290" cy="733313"/>
      </dsp:txXfrm>
    </dsp:sp>
    <dsp:sp modelId="{B19640CE-8D47-411B-8B20-29B5E5101E7C}">
      <dsp:nvSpPr>
        <dsp:cNvPr id="0" name=""/>
        <dsp:cNvSpPr/>
      </dsp:nvSpPr>
      <dsp:spPr>
        <a:xfrm>
          <a:off x="673120" y="887127"/>
          <a:ext cx="9013963" cy="7789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More children and young people </a:t>
          </a:r>
          <a:r>
            <a:rPr lang="en-GB" sz="2000" b="1" kern="1200" dirty="0"/>
            <a:t>considering careers in digital health and social care </a:t>
          </a:r>
          <a:endParaRPr lang="en-US" sz="2000" b="1" kern="1200" dirty="0"/>
        </a:p>
      </dsp:txBody>
      <dsp:txXfrm>
        <a:off x="695934" y="909941"/>
        <a:ext cx="7788903" cy="733313"/>
      </dsp:txXfrm>
    </dsp:sp>
    <dsp:sp modelId="{0EDACAD5-1F08-4864-87A9-B12DFADED2AA}">
      <dsp:nvSpPr>
        <dsp:cNvPr id="0" name=""/>
        <dsp:cNvSpPr/>
      </dsp:nvSpPr>
      <dsp:spPr>
        <a:xfrm>
          <a:off x="1346241" y="1774254"/>
          <a:ext cx="9013963" cy="7789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Opportunity to </a:t>
          </a:r>
          <a:r>
            <a:rPr lang="en-GB" sz="2000" b="1" kern="1200" dirty="0"/>
            <a:t>strengthen</a:t>
          </a:r>
          <a:r>
            <a:rPr lang="en-GB" sz="2000" kern="1200" dirty="0"/>
            <a:t> important international links</a:t>
          </a:r>
          <a:endParaRPr lang="en-US" sz="2000" kern="1200" dirty="0"/>
        </a:p>
      </dsp:txBody>
      <dsp:txXfrm>
        <a:off x="1369055" y="1797068"/>
        <a:ext cx="7788903" cy="733312"/>
      </dsp:txXfrm>
    </dsp:sp>
    <dsp:sp modelId="{4DC0677C-D725-4A13-865A-4E18C7CF7FC3}">
      <dsp:nvSpPr>
        <dsp:cNvPr id="0" name=""/>
        <dsp:cNvSpPr/>
      </dsp:nvSpPr>
      <dsp:spPr>
        <a:xfrm>
          <a:off x="2019361" y="2661381"/>
          <a:ext cx="9013963" cy="77894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Potential talent pipeline </a:t>
          </a:r>
          <a:r>
            <a:rPr lang="en-GB" sz="2000" kern="1200" dirty="0"/>
            <a:t>– developing the digital health and social care professionals, innovators and entrepreneurs of the future </a:t>
          </a:r>
          <a:endParaRPr lang="en-US" sz="2000" kern="1200" dirty="0"/>
        </a:p>
      </dsp:txBody>
      <dsp:txXfrm>
        <a:off x="2042175" y="2684195"/>
        <a:ext cx="7788903" cy="733312"/>
      </dsp:txXfrm>
    </dsp:sp>
    <dsp:sp modelId="{205F74E8-3331-4412-A49E-FCF3F5F0F426}">
      <dsp:nvSpPr>
        <dsp:cNvPr id="0" name=""/>
        <dsp:cNvSpPr/>
      </dsp:nvSpPr>
      <dsp:spPr>
        <a:xfrm>
          <a:off x="2692482" y="3548509"/>
          <a:ext cx="9013963" cy="77894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Letting Scotland flourish </a:t>
          </a:r>
          <a:r>
            <a:rPr lang="en-GB" sz="2000" kern="1200" dirty="0"/>
            <a:t>– inward investment and relocation, and showcasing Scotland on the world stage</a:t>
          </a:r>
          <a:endParaRPr lang="en-US" sz="2000" kern="1200" dirty="0"/>
        </a:p>
      </dsp:txBody>
      <dsp:txXfrm>
        <a:off x="2715296" y="3571323"/>
        <a:ext cx="7788903" cy="733312"/>
      </dsp:txXfrm>
    </dsp:sp>
    <dsp:sp modelId="{FA357CEB-7C4E-45A1-9427-6481DA7B881A}">
      <dsp:nvSpPr>
        <dsp:cNvPr id="0" name=""/>
        <dsp:cNvSpPr/>
      </dsp:nvSpPr>
      <dsp:spPr>
        <a:xfrm>
          <a:off x="8507651" y="569059"/>
          <a:ext cx="506311" cy="50631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621571" y="569059"/>
        <a:ext cx="278471" cy="380999"/>
      </dsp:txXfrm>
    </dsp:sp>
    <dsp:sp modelId="{47D71322-C47F-403C-AAED-84C8897E60C6}">
      <dsp:nvSpPr>
        <dsp:cNvPr id="0" name=""/>
        <dsp:cNvSpPr/>
      </dsp:nvSpPr>
      <dsp:spPr>
        <a:xfrm>
          <a:off x="9180772" y="1456186"/>
          <a:ext cx="506311" cy="50631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294692" y="1456186"/>
        <a:ext cx="278471" cy="380999"/>
      </dsp:txXfrm>
    </dsp:sp>
    <dsp:sp modelId="{1E5CFFFE-269C-47C8-A364-DF209FE6EA21}">
      <dsp:nvSpPr>
        <dsp:cNvPr id="0" name=""/>
        <dsp:cNvSpPr/>
      </dsp:nvSpPr>
      <dsp:spPr>
        <a:xfrm>
          <a:off x="9853893" y="2330331"/>
          <a:ext cx="506311" cy="506311"/>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967813" y="2330331"/>
        <a:ext cx="278471" cy="380999"/>
      </dsp:txXfrm>
    </dsp:sp>
    <dsp:sp modelId="{7B7D3F6C-DDFE-4A3D-B2A5-7C1884AAB62D}">
      <dsp:nvSpPr>
        <dsp:cNvPr id="0" name=""/>
        <dsp:cNvSpPr/>
      </dsp:nvSpPr>
      <dsp:spPr>
        <a:xfrm>
          <a:off x="10527013" y="3226113"/>
          <a:ext cx="506311" cy="50631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10640933" y="3226113"/>
        <a:ext cx="278471" cy="380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F0509-3AC6-49B9-B73D-0ACCD410B0B8}">
      <dsp:nvSpPr>
        <dsp:cNvPr id="0" name=""/>
        <dsp:cNvSpPr/>
      </dsp:nvSpPr>
      <dsp:spPr>
        <a:xfrm>
          <a:off x="673513" y="595581"/>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1309E-900C-4AF1-BBDB-CF23ED6FFC88}">
      <dsp:nvSpPr>
        <dsp:cNvPr id="0" name=""/>
        <dsp:cNvSpPr/>
      </dsp:nvSpPr>
      <dsp:spPr>
        <a:xfrm>
          <a:off x="907513" y="82958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20DD17-6BE5-4116-9350-11FC18598DA4}">
      <dsp:nvSpPr>
        <dsp:cNvPr id="0" name=""/>
        <dsp:cNvSpPr/>
      </dsp:nvSpPr>
      <dsp:spPr>
        <a:xfrm>
          <a:off x="198997" y="2035581"/>
          <a:ext cx="2047032" cy="1720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cap="none" dirty="0">
              <a:solidFill>
                <a:srgbClr val="FF7170"/>
              </a:solidFill>
            </a:rPr>
            <a:t>Your team should select which challenge question you will answer – challenge option question 1 or 2</a:t>
          </a:r>
          <a:endParaRPr lang="en-US" sz="2000" kern="1200" cap="none" dirty="0">
            <a:solidFill>
              <a:srgbClr val="FF7170"/>
            </a:solidFill>
          </a:endParaRPr>
        </a:p>
      </dsp:txBody>
      <dsp:txXfrm>
        <a:off x="198997" y="2035581"/>
        <a:ext cx="2047032" cy="1720174"/>
      </dsp:txXfrm>
    </dsp:sp>
    <dsp:sp modelId="{2ABCDE97-17CA-46F9-A0C7-F021F8AFEFF3}">
      <dsp:nvSpPr>
        <dsp:cNvPr id="0" name=""/>
        <dsp:cNvSpPr/>
      </dsp:nvSpPr>
      <dsp:spPr>
        <a:xfrm>
          <a:off x="2912029" y="595581"/>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CAFBFE-5A5A-44E5-8399-4D2202B72DB1}">
      <dsp:nvSpPr>
        <dsp:cNvPr id="0" name=""/>
        <dsp:cNvSpPr/>
      </dsp:nvSpPr>
      <dsp:spPr>
        <a:xfrm>
          <a:off x="3146029" y="82958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F2A26C-D423-4EF2-ADAE-3B405545EB45}">
      <dsp:nvSpPr>
        <dsp:cNvPr id="0" name=""/>
        <dsp:cNvSpPr/>
      </dsp:nvSpPr>
      <dsp:spPr>
        <a:xfrm>
          <a:off x="2561029" y="2035581"/>
          <a:ext cx="1800000" cy="1720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cap="none" dirty="0">
              <a:solidFill>
                <a:srgbClr val="FF7170"/>
              </a:solidFill>
            </a:rPr>
            <a:t>Your idea must involve digital technology </a:t>
          </a:r>
          <a:endParaRPr lang="en-US" sz="2000" kern="1200" cap="none" dirty="0">
            <a:solidFill>
              <a:srgbClr val="FF7170"/>
            </a:solidFill>
          </a:endParaRPr>
        </a:p>
      </dsp:txBody>
      <dsp:txXfrm>
        <a:off x="2561029" y="2035581"/>
        <a:ext cx="1800000" cy="1720174"/>
      </dsp:txXfrm>
    </dsp:sp>
    <dsp:sp modelId="{6A5D2152-1287-45FF-95E5-C730B50916C4}">
      <dsp:nvSpPr>
        <dsp:cNvPr id="0" name=""/>
        <dsp:cNvSpPr/>
      </dsp:nvSpPr>
      <dsp:spPr>
        <a:xfrm>
          <a:off x="5027029" y="595581"/>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2DDE7C-F5A1-414C-A622-3E180A9161D4}">
      <dsp:nvSpPr>
        <dsp:cNvPr id="0" name=""/>
        <dsp:cNvSpPr/>
      </dsp:nvSpPr>
      <dsp:spPr>
        <a:xfrm>
          <a:off x="5261029" y="82958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48D769-17B1-4768-830E-EC2D1FAB11AA}">
      <dsp:nvSpPr>
        <dsp:cNvPr id="0" name=""/>
        <dsp:cNvSpPr/>
      </dsp:nvSpPr>
      <dsp:spPr>
        <a:xfrm>
          <a:off x="4676029" y="2035581"/>
          <a:ext cx="1800000" cy="1720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cap="none" dirty="0">
              <a:solidFill>
                <a:srgbClr val="FF7170"/>
              </a:solidFill>
            </a:rPr>
            <a:t>How could your idea use artificial intelligence (ai)</a:t>
          </a:r>
          <a:endParaRPr lang="en-US" sz="2000" kern="1200" cap="none" dirty="0">
            <a:solidFill>
              <a:srgbClr val="FF7170"/>
            </a:solidFill>
          </a:endParaRPr>
        </a:p>
      </dsp:txBody>
      <dsp:txXfrm>
        <a:off x="4676029" y="2035581"/>
        <a:ext cx="1800000" cy="1720174"/>
      </dsp:txXfrm>
    </dsp:sp>
    <dsp:sp modelId="{159C2C01-9626-4677-BFCA-9C164C1D745A}">
      <dsp:nvSpPr>
        <dsp:cNvPr id="0" name=""/>
        <dsp:cNvSpPr/>
      </dsp:nvSpPr>
      <dsp:spPr>
        <a:xfrm>
          <a:off x="7276741" y="595581"/>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9A855D-0B0C-469F-8C04-3C3DDBA9C59C}">
      <dsp:nvSpPr>
        <dsp:cNvPr id="0" name=""/>
        <dsp:cNvSpPr/>
      </dsp:nvSpPr>
      <dsp:spPr>
        <a:xfrm>
          <a:off x="7510741" y="82958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8EA70B-E0A7-4618-80A2-4E398D29BEFC}">
      <dsp:nvSpPr>
        <dsp:cNvPr id="0" name=""/>
        <dsp:cNvSpPr/>
      </dsp:nvSpPr>
      <dsp:spPr>
        <a:xfrm>
          <a:off x="6791029" y="2035581"/>
          <a:ext cx="2069424" cy="1720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cap="none" dirty="0">
              <a:solidFill>
                <a:srgbClr val="FF7170"/>
              </a:solidFill>
            </a:rPr>
            <a:t>Think about how your idea could also help the planet –</a:t>
          </a:r>
          <a:r>
            <a:rPr lang="en-GB" sz="2000" b="1" u="sng" kern="1200" cap="none" dirty="0">
              <a:solidFill>
                <a:srgbClr val="008ECB"/>
              </a:solidFill>
              <a:hlinkClick xmlns:r="http://schemas.openxmlformats.org/officeDocument/2006/relationships" r:id="rId9">
                <a:extLst>
                  <a:ext uri="{A12FA001-AC4F-418D-AE19-62706E023703}">
                    <ahyp:hlinkClr xmlns:ahyp="http://schemas.microsoft.com/office/drawing/2018/hyperlinkcolor" val="tx"/>
                  </a:ext>
                </a:extLst>
              </a:hlinkClick>
            </a:rPr>
            <a:t>UN sustainable development goals </a:t>
          </a:r>
          <a:endParaRPr lang="en-US" sz="2000" kern="1200" cap="none" dirty="0">
            <a:solidFill>
              <a:srgbClr val="008ECB"/>
            </a:solidFill>
          </a:endParaRPr>
        </a:p>
      </dsp:txBody>
      <dsp:txXfrm>
        <a:off x="6791029" y="2035581"/>
        <a:ext cx="2069424" cy="1720174"/>
      </dsp:txXfrm>
    </dsp:sp>
    <dsp:sp modelId="{CC9E2448-4C5E-4DAD-9530-FBA83FB8B1FB}">
      <dsp:nvSpPr>
        <dsp:cNvPr id="0" name=""/>
        <dsp:cNvSpPr/>
      </dsp:nvSpPr>
      <dsp:spPr>
        <a:xfrm>
          <a:off x="9526453" y="595581"/>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0040E-9429-4C20-B0E8-D0CBCD049895}">
      <dsp:nvSpPr>
        <dsp:cNvPr id="0" name=""/>
        <dsp:cNvSpPr/>
      </dsp:nvSpPr>
      <dsp:spPr>
        <a:xfrm>
          <a:off x="9760453" y="829581"/>
          <a:ext cx="630000" cy="630000"/>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D5ADD6-C103-415E-B2C3-F0859B93EDC9}">
      <dsp:nvSpPr>
        <dsp:cNvPr id="0" name=""/>
        <dsp:cNvSpPr/>
      </dsp:nvSpPr>
      <dsp:spPr>
        <a:xfrm>
          <a:off x="9175453" y="2035581"/>
          <a:ext cx="1800000" cy="1720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cap="none" dirty="0">
              <a:solidFill>
                <a:srgbClr val="FF7170"/>
              </a:solidFill>
            </a:rPr>
            <a:t>Your idea should make a real difference to people’s lives</a:t>
          </a:r>
          <a:endParaRPr lang="en-US" sz="2000" kern="1200" cap="none" dirty="0">
            <a:solidFill>
              <a:srgbClr val="FF7170"/>
            </a:solidFill>
          </a:endParaRPr>
        </a:p>
      </dsp:txBody>
      <dsp:txXfrm>
        <a:off x="9175453" y="2035581"/>
        <a:ext cx="1800000" cy="17201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045DD-0A01-4FA5-8597-12B8AE2F2A6A}">
      <dsp:nvSpPr>
        <dsp:cNvPr id="0" name=""/>
        <dsp:cNvSpPr/>
      </dsp:nvSpPr>
      <dsp:spPr>
        <a:xfrm>
          <a:off x="3447" y="841337"/>
          <a:ext cx="2461328" cy="1562943"/>
        </a:xfrm>
        <a:prstGeom prst="roundRect">
          <a:avLst>
            <a:gd name="adj" fmla="val 1000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CF0C8-5E11-4A84-A55C-F1B93025A263}">
      <dsp:nvSpPr>
        <dsp:cNvPr id="0" name=""/>
        <dsp:cNvSpPr/>
      </dsp:nvSpPr>
      <dsp:spPr>
        <a:xfrm>
          <a:off x="276928" y="1101144"/>
          <a:ext cx="2461328" cy="1562943"/>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t>Section 1</a:t>
          </a:r>
        </a:p>
        <a:p>
          <a:pPr marL="0" lvl="0" indent="0" algn="ctr" defTabSz="1155700">
            <a:lnSpc>
              <a:spcPct val="90000"/>
            </a:lnSpc>
            <a:spcBef>
              <a:spcPct val="0"/>
            </a:spcBef>
            <a:spcAft>
              <a:spcPct val="35000"/>
            </a:spcAft>
            <a:buNone/>
          </a:pPr>
          <a:r>
            <a:rPr lang="en-GB" sz="2600" b="1" kern="1200" dirty="0"/>
            <a:t>Problem and Idea</a:t>
          </a:r>
          <a:endParaRPr lang="en-US" sz="2600" kern="1200" dirty="0"/>
        </a:p>
      </dsp:txBody>
      <dsp:txXfrm>
        <a:off x="322705" y="1146921"/>
        <a:ext cx="2369774" cy="1471389"/>
      </dsp:txXfrm>
    </dsp:sp>
    <dsp:sp modelId="{1D1A389B-435D-4C64-B43F-05A532C362C3}">
      <dsp:nvSpPr>
        <dsp:cNvPr id="0" name=""/>
        <dsp:cNvSpPr/>
      </dsp:nvSpPr>
      <dsp:spPr>
        <a:xfrm>
          <a:off x="3011737" y="841337"/>
          <a:ext cx="2461328" cy="1562943"/>
        </a:xfrm>
        <a:prstGeom prst="roundRect">
          <a:avLst>
            <a:gd name="adj" fmla="val 1000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F0072-EF52-48AB-A153-098069129E07}">
      <dsp:nvSpPr>
        <dsp:cNvPr id="0" name=""/>
        <dsp:cNvSpPr/>
      </dsp:nvSpPr>
      <dsp:spPr>
        <a:xfrm>
          <a:off x="3285218" y="1101144"/>
          <a:ext cx="2461328" cy="1562943"/>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t>Section 2</a:t>
          </a:r>
        </a:p>
        <a:p>
          <a:pPr marL="0" lvl="0" indent="0" algn="ctr" defTabSz="1155700">
            <a:lnSpc>
              <a:spcPct val="90000"/>
            </a:lnSpc>
            <a:spcBef>
              <a:spcPct val="0"/>
            </a:spcBef>
            <a:spcAft>
              <a:spcPct val="35000"/>
            </a:spcAft>
            <a:buNone/>
          </a:pPr>
          <a:r>
            <a:rPr lang="en-GB" sz="2600" b="1" kern="1200" dirty="0"/>
            <a:t>Research and Insight</a:t>
          </a:r>
          <a:endParaRPr lang="en-US" sz="2600" kern="1200" dirty="0"/>
        </a:p>
      </dsp:txBody>
      <dsp:txXfrm>
        <a:off x="3330995" y="1146921"/>
        <a:ext cx="2369774" cy="1471389"/>
      </dsp:txXfrm>
    </dsp:sp>
    <dsp:sp modelId="{12B82A7D-24AD-482D-8960-AA8151BF3AA3}">
      <dsp:nvSpPr>
        <dsp:cNvPr id="0" name=""/>
        <dsp:cNvSpPr/>
      </dsp:nvSpPr>
      <dsp:spPr>
        <a:xfrm>
          <a:off x="6020028" y="841337"/>
          <a:ext cx="2461328" cy="1562943"/>
        </a:xfrm>
        <a:prstGeom prst="roundRect">
          <a:avLst>
            <a:gd name="adj" fmla="val 1000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DBB478-B39E-4780-AB54-5C835AAB49A1}">
      <dsp:nvSpPr>
        <dsp:cNvPr id="0" name=""/>
        <dsp:cNvSpPr/>
      </dsp:nvSpPr>
      <dsp:spPr>
        <a:xfrm>
          <a:off x="6293509" y="1101144"/>
          <a:ext cx="2461328" cy="1562943"/>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t>Section 3</a:t>
          </a:r>
        </a:p>
        <a:p>
          <a:pPr marL="0" lvl="0" indent="0" algn="ctr" defTabSz="1155700">
            <a:lnSpc>
              <a:spcPct val="90000"/>
            </a:lnSpc>
            <a:spcBef>
              <a:spcPct val="0"/>
            </a:spcBef>
            <a:spcAft>
              <a:spcPct val="35000"/>
            </a:spcAft>
            <a:buNone/>
          </a:pPr>
          <a:r>
            <a:rPr lang="en-GB" sz="2600" b="1" kern="1200" dirty="0"/>
            <a:t>Design and Impact</a:t>
          </a:r>
          <a:endParaRPr lang="en-US" sz="2600" kern="1200" dirty="0"/>
        </a:p>
      </dsp:txBody>
      <dsp:txXfrm>
        <a:off x="6339286" y="1146921"/>
        <a:ext cx="2369774" cy="1471389"/>
      </dsp:txXfrm>
    </dsp:sp>
    <dsp:sp modelId="{67D89616-AD77-4901-A170-7D30431E6125}">
      <dsp:nvSpPr>
        <dsp:cNvPr id="0" name=""/>
        <dsp:cNvSpPr/>
      </dsp:nvSpPr>
      <dsp:spPr>
        <a:xfrm>
          <a:off x="9028319" y="841337"/>
          <a:ext cx="2461328" cy="1562943"/>
        </a:xfrm>
        <a:prstGeom prst="roundRect">
          <a:avLst>
            <a:gd name="adj" fmla="val 1000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4CC02E-EB16-4507-86DD-A3D0A11050A8}">
      <dsp:nvSpPr>
        <dsp:cNvPr id="0" name=""/>
        <dsp:cNvSpPr/>
      </dsp:nvSpPr>
      <dsp:spPr>
        <a:xfrm>
          <a:off x="9301800" y="1101144"/>
          <a:ext cx="2461328" cy="1562943"/>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t>Section 4</a:t>
          </a:r>
        </a:p>
        <a:p>
          <a:pPr marL="0" lvl="0" indent="0" algn="ctr" defTabSz="1155700">
            <a:lnSpc>
              <a:spcPct val="90000"/>
            </a:lnSpc>
            <a:spcBef>
              <a:spcPct val="0"/>
            </a:spcBef>
            <a:spcAft>
              <a:spcPct val="35000"/>
            </a:spcAft>
            <a:buNone/>
          </a:pPr>
          <a:r>
            <a:rPr lang="en-GB" sz="2600" b="1" kern="1200" dirty="0"/>
            <a:t>Communication and Pitch</a:t>
          </a:r>
          <a:endParaRPr lang="en-US" sz="2600" kern="1200" dirty="0"/>
        </a:p>
      </dsp:txBody>
      <dsp:txXfrm>
        <a:off x="9347577" y="1146921"/>
        <a:ext cx="2369774" cy="14713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7E052-5313-438B-B5D2-1C27958DB6A4}">
      <dsp:nvSpPr>
        <dsp:cNvPr id="0" name=""/>
        <dsp:cNvSpPr/>
      </dsp:nvSpPr>
      <dsp:spPr>
        <a:xfrm>
          <a:off x="0" y="3059187"/>
          <a:ext cx="8032012" cy="100409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Different resources will align with different judging criteria areas</a:t>
          </a:r>
          <a:endParaRPr lang="en-US" sz="2400" kern="1200" dirty="0"/>
        </a:p>
      </dsp:txBody>
      <dsp:txXfrm>
        <a:off x="0" y="3059187"/>
        <a:ext cx="8032012" cy="1004093"/>
      </dsp:txXfrm>
    </dsp:sp>
    <dsp:sp modelId="{A709354A-276F-4B91-9FD8-7EEDA7DC2AAF}">
      <dsp:nvSpPr>
        <dsp:cNvPr id="0" name=""/>
        <dsp:cNvSpPr/>
      </dsp:nvSpPr>
      <dsp:spPr>
        <a:xfrm rot="10800000">
          <a:off x="0" y="1529953"/>
          <a:ext cx="8032012" cy="1544296"/>
        </a:xfrm>
        <a:prstGeom prst="upArrowCallou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These have been tagged as </a:t>
          </a:r>
          <a:r>
            <a:rPr lang="en-GB" sz="2400" b="1" kern="1200" dirty="0"/>
            <a:t>“essential resources” </a:t>
          </a:r>
          <a:r>
            <a:rPr lang="en-GB" sz="2400" kern="1200" dirty="0"/>
            <a:t>and </a:t>
          </a:r>
          <a:r>
            <a:rPr lang="en-GB" sz="2400" b="1" kern="1200" dirty="0"/>
            <a:t>“additional resources” </a:t>
          </a:r>
          <a:r>
            <a:rPr lang="en-GB" sz="2400" kern="1200" dirty="0"/>
            <a:t>– it is up to you to decide if and how much of them you use</a:t>
          </a:r>
          <a:endParaRPr lang="en-US" sz="2400" kern="1200" dirty="0"/>
        </a:p>
      </dsp:txBody>
      <dsp:txXfrm rot="10800000">
        <a:off x="0" y="1529953"/>
        <a:ext cx="8032012" cy="1003437"/>
      </dsp:txXfrm>
    </dsp:sp>
    <dsp:sp modelId="{CCC97F86-13B2-4CF1-91DB-922DF41827F4}">
      <dsp:nvSpPr>
        <dsp:cNvPr id="0" name=""/>
        <dsp:cNvSpPr/>
      </dsp:nvSpPr>
      <dsp:spPr>
        <a:xfrm rot="10800000">
          <a:off x="0" y="718"/>
          <a:ext cx="8032012" cy="1544296"/>
        </a:xfrm>
        <a:prstGeom prst="upArrowCallou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There are lots of </a:t>
          </a:r>
          <a:r>
            <a:rPr lang="en-GB" sz="2400" b="1" kern="1200" dirty="0"/>
            <a:t>resources on the #DigiInventors Challenge </a:t>
          </a:r>
          <a:r>
            <a:rPr lang="en-GB" sz="2400" kern="1200" dirty="0"/>
            <a:t>website to help with your research and developing your ideas.</a:t>
          </a:r>
          <a:endParaRPr lang="en-US" sz="2400" kern="1200" dirty="0"/>
        </a:p>
      </dsp:txBody>
      <dsp:txXfrm rot="10800000">
        <a:off x="0" y="718"/>
        <a:ext cx="8032012" cy="10034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2FA4C-CBF5-46AF-AFDD-1C1F3EACFA86}">
      <dsp:nvSpPr>
        <dsp:cNvPr id="0" name=""/>
        <dsp:cNvSpPr/>
      </dsp:nvSpPr>
      <dsp:spPr>
        <a:xfrm>
          <a:off x="545099" y="923620"/>
          <a:ext cx="1090494" cy="109049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315CD8-5393-43B1-8FC0-65E7847695F2}">
      <dsp:nvSpPr>
        <dsp:cNvPr id="0" name=""/>
        <dsp:cNvSpPr/>
      </dsp:nvSpPr>
      <dsp:spPr>
        <a:xfrm>
          <a:off x="777499" y="1156020"/>
          <a:ext cx="625693" cy="6256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A5AE2E-038B-4E79-A487-915B5AC3AE9D}">
      <dsp:nvSpPr>
        <dsp:cNvPr id="0" name=""/>
        <dsp:cNvSpPr/>
      </dsp:nvSpPr>
      <dsp:spPr>
        <a:xfrm>
          <a:off x="156" y="2353776"/>
          <a:ext cx="2180380" cy="1073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cap="none" dirty="0"/>
            <a:t>Be </a:t>
          </a:r>
          <a:r>
            <a:rPr lang="en-GB" sz="1800" b="1" kern="1200" cap="none" dirty="0"/>
            <a:t>creative</a:t>
          </a:r>
          <a:r>
            <a:rPr lang="en-GB" sz="1800" kern="1200" cap="none" dirty="0"/>
            <a:t> with your video! Remember the video must be 60 seconds maximum.</a:t>
          </a:r>
          <a:endParaRPr lang="en-US" sz="1800" kern="1200" cap="none" dirty="0"/>
        </a:p>
      </dsp:txBody>
      <dsp:txXfrm>
        <a:off x="156" y="2353776"/>
        <a:ext cx="2180380" cy="1073940"/>
      </dsp:txXfrm>
    </dsp:sp>
    <dsp:sp modelId="{5B568394-1F8C-499A-B6C9-4FD24B825E87}">
      <dsp:nvSpPr>
        <dsp:cNvPr id="0" name=""/>
        <dsp:cNvSpPr/>
      </dsp:nvSpPr>
      <dsp:spPr>
        <a:xfrm>
          <a:off x="3077879" y="923620"/>
          <a:ext cx="1090494" cy="109049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3D410-9C78-4F0B-B885-28B5992F1125}">
      <dsp:nvSpPr>
        <dsp:cNvPr id="0" name=""/>
        <dsp:cNvSpPr/>
      </dsp:nvSpPr>
      <dsp:spPr>
        <a:xfrm>
          <a:off x="3310279" y="1156020"/>
          <a:ext cx="625693" cy="6256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AC9E6E-5236-4C83-B188-01A87D4B083A}">
      <dsp:nvSpPr>
        <dsp:cNvPr id="0" name=""/>
        <dsp:cNvSpPr/>
      </dsp:nvSpPr>
      <dsp:spPr>
        <a:xfrm>
          <a:off x="2493383" y="2353776"/>
          <a:ext cx="2259485" cy="1073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cap="none" dirty="0"/>
            <a:t>Demonstrate </a:t>
          </a:r>
          <a:r>
            <a:rPr lang="en-GB" sz="1800" b="1" kern="1200" cap="none" dirty="0"/>
            <a:t>detailed research </a:t>
          </a:r>
          <a:r>
            <a:rPr lang="en-GB" sz="1800" kern="1200" cap="none" dirty="0"/>
            <a:t>and provide an in-depth account to the four questions. Use the word document template to collate your thoughts and answers to each of the sections.</a:t>
          </a:r>
          <a:endParaRPr lang="en-US" sz="1800" kern="1200" cap="none" dirty="0"/>
        </a:p>
      </dsp:txBody>
      <dsp:txXfrm>
        <a:off x="2493383" y="2353776"/>
        <a:ext cx="2259485" cy="1073940"/>
      </dsp:txXfrm>
    </dsp:sp>
    <dsp:sp modelId="{9D4E65A6-5B4C-42E4-9DBC-D047FD29E0BD}">
      <dsp:nvSpPr>
        <dsp:cNvPr id="0" name=""/>
        <dsp:cNvSpPr/>
      </dsp:nvSpPr>
      <dsp:spPr>
        <a:xfrm>
          <a:off x="5414316" y="923620"/>
          <a:ext cx="1090494" cy="109049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5AEB1-0BD4-41CA-9506-AA77451EB3A7}">
      <dsp:nvSpPr>
        <dsp:cNvPr id="0" name=""/>
        <dsp:cNvSpPr/>
      </dsp:nvSpPr>
      <dsp:spPr>
        <a:xfrm>
          <a:off x="5646716" y="1156020"/>
          <a:ext cx="625693" cy="6256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ECB7C5-9501-424D-A5C9-A79F77A62F3D}">
      <dsp:nvSpPr>
        <dsp:cNvPr id="0" name=""/>
        <dsp:cNvSpPr/>
      </dsp:nvSpPr>
      <dsp:spPr>
        <a:xfrm>
          <a:off x="5065715" y="2353776"/>
          <a:ext cx="1787695" cy="1073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cap="none" dirty="0"/>
            <a:t>Make your prototype concept </a:t>
          </a:r>
          <a:r>
            <a:rPr lang="en-GB" sz="1800" b="1" kern="1200" cap="none" dirty="0"/>
            <a:t>visual, clear and easy </a:t>
          </a:r>
          <a:r>
            <a:rPr lang="en-GB" sz="1800" kern="1200" cap="none" dirty="0"/>
            <a:t>to understand </a:t>
          </a:r>
          <a:endParaRPr lang="en-US" sz="1800" kern="1200" cap="none" dirty="0"/>
        </a:p>
      </dsp:txBody>
      <dsp:txXfrm>
        <a:off x="5065715" y="2353776"/>
        <a:ext cx="1787695" cy="1073940"/>
      </dsp:txXfrm>
    </dsp:sp>
    <dsp:sp modelId="{C879C873-B5E1-4FCD-B3ED-7DB2EF18D46D}">
      <dsp:nvSpPr>
        <dsp:cNvPr id="0" name=""/>
        <dsp:cNvSpPr/>
      </dsp:nvSpPr>
      <dsp:spPr>
        <a:xfrm>
          <a:off x="7697221" y="923620"/>
          <a:ext cx="1090494" cy="109049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92587-E18E-4CE8-B7E4-4CE56498BAD5}">
      <dsp:nvSpPr>
        <dsp:cNvPr id="0" name=""/>
        <dsp:cNvSpPr/>
      </dsp:nvSpPr>
      <dsp:spPr>
        <a:xfrm>
          <a:off x="7929621" y="1156020"/>
          <a:ext cx="625693" cy="6256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2393DE-1E8C-40FC-ADF4-2CD8EDB4B068}">
      <dsp:nvSpPr>
        <dsp:cNvPr id="0" name=""/>
        <dsp:cNvSpPr/>
      </dsp:nvSpPr>
      <dsp:spPr>
        <a:xfrm>
          <a:off x="7166257" y="2353776"/>
          <a:ext cx="2152420" cy="1073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cap="none" dirty="0"/>
            <a:t>Make sure you </a:t>
          </a:r>
          <a:r>
            <a:rPr lang="en-GB" sz="1800" b="1" kern="1200" cap="none" dirty="0"/>
            <a:t>upload your video correctly</a:t>
          </a:r>
          <a:r>
            <a:rPr lang="en-GB" sz="1800" kern="1200" cap="none" dirty="0"/>
            <a:t>, and there are no permission issues for external judges to access. </a:t>
          </a:r>
          <a:endParaRPr lang="en-US" sz="1800" kern="1200" cap="none" dirty="0"/>
        </a:p>
      </dsp:txBody>
      <dsp:txXfrm>
        <a:off x="7166257" y="2353776"/>
        <a:ext cx="2152420" cy="1073940"/>
      </dsp:txXfrm>
    </dsp:sp>
    <dsp:sp modelId="{A8C70755-9B3C-4928-94C6-38D5C27E1DC1}">
      <dsp:nvSpPr>
        <dsp:cNvPr id="0" name=""/>
        <dsp:cNvSpPr/>
      </dsp:nvSpPr>
      <dsp:spPr>
        <a:xfrm>
          <a:off x="10214037" y="923620"/>
          <a:ext cx="1090494" cy="109049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F9AA0-30DE-47B8-8613-D7A8858440A6}">
      <dsp:nvSpPr>
        <dsp:cNvPr id="0" name=""/>
        <dsp:cNvSpPr/>
      </dsp:nvSpPr>
      <dsp:spPr>
        <a:xfrm>
          <a:off x="10446437" y="1156020"/>
          <a:ext cx="625693" cy="6256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1252FA-DF1C-4418-A896-FEAB2ACF6D06}">
      <dsp:nvSpPr>
        <dsp:cNvPr id="0" name=""/>
        <dsp:cNvSpPr/>
      </dsp:nvSpPr>
      <dsp:spPr>
        <a:xfrm>
          <a:off x="9603136" y="2382322"/>
          <a:ext cx="2255517" cy="1073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cap="none" dirty="0"/>
            <a:t>If your video cannot be accessed or is more than 60 seconds, it will be discounted from the scoring</a:t>
          </a:r>
          <a:endParaRPr lang="en-US" sz="1800" kern="1200" cap="none" dirty="0"/>
        </a:p>
      </dsp:txBody>
      <dsp:txXfrm>
        <a:off x="9603136" y="2382322"/>
        <a:ext cx="2255517" cy="10739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5EE8A-C47E-407F-821A-7ACC327968C1}">
      <dsp:nvSpPr>
        <dsp:cNvPr id="0" name=""/>
        <dsp:cNvSpPr/>
      </dsp:nvSpPr>
      <dsp:spPr>
        <a:xfrm>
          <a:off x="0" y="0"/>
          <a:ext cx="5153026" cy="11545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60D404-87CD-47DF-A158-C84D11809C0C}">
      <dsp:nvSpPr>
        <dsp:cNvPr id="0" name=""/>
        <dsp:cNvSpPr/>
      </dsp:nvSpPr>
      <dsp:spPr>
        <a:xfrm>
          <a:off x="349239" y="260258"/>
          <a:ext cx="634980" cy="634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BA82A8-1246-42D9-8D4B-A834D08D768D}">
      <dsp:nvSpPr>
        <dsp:cNvPr id="0" name=""/>
        <dsp:cNvSpPr/>
      </dsp:nvSpPr>
      <dsp:spPr>
        <a:xfrm>
          <a:off x="1333459" y="493"/>
          <a:ext cx="3819566" cy="1154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86" tIns="122186" rIns="122186" bIns="122186" numCol="1" spcCol="1270" anchor="ctr" anchorCtr="0">
          <a:noAutofit/>
        </a:bodyPr>
        <a:lstStyle/>
        <a:p>
          <a:pPr marL="0" lvl="0" indent="0" algn="l" defTabSz="933450">
            <a:lnSpc>
              <a:spcPct val="90000"/>
            </a:lnSpc>
            <a:spcBef>
              <a:spcPct val="0"/>
            </a:spcBef>
            <a:spcAft>
              <a:spcPct val="35000"/>
            </a:spcAft>
            <a:buNone/>
          </a:pPr>
          <a:r>
            <a:rPr lang="en-GB" sz="2100" kern="1200"/>
            <a:t>Real projects that DHI has delivered and scaled across Scotland</a:t>
          </a:r>
          <a:endParaRPr lang="en-US" sz="2100" kern="1200"/>
        </a:p>
      </dsp:txBody>
      <dsp:txXfrm>
        <a:off x="1333459" y="493"/>
        <a:ext cx="3819566" cy="1154510"/>
      </dsp:txXfrm>
    </dsp:sp>
    <dsp:sp modelId="{7C823615-2E68-4F1E-BFC3-9812A2EECA35}">
      <dsp:nvSpPr>
        <dsp:cNvPr id="0" name=""/>
        <dsp:cNvSpPr/>
      </dsp:nvSpPr>
      <dsp:spPr>
        <a:xfrm>
          <a:off x="0" y="1443631"/>
          <a:ext cx="5153026" cy="11545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D14C02-7784-4015-8D52-A240E9014C1D}">
      <dsp:nvSpPr>
        <dsp:cNvPr id="0" name=""/>
        <dsp:cNvSpPr/>
      </dsp:nvSpPr>
      <dsp:spPr>
        <a:xfrm>
          <a:off x="349239" y="1703396"/>
          <a:ext cx="634980" cy="634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4CCA97-4BAC-4AB4-A9CF-29443F474312}">
      <dsp:nvSpPr>
        <dsp:cNvPr id="0" name=""/>
        <dsp:cNvSpPr/>
      </dsp:nvSpPr>
      <dsp:spPr>
        <a:xfrm>
          <a:off x="1333459" y="1443631"/>
          <a:ext cx="3819566" cy="1154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86" tIns="122186" rIns="122186" bIns="122186" numCol="1" spcCol="1270" anchor="ctr" anchorCtr="0">
          <a:noAutofit/>
        </a:bodyPr>
        <a:lstStyle/>
        <a:p>
          <a:pPr marL="0" lvl="0" indent="0" algn="l" defTabSz="933450">
            <a:lnSpc>
              <a:spcPct val="90000"/>
            </a:lnSpc>
            <a:spcBef>
              <a:spcPct val="0"/>
            </a:spcBef>
            <a:spcAft>
              <a:spcPct val="35000"/>
            </a:spcAft>
            <a:buNone/>
          </a:pPr>
          <a:r>
            <a:rPr lang="en-GB" sz="2100" kern="1200"/>
            <a:t>Previous #DigiInventors Challenge winning ideas</a:t>
          </a:r>
          <a:endParaRPr lang="en-US" sz="2100" kern="1200"/>
        </a:p>
      </dsp:txBody>
      <dsp:txXfrm>
        <a:off x="1333459" y="1443631"/>
        <a:ext cx="3819566" cy="1154510"/>
      </dsp:txXfrm>
    </dsp:sp>
    <dsp:sp modelId="{8D5B5ACC-18B4-48BF-A822-A69B99BE5503}">
      <dsp:nvSpPr>
        <dsp:cNvPr id="0" name=""/>
        <dsp:cNvSpPr/>
      </dsp:nvSpPr>
      <dsp:spPr>
        <a:xfrm>
          <a:off x="0" y="2886769"/>
          <a:ext cx="5153026" cy="11545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06F70-FF66-4B39-8307-EA1E8B3B5344}">
      <dsp:nvSpPr>
        <dsp:cNvPr id="0" name=""/>
        <dsp:cNvSpPr/>
      </dsp:nvSpPr>
      <dsp:spPr>
        <a:xfrm>
          <a:off x="349239" y="3146534"/>
          <a:ext cx="634980" cy="634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5CD2D0-BF73-4D2A-981C-C14822F83249}">
      <dsp:nvSpPr>
        <dsp:cNvPr id="0" name=""/>
        <dsp:cNvSpPr/>
      </dsp:nvSpPr>
      <dsp:spPr>
        <a:xfrm>
          <a:off x="1333459" y="2886769"/>
          <a:ext cx="3819566" cy="1154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86" tIns="122186" rIns="122186" bIns="122186" numCol="1" spcCol="1270" anchor="ctr" anchorCtr="0">
          <a:noAutofit/>
        </a:bodyPr>
        <a:lstStyle/>
        <a:p>
          <a:pPr marL="0" lvl="0" indent="0" algn="l" defTabSz="933450">
            <a:lnSpc>
              <a:spcPct val="90000"/>
            </a:lnSpc>
            <a:spcBef>
              <a:spcPct val="0"/>
            </a:spcBef>
            <a:spcAft>
              <a:spcPct val="35000"/>
            </a:spcAft>
            <a:buNone/>
          </a:pPr>
          <a:r>
            <a:rPr lang="en-GB" sz="2100" kern="1200"/>
            <a:t>Other digital health and care solutions</a:t>
          </a:r>
          <a:endParaRPr lang="en-US" sz="2100" kern="1200"/>
        </a:p>
      </dsp:txBody>
      <dsp:txXfrm>
        <a:off x="1333459" y="2886769"/>
        <a:ext cx="3819566" cy="11545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6FF76-D00F-4F66-98C6-7E42DC2F401C}">
      <dsp:nvSpPr>
        <dsp:cNvPr id="0" name=""/>
        <dsp:cNvSpPr/>
      </dsp:nvSpPr>
      <dsp:spPr>
        <a:xfrm>
          <a:off x="0" y="0"/>
          <a:ext cx="9723596" cy="13230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In 2020, DHI quickly adapted its capabilities to support Scotland’s Covid-19 response. Drawing on international insights, DHI worked closely with the Scottish Government, NHS, and key partners to deliver initiatives in weeks, not years. </a:t>
          </a:r>
          <a:endParaRPr lang="en-US" sz="1900" kern="1200"/>
        </a:p>
      </dsp:txBody>
      <dsp:txXfrm>
        <a:off x="38750" y="38750"/>
        <a:ext cx="8295951" cy="1245522"/>
      </dsp:txXfrm>
    </dsp:sp>
    <dsp:sp modelId="{1663FB5C-5A68-4F7D-A168-F309E3FAC2F7}">
      <dsp:nvSpPr>
        <dsp:cNvPr id="0" name=""/>
        <dsp:cNvSpPr/>
      </dsp:nvSpPr>
      <dsp:spPr>
        <a:xfrm>
          <a:off x="857964" y="1543526"/>
          <a:ext cx="9723596" cy="1323022"/>
        </a:xfrm>
        <a:prstGeom prst="roundRect">
          <a:avLst>
            <a:gd name="adj" fmla="val 10000"/>
          </a:avLst>
        </a:prstGeom>
        <a:solidFill>
          <a:schemeClr val="accent2">
            <a:hueOff val="-1169970"/>
            <a:satOff val="-21829"/>
            <a:lumOff val="76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Using co-design methods and digital platforms, human needs shaped the development of solutions. DHI collaborated with Scottish SMEs and universities, including Aberdeen, Edinburgh, and Strathclyde, to address urgent challenges. </a:t>
          </a:r>
          <a:endParaRPr lang="en-US" sz="1900" kern="1200"/>
        </a:p>
      </dsp:txBody>
      <dsp:txXfrm>
        <a:off x="896714" y="1582276"/>
        <a:ext cx="7928167" cy="1245522"/>
      </dsp:txXfrm>
    </dsp:sp>
    <dsp:sp modelId="{EACFDC68-45C2-4D3C-A67A-0295D7698BC8}">
      <dsp:nvSpPr>
        <dsp:cNvPr id="0" name=""/>
        <dsp:cNvSpPr/>
      </dsp:nvSpPr>
      <dsp:spPr>
        <a:xfrm>
          <a:off x="1715928" y="3087053"/>
          <a:ext cx="9723596" cy="1323022"/>
        </a:xfrm>
        <a:prstGeom prst="roundRect">
          <a:avLst>
            <a:gd name="adj" fmla="val 10000"/>
          </a:avLst>
        </a:prstGeom>
        <a:solidFill>
          <a:schemeClr val="accent2">
            <a:hueOff val="-2339940"/>
            <a:satOff val="-43659"/>
            <a:lumOff val="15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Senior DHI colleagues advised the Scottish Government, leading to five new COVID-19 projects, with three scaling rapidly to become vital parts of Scotland’s digital response, improving data services and user experiences.</a:t>
          </a:r>
          <a:endParaRPr lang="en-US" sz="1900" kern="1200"/>
        </a:p>
      </dsp:txBody>
      <dsp:txXfrm>
        <a:off x="1754678" y="3125803"/>
        <a:ext cx="7928167" cy="1245522"/>
      </dsp:txXfrm>
    </dsp:sp>
    <dsp:sp modelId="{8A9FA684-5B5E-4637-BE28-A9F2F01DC4BD}">
      <dsp:nvSpPr>
        <dsp:cNvPr id="0" name=""/>
        <dsp:cNvSpPr/>
      </dsp:nvSpPr>
      <dsp:spPr>
        <a:xfrm>
          <a:off x="8863631" y="1003292"/>
          <a:ext cx="859964" cy="85996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57123" y="1003292"/>
        <a:ext cx="472980" cy="647123"/>
      </dsp:txXfrm>
    </dsp:sp>
    <dsp:sp modelId="{51976FBE-10E5-4E81-A320-15DFC32000D4}">
      <dsp:nvSpPr>
        <dsp:cNvPr id="0" name=""/>
        <dsp:cNvSpPr/>
      </dsp:nvSpPr>
      <dsp:spPr>
        <a:xfrm>
          <a:off x="9721595" y="2537998"/>
          <a:ext cx="859964" cy="859964"/>
        </a:xfrm>
        <a:prstGeom prst="downArrow">
          <a:avLst>
            <a:gd name="adj1" fmla="val 55000"/>
            <a:gd name="adj2" fmla="val 45000"/>
          </a:avLst>
        </a:prstGeom>
        <a:solidFill>
          <a:schemeClr val="accent2">
            <a:tint val="40000"/>
            <a:alpha val="90000"/>
            <a:hueOff val="-3219680"/>
            <a:satOff val="-18975"/>
            <a:lumOff val="995"/>
            <a:alphaOff val="0"/>
          </a:schemeClr>
        </a:solidFill>
        <a:ln w="12700" cap="flat" cmpd="sng" algn="ctr">
          <a:solidFill>
            <a:schemeClr val="accent2">
              <a:tint val="40000"/>
              <a:alpha val="90000"/>
              <a:hueOff val="-3219680"/>
              <a:satOff val="-18975"/>
              <a:lumOff val="9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915087" y="2537998"/>
        <a:ext cx="472980" cy="6471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3B3C7-E548-C048-967F-B21FB0B97A49}" type="datetimeFigureOut">
              <a:rPr lang="en-US" smtClean="0"/>
              <a:t>8/7/2025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34DD8-145F-C244-94F8-8DF8B5172A7A}" type="slidenum">
              <a:rPr lang="en-US" smtClean="0"/>
              <a:t>‹#›</a:t>
            </a:fld>
            <a:endParaRPr lang="en-US"/>
          </a:p>
        </p:txBody>
      </p:sp>
    </p:spTree>
    <p:extLst>
      <p:ext uri="{BB962C8B-B14F-4D97-AF65-F5344CB8AC3E}">
        <p14:creationId xmlns:p14="http://schemas.microsoft.com/office/powerpoint/2010/main" val="176053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meo.com/87784733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ngstemleader.scot/non-forma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youngstemleader.scot/forma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scot/binaries/content/documents/govscot/publications/strategy-plan/2021/03/scotlands-ai-strategy-trustworthy-ethical-inclusive/documents/scotlands-artificial-intelligence-strategy-trustworthy-ethical-inclusive/scotlands-artificial-intelligence-strategy-trustworthy-ethical-inclusive/govscot%3Adocument/scotlands-artificial-intelligence-strategy-trustworthy-ethical-inclusive.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sdgs.un.org/goal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hi-scotland.com/digiinventor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moqups.com/"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youtube.com/watch?v=rDOkWyhXRgs"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moqups.com/"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youtube.com/watch?v=rDOkWyhXRg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blogs.glowscotland.org.uk/glowblogs/stemnation/engineering-habits-of-mind/"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dhi-scotland.com/digiinventors-secondary-applicatio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bit.ly/DigitalHealthTechExamples" TargetMode="External"/><Relationship Id="rId7" Type="http://schemas.openxmlformats.org/officeDocument/2006/relationships/hyperlink" Target="mailto:support@dresscode.org.uk"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bit.ly/DigitalHealthTechExamples" TargetMode="External"/><Relationship Id="rId5" Type="http://schemas.openxmlformats.org/officeDocument/2006/relationships/hyperlink" Target="https://youtu.be/L_C_pj4qoKE" TargetMode="External"/><Relationship Id="rId4" Type="http://schemas.openxmlformats.org/officeDocument/2006/relationships/hyperlink" Target="https://youtu.be/S4kCjoabwUw"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youtu.be/0w4HMT7PyQ0"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www.youtube.com/watch?v=0w4HMT7PyQ0"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youtu.be/dUhM-zRmrIs"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youtube.com/watch?v=dUhM-zRmrIs"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Z6SkxBgnvTI"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dhi-scotland.com/digiinventors-secondary-applicatio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ottishfa.co.uk/scotland/scotland-squads/swn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dhi-scotland.com/digiinventor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T6O-7-kjZ3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hi-scotland.com/digiinventor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dhi-scotland.com/digiinventors-secondary-applicatio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cottishfa.co.uk/scotland/scotland-squads/swn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dhi-scotland.com/digiinventor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TOPIC - DIGITAL HEALTH TEACH #DigiInventors Challenge</a:t>
            </a:r>
            <a:br>
              <a:rPr lang="en-GB" dirty="0"/>
            </a:br>
            <a:endParaRPr lang="en-GB" dirty="0"/>
          </a:p>
          <a:p>
            <a:r>
              <a:rPr lang="en-GB" b="1" dirty="0"/>
              <a:t>Objectives</a:t>
            </a:r>
          </a:p>
          <a:p>
            <a:pPr marL="171450" indent="-171450">
              <a:buFont typeface="Arial" panose="020B0604020202020204" pitchFamily="34" charset="0"/>
              <a:buChar char="•"/>
            </a:pPr>
            <a:r>
              <a:rPr lang="en-GB" dirty="0"/>
              <a:t>Learn digital, entrepreneurial and design innovation skills</a:t>
            </a:r>
          </a:p>
          <a:p>
            <a:pPr marL="171450" indent="-171450">
              <a:buFont typeface="Arial" panose="020B0604020202020204" pitchFamily="34" charset="0"/>
              <a:buChar char="•"/>
            </a:pPr>
            <a:r>
              <a:rPr lang="en-GB" dirty="0"/>
              <a:t>Raise awareness of exciting career opportunities in the digital health and social care sector</a:t>
            </a:r>
          </a:p>
          <a:p>
            <a:pPr marL="171450" indent="-171450">
              <a:buFont typeface="Arial" panose="020B0604020202020204" pitchFamily="34" charset="0"/>
              <a:buChar char="•"/>
            </a:pPr>
            <a:r>
              <a:rPr lang="en-GB" dirty="0"/>
              <a:t>Identify a health challenge and create a digital health solution of their very own using their newly learned digital, entrepreneurial and design innovation skills</a:t>
            </a:r>
            <a:br>
              <a:rPr lang="en-GB" dirty="0"/>
            </a:br>
            <a:endParaRPr lang="en-GB" dirty="0"/>
          </a:p>
          <a:p>
            <a:pPr marL="0" indent="0">
              <a:buFont typeface="Arial" panose="020B0604020202020204" pitchFamily="34" charset="0"/>
              <a:buNone/>
            </a:pPr>
            <a:r>
              <a:rPr lang="en-GB" b="1" dirty="0"/>
              <a:t>SETUP</a:t>
            </a:r>
          </a:p>
          <a:p>
            <a:pPr marL="171450" indent="-171450">
              <a:buFont typeface="Arial" panose="020B0604020202020204" pitchFamily="34" charset="0"/>
              <a:buChar char="•"/>
            </a:pPr>
            <a:r>
              <a:rPr lang="en-GB" dirty="0"/>
              <a:t>The set of slides includes pick-up and play unit of work, along with teachers’ notes and breaks the #DigiInventors Challenge into smaller tasks that will all feed into elements needed for a team entry.</a:t>
            </a:r>
          </a:p>
          <a:p>
            <a:pPr marL="171450" indent="-171450">
              <a:buFont typeface="Arial" panose="020B0604020202020204" pitchFamily="34" charset="0"/>
              <a:buChar char="•"/>
            </a:pPr>
            <a:r>
              <a:rPr lang="en-GB" dirty="0"/>
              <a:t>@DigiInventors is active on Bluesky and Instagram so feel free to share pictures &amp; posts of your classes taking part in this year’s challenge using the hashtag #DigiInventors </a:t>
            </a:r>
          </a:p>
          <a:p>
            <a:endParaRPr lang="en-GB" dirty="0"/>
          </a:p>
          <a:p>
            <a:r>
              <a:rPr lang="en-GB" b="1" dirty="0"/>
              <a:t>PURPOSE</a:t>
            </a:r>
          </a:p>
          <a:p>
            <a:r>
              <a:rPr lang="en-GB" dirty="0"/>
              <a:t>Pupils will have a chance to explore and think about how technology is used in health solutions and working in teams, pupils will get to design a solution of their own and take part in the #DigiInventors Challenge competition.</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1</a:t>
            </a:fld>
            <a:endParaRPr lang="en-US"/>
          </a:p>
        </p:txBody>
      </p:sp>
    </p:spTree>
    <p:extLst>
      <p:ext uri="{BB962C8B-B14F-4D97-AF65-F5344CB8AC3E}">
        <p14:creationId xmlns:p14="http://schemas.microsoft.com/office/powerpoint/2010/main" val="1768739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05DB1-6074-AF38-CEB0-53CEDA8AD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D4AC1-34BC-B0EC-6C0F-71071996F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13DBE8-F1CA-DE8A-F5EB-9B22799B6BCD}"/>
              </a:ext>
            </a:extLst>
          </p:cNvPr>
          <p:cNvSpPr>
            <a:spLocks noGrp="1"/>
          </p:cNvSpPr>
          <p:nvPr>
            <p:ph type="body" idx="1"/>
          </p:nvPr>
        </p:nvSpPr>
        <p:spPr/>
        <p:txBody>
          <a:bodyPr/>
          <a:lstStyle/>
          <a:p>
            <a:r>
              <a:rPr lang="en-GB" dirty="0"/>
              <a:t>Report link - https://</a:t>
            </a:r>
            <a:r>
              <a:rPr lang="en-GB" dirty="0" err="1"/>
              <a:t>www.actify.org.uk</a:t>
            </a:r>
            <a:r>
              <a:rPr lang="en-GB" dirty="0"/>
              <a:t>/module/454</a:t>
            </a:r>
          </a:p>
        </p:txBody>
      </p:sp>
      <p:sp>
        <p:nvSpPr>
          <p:cNvPr id="4" name="Slide Number Placeholder 3">
            <a:extLst>
              <a:ext uri="{FF2B5EF4-FFF2-40B4-BE49-F238E27FC236}">
                <a16:creationId xmlns:a16="http://schemas.microsoft.com/office/drawing/2014/main" id="{8FCB0EE5-EE0C-A1CC-0DC7-C6FCCA5FAF4B}"/>
              </a:ext>
            </a:extLst>
          </p:cNvPr>
          <p:cNvSpPr>
            <a:spLocks noGrp="1"/>
          </p:cNvSpPr>
          <p:nvPr>
            <p:ph type="sldNum" sz="quarter" idx="5"/>
          </p:nvPr>
        </p:nvSpPr>
        <p:spPr/>
        <p:txBody>
          <a:bodyPr/>
          <a:lstStyle/>
          <a:p>
            <a:fld id="{CCA34DD8-145F-C244-94F8-8DF8B5172A7A}" type="slidenum">
              <a:rPr lang="en-US" smtClean="0"/>
              <a:t>11</a:t>
            </a:fld>
            <a:endParaRPr lang="en-US"/>
          </a:p>
        </p:txBody>
      </p:sp>
    </p:spTree>
    <p:extLst>
      <p:ext uri="{BB962C8B-B14F-4D97-AF65-F5344CB8AC3E}">
        <p14:creationId xmlns:p14="http://schemas.microsoft.com/office/powerpoint/2010/main" val="1004323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https://www.youngstemleader.scot/</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12</a:t>
            </a:fld>
            <a:endParaRPr lang="en-US"/>
          </a:p>
        </p:txBody>
      </p:sp>
    </p:spTree>
    <p:extLst>
      <p:ext uri="{BB962C8B-B14F-4D97-AF65-F5344CB8AC3E}">
        <p14:creationId xmlns:p14="http://schemas.microsoft.com/office/powerpoint/2010/main" val="306480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26851-19CD-49AF-A067-FF6252EB2F96}" type="slidenum">
              <a:rPr lang="en-GB" smtClean="0"/>
              <a:t>13</a:t>
            </a:fld>
            <a:endParaRPr lang="en-GB"/>
          </a:p>
        </p:txBody>
      </p:sp>
    </p:spTree>
    <p:extLst>
      <p:ext uri="{BB962C8B-B14F-4D97-AF65-F5344CB8AC3E}">
        <p14:creationId xmlns:p14="http://schemas.microsoft.com/office/powerpoint/2010/main" val="113874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dirty="0"/>
              <a:t>Imagine if you could talk to a doctor on your phone, get reminders to take your medicine from an app, or use a smartwatch to track your heart rate. That’s digital health - using technology to help people stay healthy and get the care they need.</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GB" dirty="0"/>
              <a:t>Social care helps people who need extra support in their daily lives, like the elderly, people with disabilities, or those who are recovering from illness. When we add technology to social care, like smart devices that remind someone to eat or take medicine,  we call it digital social care.</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GB" b="1" dirty="0"/>
              <a:t>Faster help</a:t>
            </a:r>
            <a:r>
              <a:rPr lang="en-GB" dirty="0"/>
              <a:t>: Doctors can check your symptoms or test results quickly through apps or video calls.</a:t>
            </a:r>
            <a:endParaRPr dirty="0"/>
          </a:p>
          <a:p>
            <a:pPr marL="0" lvl="0" indent="0" algn="l" rtl="0">
              <a:spcBef>
                <a:spcPts val="0"/>
              </a:spcBef>
              <a:spcAft>
                <a:spcPts val="0"/>
              </a:spcAft>
              <a:buNone/>
            </a:pPr>
            <a:r>
              <a:rPr lang="en-GB" b="1" dirty="0"/>
              <a:t>More access</a:t>
            </a:r>
            <a:r>
              <a:rPr lang="en-GB" dirty="0"/>
              <a:t>: Even if someone lives far away from a hospital, they can still get the help they need online.</a:t>
            </a:r>
            <a:endParaRPr dirty="0"/>
          </a:p>
          <a:p>
            <a:pPr marL="0" lvl="0" indent="0" algn="l" rtl="0">
              <a:spcBef>
                <a:spcPts val="0"/>
              </a:spcBef>
              <a:spcAft>
                <a:spcPts val="0"/>
              </a:spcAft>
              <a:buNone/>
            </a:pPr>
            <a:r>
              <a:rPr lang="en-GB" b="1" dirty="0"/>
              <a:t>Better health tracking</a:t>
            </a:r>
            <a:r>
              <a:rPr lang="en-GB" dirty="0"/>
              <a:t>: Devices and apps can help people monitor their health every day, not just when they visit a doctor.</a:t>
            </a:r>
            <a:endParaRPr dirty="0"/>
          </a:p>
          <a:p>
            <a:pPr marL="0" lvl="0" indent="0" algn="l" rtl="0">
              <a:spcBef>
                <a:spcPts val="0"/>
              </a:spcBef>
              <a:spcAft>
                <a:spcPts val="0"/>
              </a:spcAft>
              <a:buNone/>
            </a:pPr>
            <a:r>
              <a:rPr lang="en-GB" b="1" dirty="0"/>
              <a:t>Support for carers</a:t>
            </a:r>
            <a:r>
              <a:rPr lang="en-GB" dirty="0"/>
              <a:t>: People who look after others (like family members or social workers) can use technology to make sure their loved ones are safe and well.</a:t>
            </a:r>
            <a:endParaRPr dirty="0"/>
          </a:p>
          <a:p>
            <a:pPr marL="0" lvl="0" indent="0" algn="l" rtl="0">
              <a:spcBef>
                <a:spcPts val="0"/>
              </a:spcBef>
              <a:spcAft>
                <a:spcPts val="0"/>
              </a:spcAft>
              <a:buNone/>
            </a:pPr>
            <a:r>
              <a:rPr lang="en-GB" b="1" dirty="0"/>
              <a:t>Saves time and money</a:t>
            </a:r>
            <a:r>
              <a:rPr lang="en-GB" dirty="0"/>
              <a:t>: Digital tools help reduce long wait times and avoid unnecessary travel or appointments. It can help reduce pressure on health and care services.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84" name="Google Shape;8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Information on the work of the Digital Health and Carse Innovation centre </a:t>
            </a:r>
          </a:p>
          <a:p>
            <a:r>
              <a:rPr lang="en-GB" dirty="0"/>
              <a:t>This includes the design processes they use and how they work with partners to develop technology solutions and emerging technologies across health care.</a:t>
            </a:r>
          </a:p>
          <a:p>
            <a:endParaRPr lang="en-GB" dirty="0"/>
          </a:p>
          <a:p>
            <a:r>
              <a:rPr lang="en-GB" dirty="0"/>
              <a:t>Additional link for further information in digital health care innovation - </a:t>
            </a:r>
            <a:r>
              <a:rPr lang="en-GB" dirty="0">
                <a:hlinkClick r:id="rId3"/>
              </a:rPr>
              <a:t>Journey - Animated Short - </a:t>
            </a:r>
            <a:r>
              <a:rPr lang="en-GB" dirty="0" err="1">
                <a:hlinkClick r:id="rId3"/>
              </a:rPr>
              <a:t>DHI</a:t>
            </a:r>
            <a:r>
              <a:rPr lang="en-GB" dirty="0">
                <a:hlinkClick r:id="rId3"/>
              </a:rPr>
              <a:t> 10 Years on Vimeo</a:t>
            </a:r>
            <a:r>
              <a:rPr lang="en-GB" dirty="0"/>
              <a:t> </a:t>
            </a:r>
          </a:p>
          <a:p>
            <a:r>
              <a:rPr lang="en-GB" b="1" dirty="0"/>
              <a:t>https://vimeo.com/877847336</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16</a:t>
            </a:fld>
            <a:endParaRPr lang="en-US"/>
          </a:p>
        </p:txBody>
      </p:sp>
    </p:spTree>
    <p:extLst>
      <p:ext uri="{BB962C8B-B14F-4D97-AF65-F5344CB8AC3E}">
        <p14:creationId xmlns:p14="http://schemas.microsoft.com/office/powerpoint/2010/main" val="3125757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B1572AE0-A463-E679-E8DD-DCC6EAB71AC8}"/>
            </a:ext>
          </a:extLst>
        </p:cNvPr>
        <p:cNvGrpSpPr/>
        <p:nvPr/>
      </p:nvGrpSpPr>
      <p:grpSpPr>
        <a:xfrm>
          <a:off x="0" y="0"/>
          <a:ext cx="0" cy="0"/>
          <a:chOff x="0" y="0"/>
          <a:chExt cx="0" cy="0"/>
        </a:xfrm>
      </p:grpSpPr>
      <p:sp>
        <p:nvSpPr>
          <p:cNvPr id="99" name="Google Shape;99;p5:notes">
            <a:extLst>
              <a:ext uri="{FF2B5EF4-FFF2-40B4-BE49-F238E27FC236}">
                <a16:creationId xmlns:a16="http://schemas.microsoft.com/office/drawing/2014/main" id="{AFC40C72-8238-E221-135E-56CCA17BCC9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5:notes">
            <a:extLst>
              <a:ext uri="{FF2B5EF4-FFF2-40B4-BE49-F238E27FC236}">
                <a16:creationId xmlns:a16="http://schemas.microsoft.com/office/drawing/2014/main" id="{073E9863-9D89-49F1-25BF-2F2947B7407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GB" dirty="0">
                <a:cs typeface="Calibri" panose="020F0502020204030204" pitchFamily="34" charset="0"/>
              </a:rPr>
              <a:t>* Young STEM Leader Awards are currently only available in Scotland</a:t>
            </a: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GB"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GB"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dirty="0"/>
              <a:t>You will help to build a better society and communities</a:t>
            </a: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dirty="0"/>
          </a:p>
          <a:p>
            <a:pPr marL="171450" lvl="0" indent="-171450" algn="l" rtl="0">
              <a:spcBef>
                <a:spcPts val="0"/>
              </a:spcBef>
              <a:spcAft>
                <a:spcPts val="0"/>
              </a:spcAft>
              <a:buFont typeface="Arial" panose="020B0604020202020204" pitchFamily="34" charset="0"/>
              <a:buChar char="•"/>
            </a:pPr>
            <a:r>
              <a:rPr lang="en-GB" dirty="0"/>
              <a:t>If you get through to the bootcamp stage and the grand final</a:t>
            </a:r>
            <a:endParaRPr dirty="0"/>
          </a:p>
          <a:p>
            <a:pPr marL="628650" lvl="1" indent="-171450" algn="l" rtl="0">
              <a:spcBef>
                <a:spcPts val="0"/>
              </a:spcBef>
              <a:spcAft>
                <a:spcPts val="0"/>
              </a:spcAft>
              <a:buFont typeface="Arial" panose="020B0604020202020204" pitchFamily="34" charset="0"/>
              <a:buChar char="•"/>
            </a:pPr>
            <a:r>
              <a:rPr lang="en-GB" dirty="0"/>
              <a:t>Support from Master’s students, industry mentors and entrepreneurs</a:t>
            </a:r>
            <a:endParaRPr dirty="0"/>
          </a:p>
          <a:p>
            <a:pPr marL="628650" lvl="1" indent="-171450" algn="l" rtl="0">
              <a:spcBef>
                <a:spcPts val="0"/>
              </a:spcBef>
              <a:spcAft>
                <a:spcPts val="0"/>
              </a:spcAft>
              <a:buFont typeface="Arial" panose="020B0604020202020204" pitchFamily="34" charset="0"/>
              <a:buChar char="•"/>
            </a:pPr>
            <a:r>
              <a:rPr lang="en-GB" dirty="0"/>
              <a:t>A chance to compete with international teams</a:t>
            </a:r>
            <a:endParaRPr dirty="0"/>
          </a:p>
          <a:p>
            <a:pPr marL="628650" lvl="1" indent="-171450" algn="l" rtl="0">
              <a:spcBef>
                <a:spcPts val="0"/>
              </a:spcBef>
              <a:spcAft>
                <a:spcPts val="0"/>
              </a:spcAft>
              <a:buFont typeface="Arial" panose="020B0604020202020204" pitchFamily="34" charset="0"/>
              <a:buChar char="•"/>
            </a:pPr>
            <a:r>
              <a:rPr lang="en-GB" dirty="0"/>
              <a:t>Win The coveted #DigiInventors trophy, certificates, goodie bags and tech prizes for your team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Your teacher or mentor will be excited to see you reach for the stars too!</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1" name="Google Shape;101;p5:notes">
            <a:extLst>
              <a:ext uri="{FF2B5EF4-FFF2-40B4-BE49-F238E27FC236}">
                <a16:creationId xmlns:a16="http://schemas.microsoft.com/office/drawing/2014/main" id="{A284C47E-300C-1AEF-4517-EBF2C5BAA79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3761137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Informal Level 4 award for all applicants who provide evidence - </a:t>
            </a:r>
            <a:r>
              <a:rPr lang="en-GB" dirty="0">
                <a:hlinkClick r:id="rId3"/>
              </a:rPr>
              <a:t>Non-formal | Young STEM Leader</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Level 5 award available for those that progress into the bootcamp and final - </a:t>
            </a:r>
            <a:r>
              <a:rPr lang="en-GB" dirty="0">
                <a:hlinkClick r:id="rId4"/>
              </a:rPr>
              <a:t>Formal | Young STEM Leader</a:t>
            </a:r>
            <a:endParaRPr lang="en-GB" b="1" dirty="0"/>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18</a:t>
            </a:fld>
            <a:endParaRPr lang="en-US"/>
          </a:p>
        </p:txBody>
      </p:sp>
    </p:spTree>
    <p:extLst>
      <p:ext uri="{BB962C8B-B14F-4D97-AF65-F5344CB8AC3E}">
        <p14:creationId xmlns:p14="http://schemas.microsoft.com/office/powerpoint/2010/main" val="1531532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19</a:t>
            </a:fld>
            <a:endParaRPr lang="en-US"/>
          </a:p>
        </p:txBody>
      </p:sp>
    </p:spTree>
    <p:extLst>
      <p:ext uri="{BB962C8B-B14F-4D97-AF65-F5344CB8AC3E}">
        <p14:creationId xmlns:p14="http://schemas.microsoft.com/office/powerpoint/2010/main" val="3935704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D775C-5DB0-1B04-12C2-B197836818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2EB10-AA22-7BBE-57DE-CD70D8B48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2D0E5-58D4-17C3-8319-51D70FF9A82D}"/>
              </a:ext>
            </a:extLst>
          </p:cNvPr>
          <p:cNvSpPr>
            <a:spLocks noGrp="1"/>
          </p:cNvSpPr>
          <p:nvPr>
            <p:ph type="body" idx="1"/>
          </p:nvPr>
        </p:nvSpPr>
        <p:spPr/>
        <p:txBody>
          <a:bodyPr/>
          <a:lstStyle/>
          <a:p>
            <a:r>
              <a:rPr lang="en-GB" dirty="0"/>
              <a:t>Key highlights from the AI strategy ethical approach.</a:t>
            </a:r>
          </a:p>
        </p:txBody>
      </p:sp>
      <p:sp>
        <p:nvSpPr>
          <p:cNvPr id="4" name="Slide Number Placeholder 3">
            <a:extLst>
              <a:ext uri="{FF2B5EF4-FFF2-40B4-BE49-F238E27FC236}">
                <a16:creationId xmlns:a16="http://schemas.microsoft.com/office/drawing/2014/main" id="{AB4E579E-DE29-0AF2-B968-D7CC5DEA8320}"/>
              </a:ext>
            </a:extLst>
          </p:cNvPr>
          <p:cNvSpPr>
            <a:spLocks noGrp="1"/>
          </p:cNvSpPr>
          <p:nvPr>
            <p:ph type="sldNum" sz="quarter" idx="5"/>
          </p:nvPr>
        </p:nvSpPr>
        <p:spPr/>
        <p:txBody>
          <a:bodyPr/>
          <a:lstStyle/>
          <a:p>
            <a:fld id="{CCA34DD8-145F-C244-94F8-8DF8B5172A7A}" type="slidenum">
              <a:rPr lang="en-US" smtClean="0"/>
              <a:t>20</a:t>
            </a:fld>
            <a:endParaRPr lang="en-US"/>
          </a:p>
        </p:txBody>
      </p:sp>
    </p:spTree>
    <p:extLst>
      <p:ext uri="{BB962C8B-B14F-4D97-AF65-F5344CB8AC3E}">
        <p14:creationId xmlns:p14="http://schemas.microsoft.com/office/powerpoint/2010/main" val="3707224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Come up with an original idea — it can be a completely new and novel idea or an adaptation or enhancement of an existing solution.</a:t>
            </a:r>
            <a:endParaRPr b="1">
              <a:solidFill>
                <a:srgbClr val="FF0000"/>
              </a:solidFill>
            </a:endParaRPr>
          </a:p>
          <a:p>
            <a:pPr marL="0" lvl="0" indent="0" algn="l" rtl="0">
              <a:spcBef>
                <a:spcPts val="0"/>
              </a:spcBef>
              <a:spcAft>
                <a:spcPts val="0"/>
              </a:spcAft>
              <a:buNone/>
            </a:pPr>
            <a:r>
              <a:rPr lang="en-GB"/>
              <a:t>Your idea must involve digital technology – it could be an app, a game, a smart device, something wearable, sensors, hardware/software or a way to connect with others</a:t>
            </a:r>
            <a:endParaRPr/>
          </a:p>
          <a:p>
            <a:pPr marL="0" lvl="0" indent="0" algn="l" rtl="0">
              <a:spcBef>
                <a:spcPts val="0"/>
              </a:spcBef>
              <a:spcAft>
                <a:spcPts val="0"/>
              </a:spcAft>
              <a:buNone/>
            </a:pPr>
            <a:r>
              <a:rPr lang="en-GB"/>
              <a:t>How could your idea use Artificial Intelligence (AI), and does it align with </a:t>
            </a:r>
            <a:r>
              <a:rPr lang="en-GB" b="1" u="sng">
                <a:solidFill>
                  <a:schemeClr val="hlink"/>
                </a:solidFill>
                <a:hlinkClick r:id="rId3"/>
              </a:rPr>
              <a:t>Scotland’s AI Strategy</a:t>
            </a:r>
            <a:endParaRPr b="1"/>
          </a:p>
          <a:p>
            <a:pPr marL="0" lvl="0" indent="0" algn="l" rtl="0">
              <a:spcBef>
                <a:spcPts val="0"/>
              </a:spcBef>
              <a:spcAft>
                <a:spcPts val="0"/>
              </a:spcAft>
              <a:buNone/>
            </a:pPr>
            <a:r>
              <a:rPr lang="en-GB"/>
              <a:t>Think about how your idea could also help the planet – it should align with the </a:t>
            </a:r>
            <a:r>
              <a:rPr lang="en-GB" b="1" u="sng">
                <a:solidFill>
                  <a:schemeClr val="hlink"/>
                </a:solidFill>
                <a:hlinkClick r:id="rId4"/>
              </a:rPr>
              <a:t>UN Sustainable Development Goals </a:t>
            </a:r>
            <a:r>
              <a:rPr lang="en-GB"/>
              <a:t>and/ or help reduce carbon emissions</a:t>
            </a:r>
            <a:endParaRPr/>
          </a:p>
          <a:p>
            <a:pPr marL="0" lvl="0" indent="0" algn="l" rtl="0">
              <a:spcBef>
                <a:spcPts val="0"/>
              </a:spcBef>
              <a:spcAft>
                <a:spcPts val="0"/>
              </a:spcAft>
              <a:buNone/>
            </a:pPr>
            <a:r>
              <a:rPr lang="en-GB" b="1"/>
              <a:t>Your idea should make a real difference to people’s lives</a:t>
            </a:r>
            <a:endParaRPr/>
          </a:p>
          <a:p>
            <a:pPr marL="0" lvl="0" indent="0" algn="l" rtl="0">
              <a:spcBef>
                <a:spcPts val="0"/>
              </a:spcBef>
              <a:spcAft>
                <a:spcPts val="0"/>
              </a:spcAft>
              <a:buNone/>
            </a:pPr>
            <a:endParaRPr/>
          </a:p>
        </p:txBody>
      </p:sp>
      <p:sp>
        <p:nvSpPr>
          <p:cNvPr id="152" name="Google Shape;15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The Challenge | Digital Health &amp; Care Innovation Centre</a:t>
            </a:r>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2</a:t>
            </a:fld>
            <a:endParaRPr lang="en-US"/>
          </a:p>
        </p:txBody>
      </p:sp>
    </p:spTree>
    <p:extLst>
      <p:ext uri="{BB962C8B-B14F-4D97-AF65-F5344CB8AC3E}">
        <p14:creationId xmlns:p14="http://schemas.microsoft.com/office/powerpoint/2010/main" val="80026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DB5959CF-9EE3-A5EF-E1F6-1D17DEEBF82B}"/>
            </a:ext>
          </a:extLst>
        </p:cNvPr>
        <p:cNvGrpSpPr/>
        <p:nvPr/>
      </p:nvGrpSpPr>
      <p:grpSpPr>
        <a:xfrm>
          <a:off x="0" y="0"/>
          <a:ext cx="0" cy="0"/>
          <a:chOff x="0" y="0"/>
          <a:chExt cx="0" cy="0"/>
        </a:xfrm>
      </p:grpSpPr>
      <p:sp>
        <p:nvSpPr>
          <p:cNvPr id="159" name="Google Shape;159;p11:notes">
            <a:extLst>
              <a:ext uri="{FF2B5EF4-FFF2-40B4-BE49-F238E27FC236}">
                <a16:creationId xmlns:a16="http://schemas.microsoft.com/office/drawing/2014/main" id="{A064C78F-CA14-2BB7-D0F2-59CA43EAF15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1:notes">
            <a:extLst>
              <a:ext uri="{FF2B5EF4-FFF2-40B4-BE49-F238E27FC236}">
                <a16:creationId xmlns:a16="http://schemas.microsoft.com/office/drawing/2014/main" id="{83343AF8-EA0A-C1C5-D490-74A5995A62D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5702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FD3F18EC-54F3-8DFB-2197-6BB21FA6D77A}"/>
            </a:ext>
          </a:extLst>
        </p:cNvPr>
        <p:cNvGrpSpPr/>
        <p:nvPr/>
      </p:nvGrpSpPr>
      <p:grpSpPr>
        <a:xfrm>
          <a:off x="0" y="0"/>
          <a:ext cx="0" cy="0"/>
          <a:chOff x="0" y="0"/>
          <a:chExt cx="0" cy="0"/>
        </a:xfrm>
      </p:grpSpPr>
      <p:sp>
        <p:nvSpPr>
          <p:cNvPr id="159" name="Google Shape;159;p11:notes">
            <a:extLst>
              <a:ext uri="{FF2B5EF4-FFF2-40B4-BE49-F238E27FC236}">
                <a16:creationId xmlns:a16="http://schemas.microsoft.com/office/drawing/2014/main" id="{1E648313-1D9F-9063-7DEE-ECC9C11500F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1:notes">
            <a:extLst>
              <a:ext uri="{FF2B5EF4-FFF2-40B4-BE49-F238E27FC236}">
                <a16:creationId xmlns:a16="http://schemas.microsoft.com/office/drawing/2014/main" id="{0A80F787-7ABF-B41F-24DB-B21F00129F8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433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43500947-CBB1-7729-4903-15E257FC8F6F}"/>
            </a:ext>
          </a:extLst>
        </p:cNvPr>
        <p:cNvGrpSpPr/>
        <p:nvPr/>
      </p:nvGrpSpPr>
      <p:grpSpPr>
        <a:xfrm>
          <a:off x="0" y="0"/>
          <a:ext cx="0" cy="0"/>
          <a:chOff x="0" y="0"/>
          <a:chExt cx="0" cy="0"/>
        </a:xfrm>
      </p:grpSpPr>
      <p:sp>
        <p:nvSpPr>
          <p:cNvPr id="159" name="Google Shape;159;p11:notes">
            <a:extLst>
              <a:ext uri="{FF2B5EF4-FFF2-40B4-BE49-F238E27FC236}">
                <a16:creationId xmlns:a16="http://schemas.microsoft.com/office/drawing/2014/main" id="{DFFFCEA1-7208-8088-9758-5E249080D2E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1:notes">
            <a:extLst>
              <a:ext uri="{FF2B5EF4-FFF2-40B4-BE49-F238E27FC236}">
                <a16:creationId xmlns:a16="http://schemas.microsoft.com/office/drawing/2014/main" id="{B0DBF5B8-C27B-E27E-8371-30E644D6EFB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7418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AE7ABC2F-A359-13F4-2E6C-EB7911939767}"/>
            </a:ext>
          </a:extLst>
        </p:cNvPr>
        <p:cNvGrpSpPr/>
        <p:nvPr/>
      </p:nvGrpSpPr>
      <p:grpSpPr>
        <a:xfrm>
          <a:off x="0" y="0"/>
          <a:ext cx="0" cy="0"/>
          <a:chOff x="0" y="0"/>
          <a:chExt cx="0" cy="0"/>
        </a:xfrm>
      </p:grpSpPr>
      <p:sp>
        <p:nvSpPr>
          <p:cNvPr id="159" name="Google Shape;159;p11:notes">
            <a:extLst>
              <a:ext uri="{FF2B5EF4-FFF2-40B4-BE49-F238E27FC236}">
                <a16:creationId xmlns:a16="http://schemas.microsoft.com/office/drawing/2014/main" id="{F0FE00F3-9C67-4634-E0FC-7A81C3654CC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1:notes">
            <a:extLst>
              <a:ext uri="{FF2B5EF4-FFF2-40B4-BE49-F238E27FC236}">
                <a16:creationId xmlns:a16="http://schemas.microsoft.com/office/drawing/2014/main" id="{F0D4D292-0CE9-91C1-9EF0-7B265B74E6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9349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Practical task pairs/small groups</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TASK - IDENTIFY PROBLEM</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group should identify a problem and a solution around how to improve the health and wellbeing of young people</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Then research what problems they would like to solve, it must be relevant to young people’s health in Scotland.</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Once they have identified a problem they will solve. Each group should begin to research the problem so they understand it more. Gathering facts and figures to show how big the problem is and how it is relevant to young people. </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Groups could share a document, take notes on paper or slides whatever is best for your class or each team. </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 of this will be part of their final pitch.</a:t>
            </a:r>
            <a:br>
              <a:rPr lang="en-GB" sz="1200" dirty="0">
                <a:solidFill>
                  <a:schemeClr val="dk1"/>
                </a:solidFill>
                <a:latin typeface="PT Sans Narrow"/>
                <a:ea typeface="PT Sans Narrow"/>
                <a:cs typeface="PT Sans Narrow"/>
                <a:sym typeface="PT Sans Narrow"/>
              </a:rPr>
            </a:br>
            <a:br>
              <a:rPr lang="en-GB" sz="1200"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PROMPTS</a:t>
            </a:r>
            <a:endParaRPr dirty="0"/>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Working in teams, pupils will identify the health problem that they would like to solve. They should identify what aspect of a young person’s health it will address and begin to research how big this problem is and why it is important to the health and care of young people. </a:t>
            </a:r>
            <a:endParaRPr dirty="0"/>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Be creative. Your solution doesn’t have to be an app or a website. It could be a physical device that you carry in your pocket, a patch on your skin anything you want.</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OPTIONAL 5 WHYS TASK</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Some teams might have picked a really complex issue to solve and might need some help if they think it is too big. </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To help them think about the root causes of some of their problem a useful technique to use it the </a:t>
            </a:r>
            <a:r>
              <a:rPr lang="en-GB" sz="1200" b="1" dirty="0">
                <a:solidFill>
                  <a:schemeClr val="dk1"/>
                </a:solidFill>
                <a:latin typeface="PT Sans Narrow"/>
                <a:ea typeface="PT Sans Narrow"/>
                <a:cs typeface="PT Sans Narrow"/>
                <a:sym typeface="PT Sans Narrow"/>
              </a:rPr>
              <a:t>5 whys </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 Ask  “why?” five times in a continuous sequence to help them discover the root cause of a problem. </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time you ask why a problem occurred, your answer then becomes the premise of your next question, forcing you to dig deeper and deeper into the true cause of the issue.</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Useful to stress to pupils that they don’t need to solve a whole big problem but they could come up with a small solution that plays a big part of working towards a big goal like that.</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For example, help reduce the anxiety of joining a sports team etc </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EXTENSION TASK PROMPTS</a:t>
            </a:r>
            <a:endParaRPr dirty="0"/>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It is now time for them to identify the solution and how technology could be used to solve the problem.  </a:t>
            </a:r>
            <a:endParaRPr dirty="0"/>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Begin to think about how the solution would actually work and create diagrams or what this would look like and annotate it if this helps them.  </a:t>
            </a:r>
            <a:endParaRPr dirty="0"/>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There are lots of tools free available for pupils to come up with diagrams or they could use paper if they would prefer.</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USEFUL FREE WIREFRAME TOOL:</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t>
            </a:r>
            <a:r>
              <a:rPr lang="en-GB" sz="1200" u="sng" dirty="0" err="1">
                <a:solidFill>
                  <a:schemeClr val="hlink"/>
                </a:solidFill>
                <a:latin typeface="PT Sans Narrow"/>
                <a:ea typeface="PT Sans Narrow"/>
                <a:cs typeface="PT Sans Narrow"/>
                <a:sym typeface="PT Sans Narrow"/>
                <a:hlinkClick r:id="rId3"/>
              </a:rPr>
              <a:t>Mockup</a:t>
            </a:r>
            <a:r>
              <a:rPr lang="en-GB" sz="1200" dirty="0">
                <a:solidFill>
                  <a:schemeClr val="dk1"/>
                </a:solidFill>
                <a:latin typeface="PT Sans Narrow"/>
                <a:ea typeface="PT Sans Narrow"/>
                <a:cs typeface="PT Sans Narrow"/>
                <a:sym typeface="PT Sans Narrow"/>
              </a:rPr>
              <a:t>, great tool for designing wireframes and supports online collaboration so teams can work together. </a:t>
            </a:r>
            <a:endParaRPr dirty="0"/>
          </a:p>
          <a:p>
            <a:pPr marL="171450" lvl="0" indent="-171450" algn="l" rtl="0">
              <a:spcBef>
                <a:spcPts val="0"/>
              </a:spcBef>
              <a:spcAft>
                <a:spcPts val="0"/>
              </a:spcAft>
              <a:buClr>
                <a:schemeClr val="dk1"/>
              </a:buClr>
              <a:buSzPts val="1100"/>
              <a:buFont typeface="PT Sans Narrow"/>
              <a:buChar char="-"/>
            </a:pPr>
            <a:r>
              <a:rPr lang="en-GB" sz="1200" dirty="0">
                <a:solidFill>
                  <a:schemeClr val="dk1"/>
                </a:solidFill>
                <a:latin typeface="PT Sans Narrow"/>
                <a:ea typeface="PT Sans Narrow"/>
                <a:cs typeface="PT Sans Narrow"/>
                <a:sym typeface="PT Sans Narrow"/>
              </a:rPr>
              <a:t>Here is a short </a:t>
            </a:r>
            <a:r>
              <a:rPr lang="en-GB" sz="1200" b="1" dirty="0">
                <a:solidFill>
                  <a:schemeClr val="dk1"/>
                </a:solidFill>
                <a:latin typeface="PT Sans Narrow"/>
                <a:ea typeface="PT Sans Narrow"/>
                <a:cs typeface="PT Sans Narrow"/>
                <a:sym typeface="PT Sans Narrow"/>
              </a:rPr>
              <a:t>(4 min 17 seconds) </a:t>
            </a:r>
            <a:r>
              <a:rPr lang="en-GB" sz="1200" dirty="0">
                <a:solidFill>
                  <a:schemeClr val="dk1"/>
                </a:solidFill>
                <a:latin typeface="PT Sans Narrow"/>
                <a:ea typeface="PT Sans Narrow"/>
                <a:cs typeface="PT Sans Narrow"/>
                <a:sym typeface="PT Sans Narrow"/>
              </a:rPr>
              <a:t> </a:t>
            </a:r>
            <a:r>
              <a:rPr lang="en-GB" sz="1200" u="sng" dirty="0">
                <a:solidFill>
                  <a:schemeClr val="hlink"/>
                </a:solidFill>
                <a:latin typeface="PT Sans Narrow"/>
                <a:ea typeface="PT Sans Narrow"/>
                <a:cs typeface="PT Sans Narrow"/>
                <a:sym typeface="PT Sans Narrow"/>
                <a:hlinkClick r:id="rId4"/>
              </a:rPr>
              <a:t>video </a:t>
            </a:r>
            <a:r>
              <a:rPr lang="en-GB" sz="1200" dirty="0">
                <a:solidFill>
                  <a:schemeClr val="dk1"/>
                </a:solidFill>
                <a:latin typeface="PT Sans Narrow"/>
                <a:ea typeface="PT Sans Narrow"/>
                <a:cs typeface="PT Sans Narrow"/>
                <a:sym typeface="PT Sans Narrow"/>
              </a:rPr>
              <a:t>for teachers to see how to use it so can do a quick live demo with any groups who this tool might be useful for.</a:t>
            </a:r>
            <a:endParaRPr dirty="0"/>
          </a:p>
          <a:p>
            <a:pPr marL="171450" lvl="0" indent="-171450" algn="l" rtl="0">
              <a:spcBef>
                <a:spcPts val="0"/>
              </a:spcBef>
              <a:spcAft>
                <a:spcPts val="0"/>
              </a:spcAft>
              <a:buClr>
                <a:schemeClr val="dk1"/>
              </a:buClr>
              <a:buSzPts val="1100"/>
              <a:buFont typeface="PT Sans Narrow"/>
              <a:buChar char="-"/>
            </a:pPr>
            <a:r>
              <a:rPr lang="en-GB" sz="1200" dirty="0">
                <a:solidFill>
                  <a:schemeClr val="dk1"/>
                </a:solidFill>
                <a:latin typeface="PT Sans Narrow"/>
                <a:ea typeface="PT Sans Narrow"/>
                <a:cs typeface="PT Sans Narrow"/>
                <a:sym typeface="PT Sans Narrow"/>
              </a:rPr>
              <a:t>Canva also has great mock up tool and PowerPoint templates</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Gain a deeper understanding of the health-related problem they are going to be solving.</a:t>
            </a:r>
            <a:endParaRPr dirty="0"/>
          </a:p>
          <a:p>
            <a:pPr marL="0" lvl="0" indent="0" algn="l" rtl="0">
              <a:spcBef>
                <a:spcPts val="0"/>
              </a:spcBef>
              <a:spcAft>
                <a:spcPts val="0"/>
              </a:spcAft>
              <a:buNone/>
            </a:pPr>
            <a:endParaRPr dirty="0"/>
          </a:p>
        </p:txBody>
      </p:sp>
      <p:sp>
        <p:nvSpPr>
          <p:cNvPr id="174" name="Google Shape;17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Practical task pairs/small groups</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TASK - IDENTIFY PROBLEM</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group should identify a problem and a solution around how to improve the health and wellbeing of young people</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Then research what problems they would like to solve, it must be relevant to young people’s health in Scotland.</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Once they have identified a problem they will solve. Each group should begin to research the problem so they understand it more. Gathering facts and figures to show how big the problem is and how it is relevant to young people. </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Groups could share a document, take notes on paper or slides whatever is best for your class or each team. </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 of this will be part of their final pitch.</a:t>
            </a:r>
            <a:br>
              <a:rPr lang="en-GB" sz="1200" dirty="0">
                <a:solidFill>
                  <a:schemeClr val="dk1"/>
                </a:solidFill>
                <a:latin typeface="PT Sans Narrow"/>
                <a:ea typeface="PT Sans Narrow"/>
                <a:cs typeface="PT Sans Narrow"/>
                <a:sym typeface="PT Sans Narrow"/>
              </a:rPr>
            </a:br>
            <a:br>
              <a:rPr lang="en-GB" sz="1200"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PROMPTS</a:t>
            </a:r>
            <a:endParaRPr dirty="0"/>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Working in teams, pupils will identify the health problem that they would like to solve. They should identify what aspect of a young person’s health it will address and begin to research how big this problem is and why it is important to the health and care of young people. </a:t>
            </a:r>
            <a:endParaRPr dirty="0"/>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Be creative. Your solution doesn’t have to be an app or a website. It could be a physical device that you carry in your pocket, a patch on your skin anything you want.</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OPTIONAL 5 WHYS TASK</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Some teams might have picked a really complex issue to solve and might need some help if they think it is too big. </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To help them think about the root causes of some of their problem a useful technique to use it the </a:t>
            </a:r>
            <a:r>
              <a:rPr lang="en-GB" sz="1200" b="1" dirty="0">
                <a:solidFill>
                  <a:schemeClr val="dk1"/>
                </a:solidFill>
                <a:latin typeface="PT Sans Narrow"/>
                <a:ea typeface="PT Sans Narrow"/>
                <a:cs typeface="PT Sans Narrow"/>
                <a:sym typeface="PT Sans Narrow"/>
              </a:rPr>
              <a:t>5 whys </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 Ask  “why?” five times in a continuous sequence to help them discover the root cause of a problem. </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time you ask why a problem occurred, your answer then becomes the premise of your next question, forcing you to dig deeper and deeper into the true cause of the issue.</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Useful to stress to pupils that they don’t need to solve a whole big problem but they could come up with a small solution that plays a big part of working towards a big goal like that.</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For example, help reduce the anxiety of joining a sports team etc </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EXTENSION TASK PROMPTS</a:t>
            </a:r>
            <a:endParaRPr dirty="0"/>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It is now time for them to identify the solution and how technology could be used to solve the problem.  </a:t>
            </a:r>
            <a:endParaRPr dirty="0"/>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Begin to think about how the solution would actually work and create diagrams or what this would look like and annotate it if this helps them.  </a:t>
            </a:r>
            <a:endParaRPr dirty="0"/>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There are lots of tools free available for pupils to come up with diagrams or they could use paper if they would prefer.</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USEFUL FREE WIREFRAME TOOL:</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t>
            </a:r>
            <a:r>
              <a:rPr lang="en-GB" sz="1200" u="sng" dirty="0" err="1">
                <a:solidFill>
                  <a:schemeClr val="hlink"/>
                </a:solidFill>
                <a:latin typeface="PT Sans Narrow"/>
                <a:ea typeface="PT Sans Narrow"/>
                <a:cs typeface="PT Sans Narrow"/>
                <a:sym typeface="PT Sans Narrow"/>
                <a:hlinkClick r:id="rId3"/>
              </a:rPr>
              <a:t>Mockup</a:t>
            </a:r>
            <a:r>
              <a:rPr lang="en-GB" sz="1200" dirty="0">
                <a:solidFill>
                  <a:schemeClr val="dk1"/>
                </a:solidFill>
                <a:latin typeface="PT Sans Narrow"/>
                <a:ea typeface="PT Sans Narrow"/>
                <a:cs typeface="PT Sans Narrow"/>
                <a:sym typeface="PT Sans Narrow"/>
              </a:rPr>
              <a:t>, great tool for designing wireframes and supports online collaboration so teams can work together. </a:t>
            </a:r>
            <a:endParaRPr dirty="0"/>
          </a:p>
          <a:p>
            <a:pPr marL="171450" lvl="0" indent="-171450" algn="l" rtl="0">
              <a:spcBef>
                <a:spcPts val="0"/>
              </a:spcBef>
              <a:spcAft>
                <a:spcPts val="0"/>
              </a:spcAft>
              <a:buClr>
                <a:schemeClr val="dk1"/>
              </a:buClr>
              <a:buSzPts val="1100"/>
              <a:buFont typeface="PT Sans Narrow"/>
              <a:buChar char="-"/>
            </a:pPr>
            <a:r>
              <a:rPr lang="en-GB" sz="1200" dirty="0">
                <a:solidFill>
                  <a:schemeClr val="dk1"/>
                </a:solidFill>
                <a:latin typeface="PT Sans Narrow"/>
                <a:ea typeface="PT Sans Narrow"/>
                <a:cs typeface="PT Sans Narrow"/>
                <a:sym typeface="PT Sans Narrow"/>
              </a:rPr>
              <a:t>Here is a short </a:t>
            </a:r>
            <a:r>
              <a:rPr lang="en-GB" sz="1200" b="1" dirty="0">
                <a:solidFill>
                  <a:schemeClr val="dk1"/>
                </a:solidFill>
                <a:latin typeface="PT Sans Narrow"/>
                <a:ea typeface="PT Sans Narrow"/>
                <a:cs typeface="PT Sans Narrow"/>
                <a:sym typeface="PT Sans Narrow"/>
              </a:rPr>
              <a:t>(4 min 17 seconds) </a:t>
            </a:r>
            <a:r>
              <a:rPr lang="en-GB" sz="1200" dirty="0">
                <a:solidFill>
                  <a:schemeClr val="dk1"/>
                </a:solidFill>
                <a:latin typeface="PT Sans Narrow"/>
                <a:ea typeface="PT Sans Narrow"/>
                <a:cs typeface="PT Sans Narrow"/>
                <a:sym typeface="PT Sans Narrow"/>
              </a:rPr>
              <a:t> </a:t>
            </a:r>
            <a:r>
              <a:rPr lang="en-GB" sz="1200" u="sng" dirty="0">
                <a:solidFill>
                  <a:schemeClr val="hlink"/>
                </a:solidFill>
                <a:latin typeface="PT Sans Narrow"/>
                <a:ea typeface="PT Sans Narrow"/>
                <a:cs typeface="PT Sans Narrow"/>
                <a:sym typeface="PT Sans Narrow"/>
                <a:hlinkClick r:id="rId4"/>
              </a:rPr>
              <a:t>video </a:t>
            </a:r>
            <a:r>
              <a:rPr lang="en-GB" sz="1200" dirty="0">
                <a:solidFill>
                  <a:schemeClr val="dk1"/>
                </a:solidFill>
                <a:latin typeface="PT Sans Narrow"/>
                <a:ea typeface="PT Sans Narrow"/>
                <a:cs typeface="PT Sans Narrow"/>
                <a:sym typeface="PT Sans Narrow"/>
              </a:rPr>
              <a:t>for teachers to see how to use it so can do a quick live demo with any groups who this tool might be useful for.</a:t>
            </a:r>
            <a:endParaRPr dirty="0"/>
          </a:p>
          <a:p>
            <a:pPr marL="171450" lvl="0" indent="-171450" algn="l" rtl="0">
              <a:spcBef>
                <a:spcPts val="0"/>
              </a:spcBef>
              <a:spcAft>
                <a:spcPts val="0"/>
              </a:spcAft>
              <a:buClr>
                <a:schemeClr val="dk1"/>
              </a:buClr>
              <a:buSzPts val="1100"/>
              <a:buFont typeface="PT Sans Narrow"/>
              <a:buChar char="-"/>
            </a:pPr>
            <a:r>
              <a:rPr lang="en-GB" sz="1200" dirty="0">
                <a:solidFill>
                  <a:schemeClr val="dk1"/>
                </a:solidFill>
                <a:latin typeface="PT Sans Narrow"/>
                <a:ea typeface="PT Sans Narrow"/>
                <a:cs typeface="PT Sans Narrow"/>
                <a:sym typeface="PT Sans Narrow"/>
              </a:rPr>
              <a:t>Canva also has great mock up tool and PowerPoint templates</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Gain a deeper understanding of the health-related problem they are going to be solving.</a:t>
            </a:r>
            <a:endParaRPr dirty="0"/>
          </a:p>
          <a:p>
            <a:pPr marL="0" lvl="0" indent="0" algn="l" rtl="0">
              <a:spcBef>
                <a:spcPts val="0"/>
              </a:spcBef>
              <a:spcAft>
                <a:spcPts val="0"/>
              </a:spcAft>
              <a:buNone/>
            </a:pPr>
            <a:endParaRPr dirty="0"/>
          </a:p>
        </p:txBody>
      </p:sp>
      <p:sp>
        <p:nvSpPr>
          <p:cNvPr id="204" name="Google Shape;20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dirty="0"/>
              <a:t>Other resources that may be useful for professional learning and for supporting pupils through a design process approach can be found here:</a:t>
            </a:r>
          </a:p>
          <a:p>
            <a:r>
              <a:rPr lang="en-GB" dirty="0">
                <a:hlinkClick r:id="rId3"/>
              </a:rPr>
              <a:t>Engineering Habits of Mind – STEM Nation</a:t>
            </a:r>
            <a:endParaRPr lang="en-GB" dirty="0"/>
          </a:p>
          <a:p>
            <a:pPr marL="0" lvl="0" indent="0" algn="l" rtl="0">
              <a:spcBef>
                <a:spcPts val="0"/>
              </a:spcBef>
              <a:spcAft>
                <a:spcPts val="0"/>
              </a:spcAft>
              <a:buNone/>
            </a:pPr>
            <a:endParaRPr dirty="0"/>
          </a:p>
        </p:txBody>
      </p:sp>
      <p:sp>
        <p:nvSpPr>
          <p:cNvPr id="222" name="Google Shape;22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core essential documents and links required to take part in the competition – for any questions or access issues </a:t>
            </a:r>
            <a:r>
              <a:rPr lang="en-GB" b="1" dirty="0"/>
              <a:t>email:</a:t>
            </a:r>
            <a:r>
              <a:rPr lang="en-GB" dirty="0"/>
              <a:t> info@digiinventors.com</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3</a:t>
            </a:fld>
            <a:endParaRPr lang="en-US"/>
          </a:p>
        </p:txBody>
      </p:sp>
    </p:spTree>
    <p:extLst>
      <p:ext uri="{BB962C8B-B14F-4D97-AF65-F5344CB8AC3E}">
        <p14:creationId xmlns:p14="http://schemas.microsoft.com/office/powerpoint/2010/main" val="3981202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9A46E-7BE1-9D07-F5E5-58A4ABCEB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DB110-216A-834B-68C8-726D7C0CA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87945-0253-C32C-5E73-BE7EB8B49083}"/>
              </a:ext>
            </a:extLst>
          </p:cNvPr>
          <p:cNvSpPr>
            <a:spLocks noGrp="1"/>
          </p:cNvSpPr>
          <p:nvPr>
            <p:ph type="body" idx="1"/>
          </p:nvPr>
        </p:nvSpPr>
        <p:spPr/>
        <p:txBody>
          <a:bodyPr/>
          <a:lstStyle/>
          <a:p>
            <a:r>
              <a:rPr lang="en-GB" b="1" dirty="0"/>
              <a:t>Pitching advice</a:t>
            </a:r>
          </a:p>
          <a:p>
            <a:pPr marL="228600" indent="-228600" algn="l">
              <a:spcAft>
                <a:spcPts val="900"/>
              </a:spcAft>
              <a:buAutoNum type="arabicPeriod"/>
            </a:pPr>
            <a:r>
              <a:rPr lang="en-GB" dirty="0">
                <a:solidFill>
                  <a:srgbClr val="2E0B4A"/>
                </a:solidFill>
                <a:effectLst/>
                <a:latin typeface="Calibri" panose="020F0502020204030204" pitchFamily="34" charset="0"/>
              </a:rPr>
              <a:t>Introduce yourself, say what you have selected and why</a:t>
            </a:r>
          </a:p>
          <a:p>
            <a:pPr marL="0" indent="0" algn="l">
              <a:spcAft>
                <a:spcPts val="900"/>
              </a:spcAft>
              <a:buNone/>
            </a:pPr>
            <a:r>
              <a:rPr lang="en-GB" dirty="0">
                <a:solidFill>
                  <a:srgbClr val="1F0039"/>
                </a:solidFill>
                <a:effectLst/>
                <a:latin typeface="Calibri" panose="020F0502020204030204" pitchFamily="34" charset="0"/>
              </a:rPr>
              <a:t>Say your name, which challenge have you addressed and why. </a:t>
            </a:r>
            <a:br>
              <a:rPr lang="en-GB" dirty="0">
                <a:solidFill>
                  <a:srgbClr val="1F0039"/>
                </a:solidFill>
                <a:effectLst/>
                <a:latin typeface="Calibri" panose="020F0502020204030204" pitchFamily="34" charset="0"/>
              </a:rPr>
            </a:br>
            <a:endParaRPr lang="en-GB" dirty="0">
              <a:solidFill>
                <a:srgbClr val="1F0039"/>
              </a:solidFill>
              <a:effectLst/>
              <a:latin typeface="Calibri" panose="020F0502020204030204" pitchFamily="34" charset="0"/>
            </a:endParaRPr>
          </a:p>
          <a:p>
            <a:pPr algn="l">
              <a:spcAft>
                <a:spcPts val="900"/>
              </a:spcAft>
              <a:buNone/>
            </a:pPr>
            <a:r>
              <a:rPr lang="en-GB" dirty="0">
                <a:solidFill>
                  <a:srgbClr val="2E0B4A"/>
                </a:solidFill>
                <a:effectLst/>
                <a:latin typeface="Calibri" panose="020F0502020204030204" pitchFamily="34" charset="0"/>
              </a:rPr>
              <a:t>2. Add some captivating details about your idea</a:t>
            </a:r>
          </a:p>
          <a:p>
            <a:pPr algn="l">
              <a:spcAft>
                <a:spcPts val="900"/>
              </a:spcAft>
              <a:buNone/>
            </a:pPr>
            <a:r>
              <a:rPr lang="en-GB" dirty="0">
                <a:solidFill>
                  <a:srgbClr val="1F0039"/>
                </a:solidFill>
                <a:effectLst/>
                <a:latin typeface="Calibri" panose="020F0502020204030204" pitchFamily="34" charset="0"/>
              </a:rPr>
              <a:t>Mention something that makes your idea unique. It can be a quick story about the health problem you're solving and why its important. Add your fact and figures, an interesting finding you uncovered recently that might be relevant.</a:t>
            </a:r>
            <a:br>
              <a:rPr lang="en-GB" dirty="0">
                <a:solidFill>
                  <a:srgbClr val="1F0039"/>
                </a:solidFill>
                <a:effectLst/>
                <a:latin typeface="Calibri" panose="020F0502020204030204" pitchFamily="34" charset="0"/>
              </a:rPr>
            </a:br>
            <a:endParaRPr lang="en-GB" dirty="0">
              <a:solidFill>
                <a:srgbClr val="1F0039"/>
              </a:solidFill>
              <a:effectLst/>
              <a:latin typeface="Calibri" panose="020F0502020204030204" pitchFamily="34" charset="0"/>
            </a:endParaRPr>
          </a:p>
          <a:p>
            <a:pPr algn="l">
              <a:spcAft>
                <a:spcPts val="900"/>
              </a:spcAft>
              <a:buNone/>
            </a:pPr>
            <a:r>
              <a:rPr lang="en-GB" dirty="0">
                <a:solidFill>
                  <a:srgbClr val="2E0B4A"/>
                </a:solidFill>
                <a:effectLst/>
                <a:latin typeface="Calibri" panose="020F0502020204030204" pitchFamily="34" charset="0"/>
              </a:rPr>
              <a:t>3. Your solutions</a:t>
            </a:r>
          </a:p>
          <a:p>
            <a:pPr algn="l">
              <a:spcAft>
                <a:spcPts val="900"/>
              </a:spcAft>
              <a:buNone/>
            </a:pPr>
            <a:r>
              <a:rPr lang="en-GB" dirty="0">
                <a:solidFill>
                  <a:srgbClr val="1F0039"/>
                </a:solidFill>
                <a:effectLst/>
                <a:latin typeface="Calibri" panose="020F0502020204030204" pitchFamily="34" charset="0"/>
              </a:rPr>
              <a:t>You have the solution – been bold with it! Get excited as you explain it.  Use a visual prototype to help explain and be enthusiastic about what it does.</a:t>
            </a:r>
          </a:p>
          <a:p>
            <a:pPr algn="l">
              <a:spcAft>
                <a:spcPts val="900"/>
              </a:spcAft>
              <a:buNone/>
            </a:pPr>
            <a:br>
              <a:rPr lang="en-GB" dirty="0">
                <a:solidFill>
                  <a:srgbClr val="1F0039"/>
                </a:solidFill>
                <a:effectLst/>
                <a:latin typeface="Calibri" panose="020F0502020204030204" pitchFamily="34" charset="0"/>
              </a:rPr>
            </a:br>
            <a:endParaRPr lang="en-GB" dirty="0">
              <a:solidFill>
                <a:srgbClr val="1F0039"/>
              </a:solidFill>
              <a:effectLst/>
              <a:latin typeface="Calibri" panose="020F0502020204030204" pitchFamily="34" charset="0"/>
            </a:endParaRPr>
          </a:p>
          <a:p>
            <a:pPr algn="l">
              <a:spcAft>
                <a:spcPts val="900"/>
              </a:spcAft>
              <a:buNone/>
            </a:pPr>
            <a:r>
              <a:rPr lang="en-GB" dirty="0">
                <a:solidFill>
                  <a:srgbClr val="2E0B4A"/>
                </a:solidFill>
                <a:effectLst/>
                <a:latin typeface="Calibri" panose="020F0502020204030204" pitchFamily="34" charset="0"/>
              </a:rPr>
              <a:t>4. Use the ending of your pitch as an opportunity for you leave a lasting impression</a:t>
            </a:r>
          </a:p>
          <a:p>
            <a:pPr algn="l">
              <a:spcAft>
                <a:spcPts val="900"/>
              </a:spcAft>
              <a:buNone/>
            </a:pPr>
            <a:r>
              <a:rPr lang="en-GB" dirty="0">
                <a:solidFill>
                  <a:srgbClr val="1F0039"/>
                </a:solidFill>
                <a:effectLst/>
                <a:latin typeface="Calibri" panose="020F0502020204030204" pitchFamily="34" charset="0"/>
              </a:rPr>
              <a:t>Try to make your listeners feel like they would be missing out not investing in you – share the impact your idea could have on the health of others.</a:t>
            </a:r>
            <a:br>
              <a:rPr lang="en-GB" dirty="0">
                <a:solidFill>
                  <a:srgbClr val="1F0039"/>
                </a:solidFill>
                <a:effectLst/>
                <a:latin typeface="Calibri" panose="020F0502020204030204" pitchFamily="34" charset="0"/>
              </a:rPr>
            </a:br>
            <a:endParaRPr lang="en-GB" dirty="0">
              <a:solidFill>
                <a:srgbClr val="1F0039"/>
              </a:solidFill>
              <a:effectLst/>
              <a:latin typeface="Calibri" panose="020F0502020204030204" pitchFamily="34" charset="0"/>
            </a:endParaRPr>
          </a:p>
          <a:p>
            <a:pPr algn="l">
              <a:spcAft>
                <a:spcPts val="900"/>
              </a:spcAft>
              <a:buNone/>
            </a:pPr>
            <a:r>
              <a:rPr lang="en-GB" dirty="0">
                <a:solidFill>
                  <a:srgbClr val="1F0039"/>
                </a:solidFill>
                <a:effectLst/>
                <a:latin typeface="Calibri" panose="020F0502020204030204" pitchFamily="34" charset="0"/>
              </a:rPr>
              <a:t>Presentation skills advice</a:t>
            </a:r>
          </a:p>
          <a:p>
            <a:r>
              <a:rPr lang="en-GB" dirty="0">
                <a:solidFill>
                  <a:srgbClr val="1F0039"/>
                </a:solidFill>
                <a:effectLst/>
                <a:latin typeface="Calibri" panose="020F0502020204030204" pitchFamily="34" charset="0"/>
              </a:rPr>
              <a:t>Positioning: </a:t>
            </a:r>
            <a:r>
              <a:rPr lang="en-GB" altLang="en-US" dirty="0"/>
              <a:t>Think about where you will be presenting.  What space do you have available? How will you as a team position yourself? Will you all stand in a line? Around a central point? Will you step forward to speak or speak where you stand?</a:t>
            </a:r>
          </a:p>
          <a:p>
            <a:r>
              <a:rPr lang="en-GB" altLang="en-US" dirty="0"/>
              <a:t>Slightly different</a:t>
            </a:r>
            <a:r>
              <a:rPr lang="en-GB" altLang="en-US" baseline="0" dirty="0"/>
              <a:t> when you are on screen but you should still consider your space. Background, interruptions, connectivity etc.  Where will you have your notes?  Notes page? On paper. Where to look. </a:t>
            </a:r>
            <a:r>
              <a:rPr lang="en-GB" altLang="en-US" dirty="0"/>
              <a:t>This needs to be decided in advance and practiced.</a:t>
            </a:r>
          </a:p>
          <a:p>
            <a:pPr algn="l">
              <a:spcAft>
                <a:spcPts val="900"/>
              </a:spcAft>
              <a:buNone/>
            </a:pPr>
            <a:endParaRPr lang="en-GB" dirty="0">
              <a:solidFill>
                <a:srgbClr val="1F0039"/>
              </a:solidFill>
              <a:effectLst/>
              <a:latin typeface="Calibri" panose="020F0502020204030204" pitchFamily="34" charset="0"/>
            </a:endParaRPr>
          </a:p>
          <a:p>
            <a:r>
              <a:rPr lang="en-GB" dirty="0">
                <a:solidFill>
                  <a:srgbClr val="1F0039"/>
                </a:solidFill>
                <a:effectLst/>
                <a:latin typeface="Calibri" panose="020F0502020204030204" pitchFamily="34" charset="0"/>
              </a:rPr>
              <a:t>Body language: </a:t>
            </a:r>
            <a:r>
              <a:rPr lang="en-GB" altLang="en-US" dirty="0"/>
              <a:t>Body language is to do with the attitude that you display by the way you hold your body. For example crossed arms –can be seen as defensive as you are holding yourself in closed position.</a:t>
            </a:r>
          </a:p>
          <a:p>
            <a:r>
              <a:rPr lang="en-GB" altLang="en-US" dirty="0"/>
              <a:t>If you have your feet crossed in front of you, again this is closed. If you have your head down – it looks disinterested. If you have your weight balanced on one hip, it looks carefree and that you are not interested in what you are saying.</a:t>
            </a:r>
          </a:p>
          <a:p>
            <a:r>
              <a:rPr lang="en-GB" altLang="en-US" dirty="0"/>
              <a:t>You should have an open body language – that makes you look approachable and focussed.</a:t>
            </a:r>
          </a:p>
          <a:p>
            <a:pPr algn="l">
              <a:spcAft>
                <a:spcPts val="900"/>
              </a:spcAft>
              <a:buNone/>
            </a:pPr>
            <a:endParaRPr lang="en-GB" dirty="0">
              <a:solidFill>
                <a:srgbClr val="1F0039"/>
              </a:solidFill>
              <a:effectLst/>
              <a:latin typeface="Calibri" panose="020F0502020204030204" pitchFamily="34" charset="0"/>
            </a:endParaRPr>
          </a:p>
          <a:p>
            <a:r>
              <a:rPr lang="en-GB" dirty="0">
                <a:solidFill>
                  <a:srgbClr val="1F0039"/>
                </a:solidFill>
                <a:effectLst/>
                <a:latin typeface="Calibri" panose="020F0502020204030204" pitchFamily="34" charset="0"/>
              </a:rPr>
              <a:t>Use of gesture: </a:t>
            </a:r>
            <a:r>
              <a:rPr lang="en-GB" altLang="en-US" dirty="0"/>
              <a:t>Is using your hands to convey feeling, emotion or intent. Use of gesture is good to help make and emphasise a point you are making. When we are truly engaged in  conversation with friends or family, or we are passionate about something we are talking about, we naturally use our hands to make a point or show a particular emotion or mood. It is the same with a presentation.  Where would it assist your presentation to use appropriate gesture? Consider this when you are delivering your pitch.</a:t>
            </a:r>
          </a:p>
          <a:p>
            <a:pPr algn="l">
              <a:spcAft>
                <a:spcPts val="900"/>
              </a:spcAft>
              <a:buNone/>
            </a:pPr>
            <a:endParaRPr lang="en-GB" dirty="0">
              <a:solidFill>
                <a:srgbClr val="1F0039"/>
              </a:solidFill>
              <a:effectLst/>
              <a:latin typeface="Calibri" panose="020F0502020204030204" pitchFamily="34" charset="0"/>
            </a:endParaRPr>
          </a:p>
          <a:p>
            <a:r>
              <a:rPr lang="en-GB" dirty="0">
                <a:solidFill>
                  <a:srgbClr val="1F0039"/>
                </a:solidFill>
                <a:effectLst/>
                <a:latin typeface="Calibri" panose="020F0502020204030204" pitchFamily="34" charset="0"/>
              </a:rPr>
              <a:t>Use of voice: </a:t>
            </a:r>
            <a:r>
              <a:rPr lang="en-GB" altLang="en-US" dirty="0"/>
              <a:t>Our voices let someone listening how we are feeling and emotion we are trying to explain.  </a:t>
            </a:r>
          </a:p>
          <a:p>
            <a:endParaRPr lang="en-GB" altLang="en-US" dirty="0"/>
          </a:p>
          <a:p>
            <a:r>
              <a:rPr lang="en-GB" altLang="en-US" dirty="0"/>
              <a:t>Tone  - is the emotion you are trying to convey. Example -  Happy, excited, sad, angry, light-hearted etc.</a:t>
            </a:r>
          </a:p>
          <a:p>
            <a:r>
              <a:rPr lang="en-GB" altLang="en-US" dirty="0"/>
              <a:t>Pitch – is the height or depth of your voice.  Example – high or low</a:t>
            </a:r>
          </a:p>
          <a:p>
            <a:r>
              <a:rPr lang="en-GB" altLang="en-US" dirty="0"/>
              <a:t>Pace – is the speed of your voice. Example- fast, slow, moderate, very low, very fast.</a:t>
            </a:r>
          </a:p>
          <a:p>
            <a:r>
              <a:rPr lang="en-GB" altLang="en-US" dirty="0"/>
              <a:t>Volume – is the loudness or softness of the voice. Example – shouting to a whisper</a:t>
            </a:r>
          </a:p>
          <a:p>
            <a:r>
              <a:rPr lang="en-GB" altLang="en-US" dirty="0"/>
              <a:t>Clarity – is how clearly the voice is heard and understood.  Example – hearing the t’s of words, opening your  mouth to articulate your words.</a:t>
            </a:r>
          </a:p>
          <a:p>
            <a:r>
              <a:rPr lang="en-GB" altLang="en-US" dirty="0"/>
              <a:t>Consider how you use your voice to engage your judges.</a:t>
            </a:r>
          </a:p>
          <a:p>
            <a:pPr algn="l">
              <a:spcAft>
                <a:spcPts val="900"/>
              </a:spcAft>
              <a:buNone/>
            </a:pPr>
            <a:br>
              <a:rPr lang="en-GB" dirty="0">
                <a:solidFill>
                  <a:srgbClr val="1F0039"/>
                </a:solidFill>
                <a:effectLst/>
                <a:latin typeface="Calibri" panose="020F0502020204030204" pitchFamily="34" charset="0"/>
              </a:rPr>
            </a:br>
            <a:endParaRPr lang="en-GB" dirty="0"/>
          </a:p>
        </p:txBody>
      </p:sp>
      <p:sp>
        <p:nvSpPr>
          <p:cNvPr id="4" name="Slide Number Placeholder 3">
            <a:extLst>
              <a:ext uri="{FF2B5EF4-FFF2-40B4-BE49-F238E27FC236}">
                <a16:creationId xmlns:a16="http://schemas.microsoft.com/office/drawing/2014/main" id="{C0894091-E125-2D44-BC38-5D5AA7664CCB}"/>
              </a:ext>
            </a:extLst>
          </p:cNvPr>
          <p:cNvSpPr>
            <a:spLocks noGrp="1"/>
          </p:cNvSpPr>
          <p:nvPr>
            <p:ph type="sldNum" sz="quarter" idx="5"/>
          </p:nvPr>
        </p:nvSpPr>
        <p:spPr/>
        <p:txBody>
          <a:bodyPr/>
          <a:lstStyle/>
          <a:p>
            <a:fld id="{CCA34DD8-145F-C244-94F8-8DF8B5172A7A}" type="slidenum">
              <a:rPr lang="en-US" smtClean="0"/>
              <a:t>32</a:t>
            </a:fld>
            <a:endParaRPr lang="en-US"/>
          </a:p>
        </p:txBody>
      </p:sp>
    </p:spTree>
    <p:extLst>
      <p:ext uri="{BB962C8B-B14F-4D97-AF65-F5344CB8AC3E}">
        <p14:creationId xmlns:p14="http://schemas.microsoft.com/office/powerpoint/2010/main" val="1458263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hlinkClick r:id="rId3"/>
              </a:rPr>
              <a:t>Apply | Digital Health &amp; Care Innovation Centre</a:t>
            </a:r>
            <a:endParaRPr dirty="0"/>
          </a:p>
        </p:txBody>
      </p:sp>
      <p:sp>
        <p:nvSpPr>
          <p:cNvPr id="241" name="Google Shape;24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dirty="0"/>
              <a:t>Not all team members need to appear in the 1-minute elevator pitch video – use your time wisely and play to everyone’s strengths</a:t>
            </a:r>
            <a:endParaRPr dirty="0"/>
          </a:p>
          <a:p>
            <a:pPr marL="0" lvl="0" indent="0" algn="l" rtl="0">
              <a:spcBef>
                <a:spcPts val="0"/>
              </a:spcBef>
              <a:spcAft>
                <a:spcPts val="0"/>
              </a:spcAft>
              <a:buClr>
                <a:schemeClr val="dk1"/>
              </a:buClr>
              <a:buSzPts val="1100"/>
              <a:buFont typeface="Arial"/>
              <a:buNone/>
            </a:pPr>
            <a:endParaRPr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Reminder of entry requirements</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PROMPTS</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Reminder of entry requirements for competition</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If teams are working on their pitch or nearly finished, I would tend to display this slide as a reminder of the checklist that each team should have completed in order to submit their entry, how they will be judged and how teams will be scored.</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Understanding of the competition details and entry requirements.</a:t>
            </a:r>
            <a:endParaRPr dirty="0"/>
          </a:p>
          <a:p>
            <a:pPr marL="0" lvl="0" indent="0" algn="l" rtl="0">
              <a:spcBef>
                <a:spcPts val="0"/>
              </a:spcBef>
              <a:spcAft>
                <a:spcPts val="0"/>
              </a:spcAft>
              <a:buNone/>
            </a:pPr>
            <a:endParaRPr dirty="0"/>
          </a:p>
        </p:txBody>
      </p:sp>
      <p:sp>
        <p:nvSpPr>
          <p:cNvPr id="242" name="Google Shape;24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559F2-866E-6810-B4BE-B4216FF27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D032D-5C18-97B9-7A9D-72A31DA6D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36B4A-1726-036E-CF1B-92C9199E85F2}"/>
              </a:ext>
            </a:extLst>
          </p:cNvPr>
          <p:cNvSpPr>
            <a:spLocks noGrp="1"/>
          </p:cNvSpPr>
          <p:nvPr>
            <p:ph type="body" idx="1"/>
          </p:nvPr>
        </p:nvSpPr>
        <p:spPr/>
        <p:txBody>
          <a:bodyPr/>
          <a:lstStyle/>
          <a:p>
            <a:r>
              <a:rPr lang="en-GB" dirty="0"/>
              <a:t>The following slides may be useful when pupils are starting to come up with ideas.  They may not really know where to start so these are a range of examples as inspiration.</a:t>
            </a:r>
          </a:p>
          <a:p>
            <a:r>
              <a:rPr lang="en-GB" dirty="0"/>
              <a:t>You can use as many or as few as you like or that you feel appropriate for the age and stage of your learners.</a:t>
            </a:r>
          </a:p>
        </p:txBody>
      </p:sp>
      <p:sp>
        <p:nvSpPr>
          <p:cNvPr id="4" name="Slide Number Placeholder 3">
            <a:extLst>
              <a:ext uri="{FF2B5EF4-FFF2-40B4-BE49-F238E27FC236}">
                <a16:creationId xmlns:a16="http://schemas.microsoft.com/office/drawing/2014/main" id="{4F7AE665-0390-E580-AABC-C28866080875}"/>
              </a:ext>
            </a:extLst>
          </p:cNvPr>
          <p:cNvSpPr>
            <a:spLocks noGrp="1"/>
          </p:cNvSpPr>
          <p:nvPr>
            <p:ph type="sldNum" sz="quarter" idx="5"/>
          </p:nvPr>
        </p:nvSpPr>
        <p:spPr/>
        <p:txBody>
          <a:bodyPr/>
          <a:lstStyle/>
          <a:p>
            <a:fld id="{CCA34DD8-145F-C244-94F8-8DF8B5172A7A}" type="slidenum">
              <a:rPr lang="en-US" smtClean="0"/>
              <a:t>35</a:t>
            </a:fld>
            <a:endParaRPr lang="en-US"/>
          </a:p>
        </p:txBody>
      </p:sp>
    </p:spTree>
    <p:extLst>
      <p:ext uri="{BB962C8B-B14F-4D97-AF65-F5344CB8AC3E}">
        <p14:creationId xmlns:p14="http://schemas.microsoft.com/office/powerpoint/2010/main" val="168717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Practical task pairs/small groups, demo and discussion</a:t>
            </a: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NOTE </a:t>
            </a:r>
            <a:r>
              <a:rPr lang="en-GB" sz="1200" dirty="0">
                <a:solidFill>
                  <a:schemeClr val="dk1"/>
                </a:solidFill>
                <a:latin typeface="PT Sans Narrow"/>
                <a:ea typeface="PT Sans Narrow"/>
                <a:cs typeface="PT Sans Narrow"/>
                <a:sym typeface="PT Sans Narrow"/>
              </a:rPr>
              <a:t>- If pupils are not allowed to use their phones to download and try some of the free apps. Remove the second bullet point on this slide.</a:t>
            </a:r>
          </a:p>
          <a:p>
            <a:pPr marL="0" lvl="0" indent="0" algn="l" rtl="0">
              <a:spcBef>
                <a:spcPts val="0"/>
              </a:spcBef>
              <a:spcAft>
                <a:spcPts val="0"/>
              </a:spcAft>
              <a:buClr>
                <a:schemeClr val="dk1"/>
              </a:buClr>
              <a:buSzPts val="1100"/>
              <a:buFont typeface="Arial"/>
              <a:buNone/>
            </a:pPr>
            <a:endParaRPr lang="en-GB" sz="1200" dirty="0">
              <a:solidFill>
                <a:schemeClr val="dk1"/>
              </a:solidFill>
              <a:highlight>
                <a:srgbClr val="FFCE22"/>
              </a:highlight>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TASK - DIGITAL HEALTH TECH SOLUTIONS</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 pupils should explore some examples of digital health tech solutions that exist already.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Go to </a:t>
            </a:r>
            <a:r>
              <a:rPr lang="en-GB" sz="1200" u="sng" dirty="0" err="1">
                <a:solidFill>
                  <a:schemeClr val="hlink"/>
                </a:solidFill>
                <a:latin typeface="PT Sans Narrow"/>
                <a:ea typeface="PT Sans Narrow"/>
                <a:cs typeface="PT Sans Narrow"/>
                <a:sym typeface="PT Sans Narrow"/>
                <a:hlinkClick r:id="rId3"/>
              </a:rPr>
              <a:t>bit.ly</a:t>
            </a:r>
            <a:r>
              <a:rPr lang="en-GB" sz="1200" u="sng" dirty="0">
                <a:solidFill>
                  <a:schemeClr val="hlink"/>
                </a:solidFill>
                <a:latin typeface="PT Sans Narrow"/>
                <a:ea typeface="PT Sans Narrow"/>
                <a:cs typeface="PT Sans Narrow"/>
                <a:sym typeface="PT Sans Narrow"/>
                <a:hlinkClick r:id="rId3"/>
              </a:rPr>
              <a:t>/</a:t>
            </a:r>
            <a:r>
              <a:rPr lang="en-GB" sz="1200" u="sng" dirty="0" err="1">
                <a:solidFill>
                  <a:schemeClr val="hlink"/>
                </a:solidFill>
                <a:latin typeface="PT Sans Narrow"/>
                <a:ea typeface="PT Sans Narrow"/>
                <a:cs typeface="PT Sans Narrow"/>
                <a:sym typeface="PT Sans Narrow"/>
                <a:hlinkClick r:id="rId3"/>
              </a:rPr>
              <a:t>DigitalHealthTechExamples</a:t>
            </a: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If pupils have their device, access to free school Wi-Fi and are allowed you could allow them a chance to download some of the free apps. Highly recommended</a:t>
            </a:r>
            <a:r>
              <a:rPr lang="en-GB" sz="1200" u="sng" dirty="0">
                <a:solidFill>
                  <a:schemeClr val="hlink"/>
                </a:solidFill>
                <a:latin typeface="PT Sans Narrow"/>
                <a:ea typeface="PT Sans Narrow"/>
                <a:cs typeface="PT Sans Narrow"/>
                <a:sym typeface="PT Sans Narrow"/>
                <a:hlinkClick r:id="rId4"/>
              </a:rPr>
              <a:t> insight lung</a:t>
            </a:r>
            <a:r>
              <a:rPr lang="en-GB" sz="1200" dirty="0">
                <a:solidFill>
                  <a:schemeClr val="dk1"/>
                </a:solidFill>
                <a:latin typeface="PT Sans Narrow"/>
                <a:ea typeface="PT Sans Narrow"/>
                <a:cs typeface="PT Sans Narrow"/>
                <a:sym typeface="PT Sans Narrow"/>
              </a:rPr>
              <a:t> and</a:t>
            </a:r>
            <a:r>
              <a:rPr lang="en-GB" sz="1200" u="sng" dirty="0">
                <a:solidFill>
                  <a:schemeClr val="hlink"/>
                </a:solidFill>
                <a:latin typeface="PT Sans Narrow"/>
                <a:ea typeface="PT Sans Narrow"/>
                <a:cs typeface="PT Sans Narrow"/>
                <a:sym typeface="PT Sans Narrow"/>
                <a:hlinkClick r:id="rId5"/>
              </a:rPr>
              <a:t> insight kidney</a:t>
            </a:r>
            <a:r>
              <a:rPr lang="en-GB" sz="1200" dirty="0">
                <a:solidFill>
                  <a:schemeClr val="dk1"/>
                </a:solidFill>
                <a:latin typeface="PT Sans Narrow"/>
                <a:ea typeface="PT Sans Narrow"/>
                <a:cs typeface="PT Sans Narrow"/>
                <a:sym typeface="PT Sans Narrow"/>
              </a:rPr>
              <a:t>! Both free apps and available on both Android and Apple.</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DEMO PROMPTS</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Open </a:t>
            </a:r>
            <a:r>
              <a:rPr lang="en-GB" sz="1200" u="sng" dirty="0" err="1">
                <a:solidFill>
                  <a:schemeClr val="hlink"/>
                </a:solidFill>
                <a:latin typeface="PT Sans Narrow"/>
                <a:ea typeface="PT Sans Narrow"/>
                <a:cs typeface="PT Sans Narrow"/>
                <a:sym typeface="PT Sans Narrow"/>
                <a:hlinkClick r:id="rId6"/>
              </a:rPr>
              <a:t>bit.ly</a:t>
            </a:r>
            <a:r>
              <a:rPr lang="en-GB" sz="1200" u="sng" dirty="0">
                <a:solidFill>
                  <a:schemeClr val="hlink"/>
                </a:solidFill>
                <a:latin typeface="PT Sans Narrow"/>
                <a:ea typeface="PT Sans Narrow"/>
                <a:cs typeface="PT Sans Narrow"/>
                <a:sym typeface="PT Sans Narrow"/>
                <a:hlinkClick r:id="rId6"/>
              </a:rPr>
              <a:t>/</a:t>
            </a:r>
            <a:r>
              <a:rPr lang="en-GB" sz="1200" u="sng" dirty="0" err="1">
                <a:solidFill>
                  <a:schemeClr val="hlink"/>
                </a:solidFill>
                <a:latin typeface="PT Sans Narrow"/>
                <a:ea typeface="PT Sans Narrow"/>
                <a:cs typeface="PT Sans Narrow"/>
                <a:sym typeface="PT Sans Narrow"/>
                <a:hlinkClick r:id="rId6"/>
              </a:rPr>
              <a:t>DigitalHealthTechExamples</a:t>
            </a:r>
            <a:endParaRPr lang="en-GB" sz="1200" dirty="0">
              <a:solidFill>
                <a:schemeClr val="accent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There are lots of amazing digital health technology solutions that already exist and are helping people all over the world from a range of different health problems.</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 Here are some amazing examples from diabetes patches that track glucose levels and no longer need prick their finger, to smart toothbrushes for better oral hygiene and smart inhalers to help making treating and living with asthma easier.</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You should give </a:t>
            </a:r>
            <a:r>
              <a:rPr lang="en-GB" sz="1200" b="1" dirty="0">
                <a:solidFill>
                  <a:schemeClr val="accent1"/>
                </a:solidFill>
                <a:latin typeface="PT Sans Narrow"/>
                <a:ea typeface="PT Sans Narrow"/>
                <a:cs typeface="PT Sans Narrow"/>
                <a:sym typeface="PT Sans Narrow"/>
              </a:rPr>
              <a:t>insight kidney </a:t>
            </a:r>
            <a:r>
              <a:rPr lang="en-GB" sz="1200" dirty="0">
                <a:solidFill>
                  <a:schemeClr val="accent1"/>
                </a:solidFill>
                <a:latin typeface="PT Sans Narrow"/>
                <a:ea typeface="PT Sans Narrow"/>
                <a:cs typeface="PT Sans Narrow"/>
                <a:sym typeface="PT Sans Narrow"/>
              </a:rPr>
              <a:t>and </a:t>
            </a:r>
            <a:r>
              <a:rPr lang="en-GB" sz="1200" b="1" dirty="0">
                <a:solidFill>
                  <a:schemeClr val="accent1"/>
                </a:solidFill>
                <a:latin typeface="PT Sans Narrow"/>
                <a:ea typeface="PT Sans Narrow"/>
                <a:cs typeface="PT Sans Narrow"/>
                <a:sym typeface="PT Sans Narrow"/>
              </a:rPr>
              <a:t>insight lung </a:t>
            </a:r>
            <a:r>
              <a:rPr lang="en-GB" sz="1200" dirty="0">
                <a:solidFill>
                  <a:schemeClr val="accent1"/>
                </a:solidFill>
                <a:latin typeface="PT Sans Narrow"/>
                <a:ea typeface="PT Sans Narrow"/>
                <a:cs typeface="PT Sans Narrow"/>
                <a:sym typeface="PT Sans Narrow"/>
              </a:rPr>
              <a:t>a try!</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OPTIONAL TASK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Allow pupils time to discover other digital health tech solutions.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If your pupils or yourself find any other ones that you think are great and could help as inspiration please free to email </a:t>
            </a:r>
            <a:r>
              <a:rPr lang="en-GB" sz="1200" u="sng" dirty="0" err="1">
                <a:solidFill>
                  <a:schemeClr val="hlink"/>
                </a:solidFill>
                <a:latin typeface="PT Sans Narrow"/>
                <a:ea typeface="PT Sans Narrow"/>
                <a:cs typeface="PT Sans Narrow"/>
                <a:sym typeface="PT Sans Narrow"/>
                <a:hlinkClick r:id="rId7"/>
              </a:rPr>
              <a:t>support@dresscode.org.uk</a:t>
            </a:r>
            <a:r>
              <a:rPr lang="en-GB" sz="1200" dirty="0">
                <a:solidFill>
                  <a:schemeClr val="dk1"/>
                </a:solidFill>
                <a:latin typeface="PT Sans Narrow"/>
                <a:ea typeface="PT Sans Narrow"/>
                <a:cs typeface="PT Sans Narrow"/>
                <a:sym typeface="PT Sans Narrow"/>
              </a:rPr>
              <a:t> with the details and if appropriate we can add to the </a:t>
            </a:r>
            <a:r>
              <a:rPr lang="en-GB" sz="1200" u="sng" dirty="0">
                <a:solidFill>
                  <a:schemeClr val="hlink"/>
                </a:solidFill>
                <a:latin typeface="PT Sans Narrow"/>
                <a:ea typeface="PT Sans Narrow"/>
                <a:cs typeface="PT Sans Narrow"/>
                <a:sym typeface="PT Sans Narrow"/>
                <a:hlinkClick r:id="rId3"/>
              </a:rPr>
              <a:t>Padlet </a:t>
            </a:r>
            <a:r>
              <a:rPr lang="en-GB" sz="1200" dirty="0">
                <a:solidFill>
                  <a:schemeClr val="dk1"/>
                </a:solidFill>
                <a:latin typeface="PT Sans Narrow"/>
                <a:ea typeface="PT Sans Narrow"/>
                <a:cs typeface="PT Sans Narrow"/>
                <a:sym typeface="PT Sans Narrow"/>
              </a:rPr>
              <a:t>this will help the next years entries.</a:t>
            </a:r>
            <a:br>
              <a:rPr lang="en-GB" sz="1200" dirty="0">
                <a:solidFill>
                  <a:schemeClr val="dk1"/>
                </a:solidFill>
                <a:latin typeface="PT Sans Narrow"/>
                <a:ea typeface="PT Sans Narrow"/>
                <a:cs typeface="PT Sans Narrow"/>
                <a:sym typeface="PT Sans Narrow"/>
              </a:rPr>
            </a:br>
            <a:br>
              <a:rPr lang="en-GB" sz="1200" b="1"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EXTENSION TASK</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Groups can begin to identify what problem they are going to solve.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group should pick what area they would like to focus on; managing own health, fitness and wellbeing (physically, mentally or both).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Then research what problems they would like to solve, it must be relevant to young people’s health in Scotland.</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Once they have identified a problem they will solve. Each group should begin to research the problem so they understand it more. Gathering facts and figures to show how big the problem is and how it is relevant to young people.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Groups could share a document, take notes on paper or slides whatever is best for your class or each team.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 of this will be part of their final pitch.</a:t>
            </a:r>
            <a:endParaRPr lang="en-GB"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p>
          <a:p>
            <a:pPr marL="171450" lvl="0" indent="-171450" algn="l" rtl="0">
              <a:spcBef>
                <a:spcPts val="0"/>
              </a:spcBef>
              <a:spcAft>
                <a:spcPts val="0"/>
              </a:spcAft>
              <a:buClr>
                <a:schemeClr val="dk1"/>
              </a:buClr>
              <a:buSzPts val="1200"/>
              <a:buFont typeface="PT Sans Narrow"/>
              <a:buChar char="+"/>
            </a:pPr>
            <a:r>
              <a:rPr lang="en-GB" sz="1200" dirty="0">
                <a:solidFill>
                  <a:schemeClr val="dk1"/>
                </a:solidFill>
                <a:latin typeface="PT Sans Narrow"/>
                <a:ea typeface="PT Sans Narrow"/>
                <a:cs typeface="PT Sans Narrow"/>
                <a:sym typeface="PT Sans Narrow"/>
              </a:rPr>
              <a:t>Continue to raise awareness of how technology is used in real life examples to help solve an issue.</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42</a:t>
            </a:fld>
            <a:endParaRPr lang="en-US"/>
          </a:p>
        </p:txBody>
      </p:sp>
    </p:spTree>
    <p:extLst>
      <p:ext uri="{BB962C8B-B14F-4D97-AF65-F5344CB8AC3E}">
        <p14:creationId xmlns:p14="http://schemas.microsoft.com/office/powerpoint/2010/main" val="2685665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Video and discussion</a:t>
            </a:r>
          </a:p>
          <a:p>
            <a:pPr marL="0" lvl="0" indent="0" algn="l" rtl="0">
              <a:lnSpc>
                <a:spcPct val="100000"/>
              </a:lnSpc>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Video length: 36 seconds</a:t>
            </a:r>
          </a:p>
          <a:p>
            <a:pPr marL="0" lvl="0" indent="0" algn="l" rtl="0">
              <a:lnSpc>
                <a:spcPct val="100000"/>
              </a:lnSpc>
              <a:spcBef>
                <a:spcPts val="0"/>
              </a:spcBef>
              <a:spcAft>
                <a:spcPts val="0"/>
              </a:spcAft>
              <a:buClr>
                <a:schemeClr val="dk1"/>
              </a:buClr>
              <a:buSzPts val="1100"/>
              <a:buFont typeface="Arial"/>
              <a:buNone/>
            </a:pPr>
            <a:r>
              <a:rPr lang="en-GB" sz="1200" b="1" u="sng" dirty="0">
                <a:solidFill>
                  <a:schemeClr val="hlink"/>
                </a:solidFill>
                <a:latin typeface="PT Sans Narrow"/>
                <a:ea typeface="PT Sans Narrow"/>
                <a:cs typeface="PT Sans Narrow"/>
                <a:sym typeface="PT Sans Narrow"/>
                <a:hlinkClick r:id="rId3"/>
              </a:rPr>
              <a:t>Link </a:t>
            </a:r>
            <a:r>
              <a:rPr lang="en-GB" sz="1200" b="1" dirty="0">
                <a:solidFill>
                  <a:schemeClr val="dk1"/>
                </a:solidFill>
                <a:latin typeface="PT Sans Narrow"/>
                <a:ea typeface="PT Sans Narrow"/>
                <a:cs typeface="PT Sans Narrow"/>
                <a:sym typeface="PT Sans Narrow"/>
              </a:rPr>
              <a:t>to video - </a:t>
            </a:r>
            <a:r>
              <a:rPr lang="en-GB" dirty="0">
                <a:hlinkClick r:id="rId4"/>
              </a:rPr>
              <a:t>http://</a:t>
            </a:r>
            <a:r>
              <a:rPr lang="en-GB" dirty="0" err="1">
                <a:hlinkClick r:id="rId4"/>
              </a:rPr>
              <a:t>www.youtube.com</a:t>
            </a:r>
            <a:r>
              <a:rPr lang="en-GB" dirty="0">
                <a:hlinkClick r:id="rId4"/>
              </a:rPr>
              <a:t>/</a:t>
            </a:r>
            <a:r>
              <a:rPr lang="en-GB" dirty="0" err="1">
                <a:hlinkClick r:id="rId4"/>
              </a:rPr>
              <a:t>watch?v</a:t>
            </a:r>
            <a:r>
              <a:rPr lang="en-GB" dirty="0">
                <a:hlinkClick r:id="rId4"/>
              </a:rPr>
              <a:t>=</a:t>
            </a:r>
            <a:r>
              <a:rPr lang="en-GB" dirty="0" err="1">
                <a:hlinkClick r:id="rId4"/>
              </a:rPr>
              <a:t>0w4HMT7PyQ0</a:t>
            </a:r>
            <a:endParaRPr lang="en-GB"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r>
              <a:rPr lang="en-GB" sz="1200" b="1" dirty="0">
                <a:solidFill>
                  <a:schemeClr val="dk1"/>
                </a:solidFill>
                <a:highlight>
                  <a:srgbClr val="FFE599"/>
                </a:highlight>
                <a:latin typeface="PT Sans Narrow"/>
                <a:ea typeface="PT Sans Narrow"/>
                <a:cs typeface="PT Sans Narrow"/>
                <a:sym typeface="PT Sans Narrow"/>
              </a:rPr>
              <a:t>NOTE  </a:t>
            </a:r>
            <a:r>
              <a:rPr lang="en-GB" sz="1200" dirty="0">
                <a:solidFill>
                  <a:schemeClr val="dk1"/>
                </a:solidFill>
                <a:highlight>
                  <a:srgbClr val="FFE599"/>
                </a:highlight>
                <a:latin typeface="PT Sans Narrow"/>
                <a:ea typeface="PT Sans Narrow"/>
                <a:cs typeface="PT Sans Narrow"/>
                <a:sym typeface="PT Sans Narrow"/>
              </a:rPr>
              <a:t>- The BBC Own It app, unfortunately the app is no longer being supported but it gives an example of how technology could be used to help a issue.</a:t>
            </a:r>
          </a:p>
          <a:p>
            <a:pPr marL="0" lvl="0" indent="0" algn="l" rtl="0">
              <a:lnSpc>
                <a:spcPct val="100000"/>
              </a:lnSpc>
              <a:spcBef>
                <a:spcPts val="0"/>
              </a:spcBef>
              <a:spcAft>
                <a:spcPts val="0"/>
              </a:spcAft>
              <a:buSzPts val="1100"/>
              <a:buNone/>
            </a:pPr>
            <a:endParaRPr lang="en-GB"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GB" sz="1200" b="1" dirty="0">
                <a:solidFill>
                  <a:schemeClr val="dk1"/>
                </a:solidFill>
                <a:latin typeface="PT Sans Narrow"/>
                <a:ea typeface="PT Sans Narrow"/>
                <a:cs typeface="PT Sans Narrow"/>
                <a:sym typeface="PT Sans Narrow"/>
              </a:rPr>
              <a:t>PROMPTS</a:t>
            </a:r>
          </a:p>
          <a:p>
            <a:pPr marL="0" lvl="0" indent="0" algn="l" rtl="0">
              <a:lnSpc>
                <a:spcPct val="100000"/>
              </a:lnSpc>
              <a:spcBef>
                <a:spcPts val="0"/>
              </a:spcBef>
              <a:spcAft>
                <a:spcPts val="0"/>
              </a:spcAft>
              <a:buSzPts val="1100"/>
              <a:buNone/>
            </a:pPr>
            <a:r>
              <a:rPr lang="en-GB" sz="1200" dirty="0">
                <a:solidFill>
                  <a:schemeClr val="accent1"/>
                </a:solidFill>
                <a:latin typeface="PT Sans Narrow"/>
                <a:ea typeface="PT Sans Narrow"/>
                <a:cs typeface="PT Sans Narrow"/>
                <a:sym typeface="PT Sans Narrow"/>
              </a:rPr>
              <a:t>- Technology is embedded in so many parts of our lives and is making a real difference to people's lives.</a:t>
            </a:r>
          </a:p>
          <a:p>
            <a:pPr marL="0" lvl="0" indent="0" algn="l" rtl="0">
              <a:lnSpc>
                <a:spcPct val="100000"/>
              </a:lnSpc>
              <a:spcBef>
                <a:spcPts val="0"/>
              </a:spcBef>
              <a:spcAft>
                <a:spcPts val="0"/>
              </a:spcAft>
              <a:buSzPts val="1100"/>
              <a:buNone/>
            </a:pPr>
            <a:r>
              <a:rPr lang="en-GB" sz="1200" dirty="0">
                <a:solidFill>
                  <a:schemeClr val="accent1"/>
                </a:solidFill>
                <a:latin typeface="PT Sans Narrow"/>
                <a:ea typeface="PT Sans Narrow"/>
                <a:cs typeface="PT Sans Narrow"/>
                <a:sym typeface="PT Sans Narrow"/>
              </a:rPr>
              <a:t>- Here is an example of the BBC Own It app where technology has been used to address the issue of cyber bullying. </a:t>
            </a:r>
          </a:p>
          <a:p>
            <a:pPr marL="0" lvl="0" indent="0" algn="l" rtl="0">
              <a:lnSpc>
                <a:spcPct val="100000"/>
              </a:lnSpc>
              <a:spcBef>
                <a:spcPts val="0"/>
              </a:spcBef>
              <a:spcAft>
                <a:spcPts val="0"/>
              </a:spcAft>
              <a:buSzPts val="1100"/>
              <a:buNone/>
            </a:pPr>
            <a:r>
              <a:rPr lang="en-GB" sz="1200" dirty="0">
                <a:solidFill>
                  <a:schemeClr val="accent1"/>
                </a:solidFill>
                <a:latin typeface="PT Sans Narrow"/>
                <a:ea typeface="PT Sans Narrow"/>
                <a:cs typeface="PT Sans Narrow"/>
                <a:sym typeface="PT Sans Narrow"/>
              </a:rPr>
              <a:t>- This is a great app that used technology to help an area of young people's wellbeing. “When the child uses the keyboard, the information they type is analysed by the machine learning in real time and the Own It app uses it to build up a picture of your child’s activity.”</a:t>
            </a:r>
          </a:p>
          <a:p>
            <a:pPr marL="0" lvl="0" indent="0" algn="l" rtl="0">
              <a:lnSpc>
                <a:spcPct val="100000"/>
              </a:lnSpc>
              <a:spcBef>
                <a:spcPts val="0"/>
              </a:spcBef>
              <a:spcAft>
                <a:spcPts val="0"/>
              </a:spcAft>
              <a:buSzPts val="1100"/>
              <a:buNone/>
            </a:pPr>
            <a:endParaRPr lang="en-GB"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GB" sz="1200" b="1" dirty="0">
                <a:solidFill>
                  <a:schemeClr val="dk1"/>
                </a:solidFill>
                <a:latin typeface="PT Sans Narrow"/>
                <a:ea typeface="PT Sans Narrow"/>
                <a:cs typeface="PT Sans Narrow"/>
                <a:sym typeface="PT Sans Narrow"/>
              </a:rPr>
              <a:t>AFTER VIDEO PROMPTS</a:t>
            </a:r>
          </a:p>
          <a:p>
            <a:pPr marL="0" lvl="0" indent="0" algn="l" rtl="0">
              <a:lnSpc>
                <a:spcPct val="100000"/>
              </a:lnSpc>
              <a:spcBef>
                <a:spcPts val="0"/>
              </a:spcBef>
              <a:spcAft>
                <a:spcPts val="0"/>
              </a:spcAft>
              <a:buSzPts val="1100"/>
              <a:buNone/>
            </a:pPr>
            <a:r>
              <a:rPr lang="en-GB" sz="1200" dirty="0">
                <a:solidFill>
                  <a:schemeClr val="accent1"/>
                </a:solidFill>
                <a:latin typeface="PT Sans Narrow"/>
                <a:ea typeface="PT Sans Narrow"/>
                <a:cs typeface="PT Sans Narrow"/>
                <a:sym typeface="PT Sans Narrow"/>
              </a:rPr>
              <a:t>- Can you think of any other products or apps that use technology to help with a health issue?</a:t>
            </a:r>
          </a:p>
          <a:p>
            <a:pPr marL="0" lvl="0" indent="0" algn="l" rtl="0">
              <a:lnSpc>
                <a:spcPct val="100000"/>
              </a:lnSpc>
              <a:spcBef>
                <a:spcPts val="0"/>
              </a:spcBef>
              <a:spcAft>
                <a:spcPts val="0"/>
              </a:spcAft>
              <a:buSzPts val="1100"/>
              <a:buNone/>
            </a:pPr>
            <a:r>
              <a:rPr lang="en-GB" sz="1200" dirty="0">
                <a:solidFill>
                  <a:schemeClr val="dk1"/>
                </a:solidFill>
                <a:latin typeface="PT Sans Narrow"/>
                <a:ea typeface="PT Sans Narrow"/>
                <a:cs typeface="PT Sans Narrow"/>
                <a:sym typeface="PT Sans Narrow"/>
              </a:rPr>
              <a:t>- If pupils struggle to give examples. You could mention about a fit bit or a smart watch and ask if anyone can explain it does and how it helps people with their fitness and health. </a:t>
            </a:r>
          </a:p>
          <a:p>
            <a:pPr marL="0" lvl="0" indent="0" algn="l" rtl="0">
              <a:lnSpc>
                <a:spcPct val="100000"/>
              </a:lnSpc>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GB" sz="1200" b="1" dirty="0">
                <a:solidFill>
                  <a:schemeClr val="dk1"/>
                </a:solidFill>
                <a:latin typeface="PT Sans Narrow"/>
                <a:ea typeface="PT Sans Narrow"/>
                <a:cs typeface="PT Sans Narrow"/>
                <a:sym typeface="PT Sans Narrow"/>
              </a:rPr>
              <a:t>OBJECTIVES</a:t>
            </a:r>
          </a:p>
          <a:p>
            <a:pPr marL="171450" lvl="0" indent="-171450" algn="l" rtl="0">
              <a:lnSpc>
                <a:spcPct val="100000"/>
              </a:lnSpc>
              <a:spcBef>
                <a:spcPts val="0"/>
              </a:spcBef>
              <a:spcAft>
                <a:spcPts val="0"/>
              </a:spcAft>
              <a:buClr>
                <a:schemeClr val="dk1"/>
              </a:buClr>
              <a:buSzPts val="1200"/>
              <a:buFont typeface="PT Sans Narrow"/>
              <a:buChar char="+"/>
            </a:pPr>
            <a:r>
              <a:rPr lang="en-GB" sz="1200" dirty="0">
                <a:solidFill>
                  <a:schemeClr val="dk1"/>
                </a:solidFill>
                <a:latin typeface="PT Sans Narrow"/>
                <a:ea typeface="PT Sans Narrow"/>
                <a:cs typeface="PT Sans Narrow"/>
                <a:sym typeface="PT Sans Narrow"/>
              </a:rPr>
              <a:t>To raise awareness of how technology is being used already to solve health problems.</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43</a:t>
            </a:fld>
            <a:endParaRPr lang="en-US"/>
          </a:p>
        </p:txBody>
      </p:sp>
    </p:spTree>
    <p:extLst>
      <p:ext uri="{BB962C8B-B14F-4D97-AF65-F5344CB8AC3E}">
        <p14:creationId xmlns:p14="http://schemas.microsoft.com/office/powerpoint/2010/main" val="2137397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Video and discussion</a:t>
            </a:r>
          </a:p>
          <a:p>
            <a:pPr marL="0" lvl="0" indent="0" algn="l" rtl="0">
              <a:lnSpc>
                <a:spcPct val="100000"/>
              </a:lnSpc>
              <a:spcBef>
                <a:spcPts val="0"/>
              </a:spcBef>
              <a:spcAft>
                <a:spcPts val="0"/>
              </a:spcAft>
              <a:buSzPts val="1100"/>
              <a:buNone/>
            </a:pPr>
            <a:r>
              <a:rPr lang="en-GB" sz="1200" b="1" dirty="0">
                <a:solidFill>
                  <a:schemeClr val="dk1"/>
                </a:solidFill>
                <a:latin typeface="PT Sans Narrow"/>
                <a:ea typeface="PT Sans Narrow"/>
                <a:cs typeface="PT Sans Narrow"/>
                <a:sym typeface="PT Sans Narrow"/>
              </a:rPr>
              <a:t>Video length: 1 minute 28 seconds</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sz="1200" b="1" u="sng" dirty="0">
                <a:solidFill>
                  <a:schemeClr val="hlink"/>
                </a:solidFill>
                <a:latin typeface="PT Sans Narrow"/>
                <a:ea typeface="PT Sans Narrow"/>
                <a:cs typeface="PT Sans Narrow"/>
                <a:sym typeface="PT Sans Narrow"/>
                <a:hlinkClick r:id="rId3"/>
              </a:rPr>
              <a:t>Link </a:t>
            </a:r>
            <a:r>
              <a:rPr lang="en-GB" sz="1200" b="1" dirty="0">
                <a:solidFill>
                  <a:schemeClr val="dk1"/>
                </a:solidFill>
                <a:latin typeface="PT Sans Narrow"/>
                <a:ea typeface="PT Sans Narrow"/>
                <a:cs typeface="PT Sans Narrow"/>
                <a:sym typeface="PT Sans Narrow"/>
              </a:rPr>
              <a:t>to video - </a:t>
            </a:r>
            <a:r>
              <a:rPr lang="en-GB" dirty="0">
                <a:hlinkClick r:id="rId4"/>
              </a:rPr>
              <a:t>http://</a:t>
            </a:r>
            <a:r>
              <a:rPr lang="en-GB" dirty="0" err="1">
                <a:hlinkClick r:id="rId4"/>
              </a:rPr>
              <a:t>www.youtube.com</a:t>
            </a:r>
            <a:r>
              <a:rPr lang="en-GB" dirty="0">
                <a:hlinkClick r:id="rId4"/>
              </a:rPr>
              <a:t>/</a:t>
            </a:r>
            <a:r>
              <a:rPr lang="en-GB" dirty="0" err="1">
                <a:hlinkClick r:id="rId4"/>
              </a:rPr>
              <a:t>watch?v</a:t>
            </a:r>
            <a:r>
              <a:rPr lang="en-GB" dirty="0">
                <a:hlinkClick r:id="rId4"/>
              </a:rPr>
              <a:t>=</a:t>
            </a:r>
            <a:r>
              <a:rPr lang="en-GB" dirty="0" err="1">
                <a:hlinkClick r:id="rId4"/>
              </a:rPr>
              <a:t>dUhM-zRmrIs</a:t>
            </a:r>
            <a:endParaRPr lang="en-GB" dirty="0"/>
          </a:p>
          <a:p>
            <a:pPr marL="0" lvl="0" indent="0" algn="l" rtl="0">
              <a:lnSpc>
                <a:spcPct val="100000"/>
              </a:lnSpc>
              <a:spcBef>
                <a:spcPts val="0"/>
              </a:spcBef>
              <a:spcAft>
                <a:spcPts val="0"/>
              </a:spcAft>
              <a:buSzPts val="1100"/>
              <a:buNone/>
            </a:pPr>
            <a:endParaRPr lang="en-GB"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GB" sz="1200" b="1" dirty="0">
                <a:solidFill>
                  <a:schemeClr val="dk1"/>
                </a:solidFill>
                <a:latin typeface="PT Sans Narrow"/>
                <a:ea typeface="PT Sans Narrow"/>
                <a:cs typeface="PT Sans Narrow"/>
                <a:sym typeface="PT Sans Narrow"/>
              </a:rPr>
              <a:t>PROMPTS</a:t>
            </a:r>
          </a:p>
          <a:p>
            <a:pPr marL="171450" lvl="0" indent="-171450" algn="l" rtl="0">
              <a:lnSpc>
                <a:spcPct val="100000"/>
              </a:lnSpc>
              <a:spcBef>
                <a:spcPts val="0"/>
              </a:spcBef>
              <a:spcAft>
                <a:spcPts val="0"/>
              </a:spcAft>
              <a:buSzPts val="1100"/>
              <a:buFontTx/>
              <a:buChar char="-"/>
            </a:pPr>
            <a:r>
              <a:rPr lang="en-GB" sz="1200" dirty="0">
                <a:solidFill>
                  <a:schemeClr val="accent1"/>
                </a:solidFill>
                <a:latin typeface="PT Sans Narrow"/>
                <a:ea typeface="PT Sans Narrow"/>
                <a:cs typeface="PT Sans Narrow"/>
                <a:sym typeface="PT Sans Narrow"/>
              </a:rPr>
              <a:t>Your solution should use digital technology and/ or e-gaming. </a:t>
            </a:r>
          </a:p>
          <a:p>
            <a:pPr marL="171450" lvl="0" indent="-171450" algn="l" rtl="0">
              <a:lnSpc>
                <a:spcPct val="100000"/>
              </a:lnSpc>
              <a:spcBef>
                <a:spcPts val="0"/>
              </a:spcBef>
              <a:spcAft>
                <a:spcPts val="0"/>
              </a:spcAft>
              <a:buSzPts val="1100"/>
              <a:buFontTx/>
              <a:buChar char="-"/>
            </a:pPr>
            <a:r>
              <a:rPr lang="en-GB" sz="1200" dirty="0">
                <a:solidFill>
                  <a:schemeClr val="accent1"/>
                </a:solidFill>
                <a:latin typeface="PT Sans Narrow"/>
                <a:ea typeface="PT Sans Narrow"/>
                <a:cs typeface="PT Sans Narrow"/>
                <a:sym typeface="PT Sans Narrow"/>
              </a:rPr>
              <a:t>Remember that the challenge is about designing a unique tech solution. </a:t>
            </a:r>
          </a:p>
          <a:p>
            <a:pPr marL="0" lvl="0" indent="0" algn="l" rtl="0">
              <a:lnSpc>
                <a:spcPct val="100000"/>
              </a:lnSpc>
              <a:spcBef>
                <a:spcPts val="0"/>
              </a:spcBef>
              <a:spcAft>
                <a:spcPts val="0"/>
              </a:spcAft>
              <a:buSzPts val="1100"/>
              <a:buNone/>
            </a:pPr>
            <a:r>
              <a:rPr lang="en-GB" sz="1200" dirty="0">
                <a:solidFill>
                  <a:schemeClr val="accent1"/>
                </a:solidFill>
                <a:latin typeface="PT Sans Narrow"/>
                <a:ea typeface="PT Sans Narrow"/>
                <a:cs typeface="PT Sans Narrow"/>
                <a:sym typeface="PT Sans Narrow"/>
              </a:rPr>
              <a:t>- Judges are looking for something that hasn’t been done before.</a:t>
            </a:r>
          </a:p>
          <a:p>
            <a:pPr marL="0" lvl="0" indent="0" algn="l" rtl="0">
              <a:lnSpc>
                <a:spcPct val="100000"/>
              </a:lnSpc>
              <a:spcBef>
                <a:spcPts val="0"/>
              </a:spcBef>
              <a:spcAft>
                <a:spcPts val="0"/>
              </a:spcAft>
              <a:buSzPts val="1100"/>
              <a:buNone/>
            </a:pPr>
            <a:r>
              <a:rPr lang="en-GB" sz="1200" dirty="0">
                <a:solidFill>
                  <a:schemeClr val="accent1"/>
                </a:solidFill>
                <a:latin typeface="PT Sans Narrow"/>
                <a:ea typeface="PT Sans Narrow"/>
                <a:cs typeface="PT Sans Narrow"/>
                <a:sym typeface="PT Sans Narrow"/>
              </a:rPr>
              <a:t>-  Although, this isn’t about digital health technology. Here is a short video to help give you some inspiration to think differently. </a:t>
            </a:r>
          </a:p>
          <a:p>
            <a:pPr marL="0" lvl="0" indent="0" algn="l" rtl="0">
              <a:lnSpc>
                <a:spcPct val="100000"/>
              </a:lnSpc>
              <a:spcBef>
                <a:spcPts val="0"/>
              </a:spcBef>
              <a:spcAft>
                <a:spcPts val="0"/>
              </a:spcAft>
              <a:buSzPts val="1100"/>
              <a:buNone/>
            </a:pPr>
            <a:endParaRPr lang="en-GB"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GB" sz="1200" b="1" dirty="0">
                <a:solidFill>
                  <a:schemeClr val="dk1"/>
                </a:solidFill>
                <a:latin typeface="PT Sans Narrow"/>
                <a:ea typeface="PT Sans Narrow"/>
                <a:cs typeface="PT Sans Narrow"/>
                <a:sym typeface="PT Sans Narrow"/>
              </a:rPr>
              <a:t>OBJECTIVES</a:t>
            </a:r>
          </a:p>
          <a:p>
            <a:pPr marL="0" lvl="0" indent="0" algn="l" rtl="0">
              <a:lnSpc>
                <a:spcPct val="100000"/>
              </a:lnSpc>
              <a:spcBef>
                <a:spcPts val="0"/>
              </a:spcBef>
              <a:spcAft>
                <a:spcPts val="0"/>
              </a:spcAft>
              <a:buSzPts val="1100"/>
              <a:buNone/>
            </a:pPr>
            <a:r>
              <a:rPr lang="en-GB" sz="1200" dirty="0">
                <a:solidFill>
                  <a:schemeClr val="dk1"/>
                </a:solidFill>
                <a:latin typeface="PT Sans Narrow"/>
                <a:ea typeface="PT Sans Narrow"/>
                <a:cs typeface="PT Sans Narrow"/>
                <a:sym typeface="PT Sans Narrow"/>
              </a:rPr>
              <a:t>- To inspire pupils to think differently that their solutions do not have to just be an app or a website.</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44</a:t>
            </a:fld>
            <a:endParaRPr lang="en-US"/>
          </a:p>
        </p:txBody>
      </p:sp>
    </p:spTree>
    <p:extLst>
      <p:ext uri="{BB962C8B-B14F-4D97-AF65-F5344CB8AC3E}">
        <p14:creationId xmlns:p14="http://schemas.microsoft.com/office/powerpoint/2010/main" val="2816409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Video and discussion – Potential careers in digital health and care solutions</a:t>
            </a:r>
          </a:p>
          <a:p>
            <a:pPr marL="0" lvl="0" indent="0" algn="l" rtl="0">
              <a:lnSpc>
                <a:spcPct val="100000"/>
              </a:lnSpc>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Video length: 1 minute 42 seconds</a:t>
            </a:r>
          </a:p>
          <a:p>
            <a:pPr marL="0" lvl="0" indent="0" algn="l" rtl="0">
              <a:lnSpc>
                <a:spcPct val="100000"/>
              </a:lnSpc>
              <a:spcBef>
                <a:spcPts val="0"/>
              </a:spcBef>
              <a:spcAft>
                <a:spcPts val="0"/>
              </a:spcAft>
              <a:buClr>
                <a:schemeClr val="dk1"/>
              </a:buClr>
              <a:buSzPts val="1100"/>
              <a:buFont typeface="Arial"/>
              <a:buNone/>
            </a:pPr>
            <a:r>
              <a:rPr lang="en-GB" sz="1200" b="1" u="sng" dirty="0">
                <a:solidFill>
                  <a:schemeClr val="hlink"/>
                </a:solidFill>
                <a:latin typeface="PT Sans Narrow"/>
                <a:ea typeface="PT Sans Narrow"/>
                <a:cs typeface="PT Sans Narrow"/>
                <a:sym typeface="PT Sans Narrow"/>
                <a:hlinkClick r:id="rId3"/>
              </a:rPr>
              <a:t>Link </a:t>
            </a:r>
            <a:r>
              <a:rPr lang="en-GB" sz="1200" b="1" dirty="0">
                <a:solidFill>
                  <a:schemeClr val="dk1"/>
                </a:solidFill>
                <a:latin typeface="PT Sans Narrow"/>
                <a:ea typeface="PT Sans Narrow"/>
                <a:cs typeface="PT Sans Narrow"/>
                <a:sym typeface="PT Sans Narrow"/>
              </a:rPr>
              <a:t>to video - https://</a:t>
            </a:r>
            <a:r>
              <a:rPr lang="en-GB" sz="1200" b="1" dirty="0" err="1">
                <a:solidFill>
                  <a:schemeClr val="dk1"/>
                </a:solidFill>
                <a:latin typeface="PT Sans Narrow"/>
                <a:ea typeface="PT Sans Narrow"/>
                <a:cs typeface="PT Sans Narrow"/>
                <a:sym typeface="PT Sans Narrow"/>
              </a:rPr>
              <a:t>vimeo.com</a:t>
            </a:r>
            <a:r>
              <a:rPr lang="en-GB" sz="1200" b="1" dirty="0">
                <a:solidFill>
                  <a:schemeClr val="dk1"/>
                </a:solidFill>
                <a:latin typeface="PT Sans Narrow"/>
                <a:ea typeface="PT Sans Narrow"/>
                <a:cs typeface="PT Sans Narrow"/>
                <a:sym typeface="PT Sans Narrow"/>
              </a:rPr>
              <a:t>/472123347 (paste this into browser)</a:t>
            </a:r>
          </a:p>
          <a:p>
            <a:pPr marL="0" lvl="0" indent="0" algn="l" rtl="0">
              <a:lnSpc>
                <a:spcPct val="100000"/>
              </a:lnSpc>
              <a:spcBef>
                <a:spcPts val="0"/>
              </a:spcBef>
              <a:spcAft>
                <a:spcPts val="0"/>
              </a:spcAft>
              <a:buClr>
                <a:schemeClr val="dk1"/>
              </a:buClr>
              <a:buSzPts val="1100"/>
              <a:buFont typeface="Arial"/>
              <a:buNone/>
            </a:pPr>
            <a:endParaRPr lang="en-GB"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GB" sz="1200" b="1" dirty="0">
                <a:solidFill>
                  <a:schemeClr val="dk1"/>
                </a:solidFill>
                <a:latin typeface="PT Sans Narrow"/>
                <a:ea typeface="PT Sans Narrow"/>
                <a:cs typeface="PT Sans Narrow"/>
                <a:sym typeface="PT Sans Narrow"/>
              </a:rPr>
              <a:t>PROMPTS</a:t>
            </a:r>
            <a:r>
              <a:rPr lang="en-GB" sz="1200" dirty="0">
                <a:solidFill>
                  <a:schemeClr val="dk1"/>
                </a:solidFill>
                <a:latin typeface="PT Sans Narrow"/>
                <a:ea typeface="PT Sans Narrow"/>
                <a:cs typeface="PT Sans Narrow"/>
                <a:sym typeface="PT Sans Narrow"/>
              </a:rPr>
              <a:t> </a:t>
            </a:r>
          </a:p>
          <a:p>
            <a:pPr marL="0" lvl="0" indent="0" algn="l" rtl="0">
              <a:lnSpc>
                <a:spcPct val="100000"/>
              </a:lnSpc>
              <a:spcBef>
                <a:spcPts val="0"/>
              </a:spcBef>
              <a:spcAft>
                <a:spcPts val="0"/>
              </a:spcAft>
              <a:buSzPts val="1100"/>
              <a:buNone/>
            </a:pPr>
            <a:r>
              <a:rPr lang="en-GB" sz="1200" dirty="0">
                <a:solidFill>
                  <a:schemeClr val="accent1"/>
                </a:solidFill>
                <a:latin typeface="PT Sans Narrow"/>
                <a:ea typeface="PT Sans Narrow"/>
                <a:cs typeface="PT Sans Narrow"/>
                <a:sym typeface="PT Sans Narrow"/>
              </a:rPr>
              <a:t>- Remember that designing and creating digital health and care solutions can be your job! </a:t>
            </a:r>
          </a:p>
          <a:p>
            <a:pPr marL="0" lvl="0" indent="0" algn="l" rtl="0">
              <a:lnSpc>
                <a:spcPct val="100000"/>
              </a:lnSpc>
              <a:spcBef>
                <a:spcPts val="0"/>
              </a:spcBef>
              <a:spcAft>
                <a:spcPts val="0"/>
              </a:spcAft>
              <a:buSzPts val="1100"/>
              <a:buNone/>
            </a:pPr>
            <a:r>
              <a:rPr lang="en-GB" sz="1200" dirty="0">
                <a:solidFill>
                  <a:schemeClr val="accent1"/>
                </a:solidFill>
                <a:latin typeface="PT Sans Narrow"/>
                <a:ea typeface="PT Sans Narrow"/>
                <a:cs typeface="PT Sans Narrow"/>
                <a:sym typeface="PT Sans Narrow"/>
              </a:rPr>
              <a:t>- Working in the tech sector means that you can come up with real-life solutions that can make a difference and change people’s lives and help people for the better.</a:t>
            </a:r>
          </a:p>
          <a:p>
            <a:pPr marL="0" lvl="0" indent="0" algn="l" rtl="0">
              <a:lnSpc>
                <a:spcPct val="100000"/>
              </a:lnSpc>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p>
          <a:p>
            <a:pPr marL="171450" lvl="0" indent="-171450" algn="l" rtl="0">
              <a:lnSpc>
                <a:spcPct val="100000"/>
              </a:lnSpc>
              <a:spcBef>
                <a:spcPts val="0"/>
              </a:spcBef>
              <a:spcAft>
                <a:spcPts val="0"/>
              </a:spcAft>
              <a:buClr>
                <a:schemeClr val="dk1"/>
              </a:buClr>
              <a:buSzPts val="1200"/>
              <a:buFont typeface="PT Sans Narrow"/>
              <a:buChar char="+"/>
            </a:pPr>
            <a:r>
              <a:rPr lang="en-GB" sz="1200" dirty="0">
                <a:solidFill>
                  <a:schemeClr val="dk1"/>
                </a:solidFill>
                <a:latin typeface="PT Sans Narrow"/>
                <a:ea typeface="PT Sans Narrow"/>
                <a:cs typeface="PT Sans Narrow"/>
                <a:sym typeface="PT Sans Narrow"/>
              </a:rPr>
              <a:t>Awareness of the digital health and care sector and that designing and creating digital health and care solutions can be a real career and lots of opportunities in Scotland.</a:t>
            </a:r>
            <a:endParaRPr lang="en-GB" sz="1200" dirty="0">
              <a:latin typeface="PT Sans Narrow"/>
              <a:ea typeface="PT Sans Narrow"/>
              <a:cs typeface="PT Sans Narrow"/>
              <a:sym typeface="PT Sans Narrow"/>
            </a:endParaRP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45</a:t>
            </a:fld>
            <a:endParaRPr lang="en-US"/>
          </a:p>
        </p:txBody>
      </p:sp>
    </p:spTree>
    <p:extLst>
      <p:ext uri="{BB962C8B-B14F-4D97-AF65-F5344CB8AC3E}">
        <p14:creationId xmlns:p14="http://schemas.microsoft.com/office/powerpoint/2010/main" val="2819704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Apply | Digital Health &amp; Care Innovation Centre</a:t>
            </a:r>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48</a:t>
            </a:fld>
            <a:endParaRPr lang="en-US"/>
          </a:p>
        </p:txBody>
      </p:sp>
    </p:spTree>
    <p:extLst>
      <p:ext uri="{BB962C8B-B14F-4D97-AF65-F5344CB8AC3E}">
        <p14:creationId xmlns:p14="http://schemas.microsoft.com/office/powerpoint/2010/main" val="620245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CED06781-298A-CAC1-D863-D736BDF3CFBE}"/>
            </a:ext>
          </a:extLst>
        </p:cNvPr>
        <p:cNvGrpSpPr/>
        <p:nvPr/>
      </p:nvGrpSpPr>
      <p:grpSpPr>
        <a:xfrm>
          <a:off x="0" y="0"/>
          <a:ext cx="0" cy="0"/>
          <a:chOff x="0" y="0"/>
          <a:chExt cx="0" cy="0"/>
        </a:xfrm>
      </p:grpSpPr>
      <p:sp>
        <p:nvSpPr>
          <p:cNvPr id="124" name="Google Shape;124;p7:notes">
            <a:extLst>
              <a:ext uri="{FF2B5EF4-FFF2-40B4-BE49-F238E27FC236}">
                <a16:creationId xmlns:a16="http://schemas.microsoft.com/office/drawing/2014/main" id="{D9B9FCDE-E1DA-F917-B5ED-B5368DBCED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7:notes">
            <a:extLst>
              <a:ext uri="{FF2B5EF4-FFF2-40B4-BE49-F238E27FC236}">
                <a16:creationId xmlns:a16="http://schemas.microsoft.com/office/drawing/2014/main" id="{3294DB20-FE2B-200F-21FD-211FC78DEE5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u="sng" dirty="0">
                <a:solidFill>
                  <a:schemeClr val="hlink"/>
                </a:solidFill>
                <a:hlinkClick r:id="rId3"/>
              </a:rPr>
              <a:t>Scotland Women's National Football Team | </a:t>
            </a:r>
            <a:r>
              <a:rPr lang="en-GB" u="sng" dirty="0" err="1">
                <a:solidFill>
                  <a:schemeClr val="hlink"/>
                </a:solidFill>
                <a:hlinkClick r:id="rId3"/>
              </a:rPr>
              <a:t>SWNT</a:t>
            </a:r>
            <a:r>
              <a:rPr lang="en-GB" u="sng" dirty="0">
                <a:solidFill>
                  <a:schemeClr val="hlink"/>
                </a:solidFill>
                <a:hlinkClick r:id="rId3"/>
              </a:rPr>
              <a:t> | Scottish FA</a:t>
            </a:r>
            <a:endParaRPr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Introduction to competition - #DigiInventors Challenge details</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PROMPTS</a:t>
            </a:r>
            <a:endParaRPr sz="1200" b="1" i="1" dirty="0">
              <a:solidFill>
                <a:schemeClr val="dk1"/>
              </a:solidFill>
              <a:highlight>
                <a:srgbClr val="FFE599"/>
              </a:highlight>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We are going to be exploring digital health technology, so this is where technology is used to help come up with better health and wellbeing solutions.</a:t>
            </a:r>
            <a:endParaRPr dirty="0"/>
          </a:p>
          <a:p>
            <a:pPr marL="171450" lvl="0" indent="-171450" algn="l" rtl="0">
              <a:spcBef>
                <a:spcPts val="0"/>
              </a:spcBef>
              <a:spcAft>
                <a:spcPts val="0"/>
              </a:spcAft>
              <a:buClr>
                <a:schemeClr val="dk1"/>
              </a:buClr>
              <a:buSzPts val="1100"/>
              <a:buFont typeface="Arial"/>
              <a:buChar char="•"/>
            </a:pPr>
            <a:r>
              <a:rPr lang="en-GB" sz="1200" dirty="0">
                <a:solidFill>
                  <a:schemeClr val="accent1"/>
                </a:solidFill>
                <a:latin typeface="PT Sans Narrow"/>
                <a:ea typeface="PT Sans Narrow"/>
                <a:cs typeface="PT Sans Narrow"/>
                <a:sym typeface="PT Sans Narrow"/>
              </a:rPr>
              <a:t>This year’s Challenge has 2 questions:</a:t>
            </a:r>
            <a:endParaRPr dirty="0"/>
          </a:p>
          <a:p>
            <a:pPr marL="628650" lvl="1" indent="-171450" algn="l" rtl="0">
              <a:spcBef>
                <a:spcPts val="0"/>
              </a:spcBef>
              <a:spcAft>
                <a:spcPts val="0"/>
              </a:spcAft>
              <a:buClr>
                <a:schemeClr val="dk1"/>
              </a:buClr>
              <a:buSzPts val="1100"/>
              <a:buFont typeface="Arial"/>
              <a:buChar char="•"/>
            </a:pPr>
            <a:r>
              <a:rPr lang="en-GB" sz="1200" dirty="0">
                <a:solidFill>
                  <a:schemeClr val="accent1"/>
                </a:solidFill>
                <a:latin typeface="PT Sans Narrow"/>
                <a:ea typeface="PT Sans Narrow"/>
                <a:cs typeface="PT Sans Narrow"/>
                <a:sym typeface="PT Sans Narrow"/>
              </a:rPr>
              <a:t>One based on Scottish Women’s Football</a:t>
            </a:r>
            <a:endParaRPr dirty="0"/>
          </a:p>
          <a:p>
            <a:pPr marL="628650" lvl="1" indent="-171450" algn="l" rtl="0">
              <a:spcBef>
                <a:spcPts val="0"/>
              </a:spcBef>
              <a:spcAft>
                <a:spcPts val="0"/>
              </a:spcAft>
              <a:buClr>
                <a:schemeClr val="dk1"/>
              </a:buClr>
              <a:buSzPts val="1100"/>
              <a:buFont typeface="Arial"/>
              <a:buChar char="•"/>
            </a:pPr>
            <a:r>
              <a:rPr lang="en-GB" sz="1200" dirty="0">
                <a:solidFill>
                  <a:schemeClr val="accent1"/>
                </a:solidFill>
                <a:latin typeface="PT Sans Narrow"/>
                <a:ea typeface="PT Sans Narrow"/>
                <a:cs typeface="PT Sans Narrow"/>
                <a:sym typeface="PT Sans Narrow"/>
              </a:rPr>
              <a:t>One based on a general health and social care challenge of your choice</a:t>
            </a:r>
            <a:br>
              <a:rPr lang="en-GB" sz="1200" dirty="0">
                <a:solidFill>
                  <a:schemeClr val="accent1"/>
                </a:solidFill>
                <a:latin typeface="PT Sans Narrow"/>
                <a:ea typeface="PT Sans Narrow"/>
                <a:cs typeface="PT Sans Narrow"/>
                <a:sym typeface="PT Sans Narrow"/>
              </a:rPr>
            </a:br>
            <a:endParaRPr dirty="0"/>
          </a:p>
          <a:p>
            <a:pPr marL="171450" lvl="0" indent="-171450" algn="l" rtl="0">
              <a:spcBef>
                <a:spcPts val="0"/>
              </a:spcBef>
              <a:spcAft>
                <a:spcPts val="0"/>
              </a:spcAft>
              <a:buClr>
                <a:schemeClr val="dk1"/>
              </a:buClr>
              <a:buSzPts val="1100"/>
              <a:buFont typeface="Arial"/>
              <a:buChar char="•"/>
            </a:pPr>
            <a:r>
              <a:rPr lang="en-GB" sz="1200" dirty="0">
                <a:solidFill>
                  <a:schemeClr val="accent1"/>
                </a:solidFill>
                <a:latin typeface="PT Sans Narrow"/>
                <a:ea typeface="PT Sans Narrow"/>
                <a:cs typeface="PT Sans Narrow"/>
                <a:sym typeface="PT Sans Narrow"/>
              </a:rPr>
              <a:t>Judges are looking for unique tech solutions. They want to know why your solution is unique and is it important to the health and care of the young people, evidence you have research and looking into the problem and thought about how this idea could become a reality and be scaled so all young people can benefit from it. </a:t>
            </a:r>
            <a:br>
              <a:rPr lang="en-GB" sz="1200" dirty="0">
                <a:solidFill>
                  <a:schemeClr val="accent1"/>
                </a:solidFill>
                <a:latin typeface="PT Sans Narrow"/>
                <a:ea typeface="PT Sans Narrow"/>
                <a:cs typeface="PT Sans Narrow"/>
                <a:sym typeface="PT Sans Narrow"/>
              </a:rPr>
            </a:br>
            <a:endParaRPr dirty="0"/>
          </a:p>
          <a:p>
            <a:pPr marL="171450" lvl="0" indent="-171450" algn="l" rtl="0">
              <a:spcBef>
                <a:spcPts val="0"/>
              </a:spcBef>
              <a:spcAft>
                <a:spcPts val="0"/>
              </a:spcAft>
              <a:buClr>
                <a:schemeClr val="dk1"/>
              </a:buClr>
              <a:buSzPts val="1100"/>
              <a:buFont typeface="Arial"/>
              <a:buChar char="•"/>
            </a:pPr>
            <a:r>
              <a:rPr lang="en-GB" sz="1200" dirty="0">
                <a:solidFill>
                  <a:schemeClr val="accent1"/>
                </a:solidFill>
                <a:latin typeface="PT Sans Narrow"/>
                <a:ea typeface="PT Sans Narrow"/>
                <a:cs typeface="PT Sans Narrow"/>
                <a:sym typeface="PT Sans Narrow"/>
              </a:rPr>
              <a:t>You need to answer a series of questions, submit a visual and a 1-minute elevator pitch as part of your submission</a:t>
            </a:r>
            <a:endParaRPr dirty="0"/>
          </a:p>
          <a:p>
            <a:pPr marL="171450" lvl="0" indent="-10160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endParaRPr dirty="0"/>
          </a:p>
          <a:p>
            <a:pPr marL="171450" lvl="0" indent="-171450" algn="l" rtl="0">
              <a:spcBef>
                <a:spcPts val="0"/>
              </a:spcBef>
              <a:spcAft>
                <a:spcPts val="0"/>
              </a:spcAft>
              <a:buClr>
                <a:schemeClr val="dk1"/>
              </a:buClr>
              <a:buSzPts val="1200"/>
              <a:buFont typeface="PT Sans Narrow"/>
              <a:buChar char="+"/>
            </a:pPr>
            <a:r>
              <a:rPr lang="en-GB" sz="1200" dirty="0">
                <a:solidFill>
                  <a:schemeClr val="dk1"/>
                </a:solidFill>
                <a:latin typeface="PT Sans Narrow"/>
                <a:ea typeface="PT Sans Narrow"/>
                <a:cs typeface="PT Sans Narrow"/>
                <a:sym typeface="PT Sans Narrow"/>
              </a:rPr>
              <a:t>Understanding of the competition details and entry requirements</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TEACHER INFORMATION ABOUT RULES OF COMPETITION:</a:t>
            </a:r>
            <a:br>
              <a:rPr lang="en-GB" sz="1200" b="1" dirty="0">
                <a:solidFill>
                  <a:schemeClr val="dk1"/>
                </a:solidFill>
                <a:latin typeface="PT Sans Narrow"/>
                <a:ea typeface="PT Sans Narrow"/>
                <a:cs typeface="PT Sans Narrow"/>
                <a:sym typeface="PT Sans Narrow"/>
              </a:rPr>
            </a:b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The rules for the competition are below. This information is for teacher/individual delivering this challenge the only one I would mention to pupils is the last one just in case any pupils have been involved in similar competitions and may want to use a previous entry.</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The rules state that: </a:t>
            </a:r>
            <a:endParaRPr dirty="0"/>
          </a:p>
          <a:p>
            <a:pPr marL="171450" lvl="0" indent="-171450" algn="l" rtl="0">
              <a:spcBef>
                <a:spcPts val="0"/>
              </a:spcBef>
              <a:spcAft>
                <a:spcPts val="0"/>
              </a:spcAft>
              <a:buClr>
                <a:schemeClr val="dk1"/>
              </a:buClr>
              <a:buSzPts val="1100"/>
              <a:buFont typeface="Arial"/>
              <a:buChar char="•"/>
            </a:pPr>
            <a:r>
              <a:rPr lang="en-GB" sz="1200" b="1" dirty="0">
                <a:solidFill>
                  <a:schemeClr val="dk1"/>
                </a:solidFill>
                <a:latin typeface="PT Sans Narrow"/>
                <a:ea typeface="PT Sans Narrow"/>
                <a:cs typeface="PT Sans Narrow"/>
                <a:sym typeface="PT Sans Narrow"/>
              </a:rPr>
              <a:t>Important dates for this year’s competition are on </a:t>
            </a:r>
            <a:r>
              <a:rPr lang="en-GB" sz="1200" b="1" u="sng" dirty="0">
                <a:solidFill>
                  <a:schemeClr val="hlink"/>
                </a:solidFill>
                <a:latin typeface="PT Sans Narrow"/>
                <a:ea typeface="PT Sans Narrow"/>
                <a:cs typeface="PT Sans Narrow"/>
                <a:sym typeface="PT Sans Narrow"/>
              </a:rPr>
              <a:t>(all information is on (</a:t>
            </a:r>
            <a:r>
              <a:rPr lang="en-GB" dirty="0">
                <a:hlinkClick r:id="rId4"/>
              </a:rPr>
              <a:t>The Challenge | Digital Health &amp; Care Innovation Centre</a:t>
            </a:r>
            <a:r>
              <a:rPr lang="en-GB" sz="1200" b="1" u="sng" dirty="0">
                <a:solidFill>
                  <a:schemeClr val="hlink"/>
                </a:solidFill>
                <a:latin typeface="PT Sans Narrow"/>
                <a:ea typeface="PT Sans Narrow"/>
                <a:cs typeface="PT Sans Narrow"/>
                <a:sym typeface="PT Sans Narrow"/>
              </a:rPr>
              <a:t>)</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Teams will consist of a </a:t>
            </a:r>
            <a:r>
              <a:rPr lang="en-GB" sz="1200" b="1" dirty="0">
                <a:solidFill>
                  <a:schemeClr val="dk1"/>
                </a:solidFill>
                <a:latin typeface="PT Sans Narrow"/>
                <a:ea typeface="PT Sans Narrow"/>
                <a:cs typeface="PT Sans Narrow"/>
                <a:sym typeface="PT Sans Narrow"/>
              </a:rPr>
              <a:t>maximum</a:t>
            </a:r>
            <a:r>
              <a:rPr lang="en-GB" sz="1200" dirty="0">
                <a:solidFill>
                  <a:schemeClr val="dk1"/>
                </a:solidFill>
                <a:latin typeface="PT Sans Narrow"/>
                <a:ea typeface="PT Sans Narrow"/>
                <a:cs typeface="PT Sans Narrow"/>
                <a:sym typeface="PT Sans Narrow"/>
              </a:rPr>
              <a:t> of 6 young people at secondary school</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Team members must be attending secondary school to be eligible to participate</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Each team must represent a Scottish or UAE based secondary school, organisation or club</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The name of the school or youth organisation must be stated when registering a team</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Each team must also nominate a responsible adult (over the age of 21) who will act as the team’s mentor during the #DigiInventors Challenge process. </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Parents of team members are not eligible to be mentors in the challenge</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All entries must be submitted using the online submission form on the DigiInventors Challenge website (www.digiinventors.com)</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Entries after closing date will not be accepted </a:t>
            </a:r>
            <a:r>
              <a:rPr lang="en-GB" sz="1200" b="1" dirty="0">
                <a:solidFill>
                  <a:schemeClr val="dk1"/>
                </a:solidFill>
                <a:latin typeface="PT Sans Narrow"/>
                <a:ea typeface="PT Sans Narrow"/>
                <a:cs typeface="PT Sans Narrow"/>
                <a:sym typeface="PT Sans Narrow"/>
              </a:rPr>
              <a:t>(closing date is on </a:t>
            </a:r>
            <a:r>
              <a:rPr lang="en-GB" dirty="0">
                <a:hlinkClick r:id="rId4"/>
              </a:rPr>
              <a:t>The Challenge | Digital Health &amp; Care Innovation Centre</a:t>
            </a:r>
            <a:r>
              <a:rPr lang="en-GB" sz="1200" b="1" u="sng" dirty="0">
                <a:solidFill>
                  <a:schemeClr val="hlink"/>
                </a:solidFill>
                <a:latin typeface="PT Sans Narrow"/>
                <a:ea typeface="PT Sans Narrow"/>
                <a:cs typeface="PT Sans Narrow"/>
                <a:sym typeface="PT Sans Narrow"/>
              </a:rPr>
              <a:t>)</a:t>
            </a:r>
            <a:endParaRPr lang="en-GB" sz="1200" b="1" u="sng" dirty="0">
              <a:solidFill>
                <a:schemeClr val="dk1"/>
              </a:solidFill>
              <a:latin typeface="PT Sans Narrow"/>
              <a:ea typeface="PT Sans Narrow"/>
              <a:cs typeface="PT Sans Narrow"/>
              <a:sym typeface="PT Sans Narrow"/>
            </a:endParaRPr>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Entries must be entirely the work of the team submitting the entry</a:t>
            </a:r>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There is</a:t>
            </a:r>
            <a:r>
              <a:rPr lang="en-GB" sz="1200" b="1" u="sng" dirty="0">
                <a:solidFill>
                  <a:schemeClr val="dk1"/>
                </a:solidFill>
                <a:latin typeface="PT Sans Narrow"/>
                <a:ea typeface="PT Sans Narrow"/>
                <a:cs typeface="PT Sans Narrow"/>
                <a:sym typeface="PT Sans Narrow"/>
              </a:rPr>
              <a:t> no charge</a:t>
            </a:r>
            <a:r>
              <a:rPr lang="en-GB" sz="1200" dirty="0">
                <a:solidFill>
                  <a:schemeClr val="dk1"/>
                </a:solidFill>
                <a:latin typeface="PT Sans Narrow"/>
                <a:ea typeface="PT Sans Narrow"/>
                <a:cs typeface="PT Sans Narrow"/>
                <a:sym typeface="PT Sans Narrow"/>
              </a:rPr>
              <a:t> for entering the #DigiInventors Challenge</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highlight>
                  <a:srgbClr val="FFCE22"/>
                </a:highlight>
                <a:latin typeface="PT Sans Narrow"/>
                <a:ea typeface="PT Sans Narrow"/>
                <a:cs typeface="PT Sans Narrow"/>
                <a:sym typeface="PT Sans Narrow"/>
              </a:rPr>
              <a:t>Entries must never have been published on any website, blog or online forum, nor have won or\ been placed (i.e. 2nd, 3rd, runner up etc) in any other competition</a:t>
            </a:r>
            <a:endParaRPr dirty="0"/>
          </a:p>
          <a:p>
            <a:pPr marL="0" lvl="0" indent="0" algn="l" rtl="0">
              <a:spcBef>
                <a:spcPts val="0"/>
              </a:spcBef>
              <a:spcAft>
                <a:spcPts val="0"/>
              </a:spcAft>
              <a:buNone/>
            </a:pPr>
            <a:endParaRPr dirty="0"/>
          </a:p>
        </p:txBody>
      </p:sp>
      <p:sp>
        <p:nvSpPr>
          <p:cNvPr id="126" name="Google Shape;126;p7:notes">
            <a:extLst>
              <a:ext uri="{FF2B5EF4-FFF2-40B4-BE49-F238E27FC236}">
                <a16:creationId xmlns:a16="http://schemas.microsoft.com/office/drawing/2014/main" id="{A7631B18-21A3-F1AF-F03B-08BACD352E6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412168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Video </a:t>
            </a: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Video length: 1 minutes 7 seconds</a:t>
            </a:r>
          </a:p>
          <a:p>
            <a:pPr marL="0" lvl="0" indent="0" algn="l" rtl="0">
              <a:spcBef>
                <a:spcPts val="0"/>
              </a:spcBef>
              <a:spcAft>
                <a:spcPts val="0"/>
              </a:spcAft>
              <a:buClr>
                <a:schemeClr val="dk1"/>
              </a:buClr>
              <a:buSzPts val="1100"/>
              <a:buFont typeface="Arial"/>
              <a:buNone/>
            </a:pPr>
            <a:r>
              <a:rPr lang="en-GB" sz="1200" b="1" u="sng" dirty="0">
                <a:solidFill>
                  <a:schemeClr val="hlink"/>
                </a:solidFill>
                <a:latin typeface="PT Sans Narrow"/>
                <a:ea typeface="PT Sans Narrow"/>
                <a:cs typeface="PT Sans Narrow"/>
                <a:sym typeface="PT Sans Narrow"/>
                <a:hlinkClick r:id="rId3"/>
              </a:rPr>
              <a:t>Link </a:t>
            </a:r>
            <a:r>
              <a:rPr lang="en-GB" sz="1200" b="1" dirty="0">
                <a:solidFill>
                  <a:schemeClr val="dk1"/>
                </a:solidFill>
                <a:latin typeface="PT Sans Narrow"/>
                <a:ea typeface="PT Sans Narrow"/>
                <a:cs typeface="PT Sans Narrow"/>
                <a:sym typeface="PT Sans Narrow"/>
              </a:rPr>
              <a:t>to video – https://vimeo.com/1104096835</a:t>
            </a:r>
            <a:br>
              <a:rPr lang="en-GB" sz="1200" b="1" dirty="0">
                <a:solidFill>
                  <a:schemeClr val="dk1"/>
                </a:solidFill>
                <a:latin typeface="PT Sans Narrow"/>
                <a:ea typeface="PT Sans Narrow"/>
                <a:cs typeface="PT Sans Narrow"/>
                <a:sym typeface="PT Sans Narrow"/>
              </a:rPr>
            </a:b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VIDEO PROMPTS</a:t>
            </a:r>
            <a:br>
              <a:rPr lang="en-GB" sz="1200" dirty="0">
                <a:solidFill>
                  <a:schemeClr val="dk1"/>
                </a:solidFill>
                <a:latin typeface="PT Sans Narrow"/>
                <a:ea typeface="PT Sans Narrow"/>
                <a:cs typeface="PT Sans Narrow"/>
                <a:sym typeface="PT Sans Narrow"/>
              </a:rPr>
            </a:br>
            <a:r>
              <a:rPr lang="en-GB" sz="1200" dirty="0">
                <a:solidFill>
                  <a:schemeClr val="dk1"/>
                </a:solidFill>
                <a:latin typeface="PT Sans Narrow"/>
                <a:ea typeface="PT Sans Narrow"/>
                <a:cs typeface="PT Sans Narrow"/>
                <a:sym typeface="PT Sans Narrow"/>
              </a:rPr>
              <a:t>- </a:t>
            </a:r>
            <a:r>
              <a:rPr lang="en-GB" sz="1200" dirty="0">
                <a:solidFill>
                  <a:schemeClr val="accent1"/>
                </a:solidFill>
                <a:latin typeface="PT Sans Narrow"/>
                <a:ea typeface="PT Sans Narrow"/>
                <a:cs typeface="PT Sans Narrow"/>
                <a:sym typeface="PT Sans Narrow"/>
              </a:rPr>
              <a:t>The Digital Health &amp; Care Innovation Centre have together launched the #DigiInventors Challenge where you will work in teams of up to 6 people to identify a health challenge that you would like to fix and come up a solution that uses digital technology or tackle our partner set question! </a:t>
            </a:r>
            <a:br>
              <a:rPr lang="en-GB" sz="1200" dirty="0">
                <a:solidFill>
                  <a:schemeClr val="accent1"/>
                </a:solidFill>
                <a:latin typeface="PT Sans Narrow"/>
                <a:ea typeface="PT Sans Narrow"/>
                <a:cs typeface="PT Sans Narrow"/>
                <a:sym typeface="PT Sans Narrow"/>
              </a:rPr>
            </a:br>
            <a:r>
              <a:rPr lang="en-GB" sz="1200" dirty="0">
                <a:solidFill>
                  <a:schemeClr val="accent1"/>
                </a:solidFill>
                <a:latin typeface="PT Sans Narrow"/>
                <a:ea typeface="PT Sans Narrow"/>
                <a:cs typeface="PT Sans Narrow"/>
                <a:sym typeface="PT Sans Narrow"/>
              </a:rPr>
              <a:t>- Here is a short video that explains a bit more about what #DigiInventors is.</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5</a:t>
            </a:fld>
            <a:endParaRPr lang="en-US"/>
          </a:p>
        </p:txBody>
      </p:sp>
    </p:spTree>
    <p:extLst>
      <p:ext uri="{BB962C8B-B14F-4D97-AF65-F5344CB8AC3E}">
        <p14:creationId xmlns:p14="http://schemas.microsoft.com/office/powerpoint/2010/main" val="145245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GB" dirty="0">
                <a:cs typeface="Calibri" panose="020F0502020204030204" pitchFamily="34" charset="0"/>
              </a:rPr>
              <a:t>* Young STEM Leader Awards are currently only available in Scotland</a:t>
            </a: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GB"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GB"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dirty="0"/>
              <a:t>You will help to build a better society and communities</a:t>
            </a: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dirty="0"/>
          </a:p>
          <a:p>
            <a:pPr marL="171450" lvl="0" indent="-171450" algn="l" rtl="0">
              <a:spcBef>
                <a:spcPts val="0"/>
              </a:spcBef>
              <a:spcAft>
                <a:spcPts val="0"/>
              </a:spcAft>
              <a:buFont typeface="Arial" panose="020B0604020202020204" pitchFamily="34" charset="0"/>
              <a:buChar char="•"/>
            </a:pPr>
            <a:r>
              <a:rPr lang="en-GB" dirty="0"/>
              <a:t>If you get through to the bootcamp stage and the grand final</a:t>
            </a:r>
            <a:endParaRPr dirty="0"/>
          </a:p>
          <a:p>
            <a:pPr marL="628650" lvl="1" indent="-171450" algn="l" rtl="0">
              <a:spcBef>
                <a:spcPts val="0"/>
              </a:spcBef>
              <a:spcAft>
                <a:spcPts val="0"/>
              </a:spcAft>
              <a:buFont typeface="Arial" panose="020B0604020202020204" pitchFamily="34" charset="0"/>
              <a:buChar char="•"/>
            </a:pPr>
            <a:r>
              <a:rPr lang="en-GB" dirty="0"/>
              <a:t>Support from Master’s students, industry mentors and entrepreneurs</a:t>
            </a:r>
            <a:endParaRPr dirty="0"/>
          </a:p>
          <a:p>
            <a:pPr marL="628650" lvl="1" indent="-171450" algn="l" rtl="0">
              <a:spcBef>
                <a:spcPts val="0"/>
              </a:spcBef>
              <a:spcAft>
                <a:spcPts val="0"/>
              </a:spcAft>
              <a:buFont typeface="Arial" panose="020B0604020202020204" pitchFamily="34" charset="0"/>
              <a:buChar char="•"/>
            </a:pPr>
            <a:r>
              <a:rPr lang="en-GB" dirty="0"/>
              <a:t>A chance to compete with international teams</a:t>
            </a:r>
            <a:endParaRPr dirty="0"/>
          </a:p>
          <a:p>
            <a:pPr marL="628650" lvl="1" indent="-171450" algn="l" rtl="0">
              <a:spcBef>
                <a:spcPts val="0"/>
              </a:spcBef>
              <a:spcAft>
                <a:spcPts val="0"/>
              </a:spcAft>
              <a:buFont typeface="Arial" panose="020B0604020202020204" pitchFamily="34" charset="0"/>
              <a:buChar char="•"/>
            </a:pPr>
            <a:r>
              <a:rPr lang="en-GB" dirty="0"/>
              <a:t>Win The coveted #DigiInventors trophy, certificates, goodie bags and tech prizes for your team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Your teacher or mentor will be excited to see you reach for the stars too!</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1" name="Google Shape;10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Introduction to competition - #DigiInventors Challenge details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PROMPTS</a:t>
            </a:r>
            <a:endParaRPr lang="en-GB" sz="1200" b="1" i="1" dirty="0">
              <a:solidFill>
                <a:schemeClr val="dk1"/>
              </a:solidFill>
              <a:highlight>
                <a:srgbClr val="FFE599"/>
              </a:highlight>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We are going to be exploring digital health technology, so this is where technology is used to help come up with better health and wellbeing solutions.</a:t>
            </a:r>
          </a:p>
          <a:p>
            <a:pPr marL="171450" lvl="0" indent="-171450" algn="l" rtl="0">
              <a:spcBef>
                <a:spcPts val="0"/>
              </a:spcBef>
              <a:spcAft>
                <a:spcPts val="0"/>
              </a:spcAft>
              <a:buClr>
                <a:schemeClr val="dk1"/>
              </a:buClr>
              <a:buSzPts val="1100"/>
              <a:buFont typeface="Arial" panose="020B0604020202020204" pitchFamily="34" charset="0"/>
              <a:buChar char="•"/>
            </a:pPr>
            <a:r>
              <a:rPr lang="en-GB" sz="1200" dirty="0">
                <a:solidFill>
                  <a:schemeClr val="accent1"/>
                </a:solidFill>
                <a:latin typeface="PT Sans Narrow"/>
                <a:ea typeface="PT Sans Narrow"/>
                <a:cs typeface="PT Sans Narrow"/>
                <a:sym typeface="PT Sans Narrow"/>
              </a:rPr>
              <a:t>This year’s Challenge has 2 questions – you can choose which question you wish to answer:</a:t>
            </a:r>
          </a:p>
          <a:p>
            <a:pPr marL="628650" lvl="1" indent="-171450" algn="l" rtl="0">
              <a:spcBef>
                <a:spcPts val="0"/>
              </a:spcBef>
              <a:spcAft>
                <a:spcPts val="0"/>
              </a:spcAft>
              <a:buClr>
                <a:schemeClr val="dk1"/>
              </a:buClr>
              <a:buSzPts val="1100"/>
              <a:buFont typeface="Arial" panose="020B0604020202020204" pitchFamily="34" charset="0"/>
              <a:buChar char="•"/>
            </a:pPr>
            <a:r>
              <a:rPr lang="en-GB" sz="1200" dirty="0">
                <a:solidFill>
                  <a:schemeClr val="accent1"/>
                </a:solidFill>
                <a:latin typeface="PT Sans Narrow"/>
                <a:ea typeface="PT Sans Narrow"/>
                <a:cs typeface="PT Sans Narrow"/>
                <a:sym typeface="PT Sans Narrow"/>
              </a:rPr>
              <a:t>One based on Scottish Women’s Football</a:t>
            </a:r>
          </a:p>
          <a:p>
            <a:pPr marL="628650" lvl="1" indent="-171450" algn="l" rtl="0">
              <a:spcBef>
                <a:spcPts val="0"/>
              </a:spcBef>
              <a:spcAft>
                <a:spcPts val="0"/>
              </a:spcAft>
              <a:buClr>
                <a:schemeClr val="dk1"/>
              </a:buClr>
              <a:buSzPts val="1100"/>
              <a:buFont typeface="Arial" panose="020B0604020202020204" pitchFamily="34" charset="0"/>
              <a:buChar char="•"/>
            </a:pPr>
            <a:r>
              <a:rPr lang="en-GB" sz="1200" dirty="0">
                <a:solidFill>
                  <a:schemeClr val="accent1"/>
                </a:solidFill>
                <a:latin typeface="PT Sans Narrow"/>
                <a:ea typeface="PT Sans Narrow"/>
                <a:cs typeface="PT Sans Narrow"/>
                <a:sym typeface="PT Sans Narrow"/>
              </a:rPr>
              <a:t>One based on a general health and social care challenge of your choice</a:t>
            </a:r>
          </a:p>
          <a:p>
            <a:pPr marL="171450" lvl="0" indent="-171450" algn="l" rtl="0">
              <a:spcBef>
                <a:spcPts val="0"/>
              </a:spcBef>
              <a:spcAft>
                <a:spcPts val="0"/>
              </a:spcAft>
              <a:buClr>
                <a:schemeClr val="dk1"/>
              </a:buClr>
              <a:buSzPts val="1100"/>
              <a:buFont typeface="Arial" panose="020B0604020202020204" pitchFamily="34" charset="0"/>
              <a:buChar char="•"/>
            </a:pPr>
            <a:r>
              <a:rPr lang="en-GB" sz="1200" dirty="0">
                <a:solidFill>
                  <a:schemeClr val="accent1"/>
                </a:solidFill>
                <a:latin typeface="PT Sans Narrow"/>
                <a:ea typeface="PT Sans Narrow"/>
                <a:cs typeface="PT Sans Narrow"/>
                <a:sym typeface="PT Sans Narrow"/>
              </a:rPr>
              <a:t>Judges are looking for unique tech solutions. They want to know why your solution is unique and is it important to the health and care of the young people, evidence that you have researched and looked into the problem and thought about how this idea could become a reality and be scaled so all young people can benefit from it. </a:t>
            </a:r>
          </a:p>
          <a:p>
            <a:pPr marL="171450" lvl="0" indent="-171450" algn="l" rtl="0">
              <a:spcBef>
                <a:spcPts val="0"/>
              </a:spcBef>
              <a:spcAft>
                <a:spcPts val="0"/>
              </a:spcAft>
              <a:buClr>
                <a:schemeClr val="dk1"/>
              </a:buClr>
              <a:buSzPts val="1100"/>
              <a:buFont typeface="Arial" panose="020B0604020202020204" pitchFamily="34" charset="0"/>
              <a:buChar char="•"/>
            </a:pPr>
            <a:r>
              <a:rPr lang="en-GB" sz="1200" dirty="0">
                <a:solidFill>
                  <a:schemeClr val="accent1"/>
                </a:solidFill>
                <a:latin typeface="PT Sans Narrow"/>
                <a:ea typeface="PT Sans Narrow"/>
                <a:cs typeface="PT Sans Narrow"/>
                <a:sym typeface="PT Sans Narrow"/>
              </a:rPr>
              <a:t>You need to answer a series of questions, submit a visual and a 1-minute elevator pitch as part of your submission</a:t>
            </a:r>
          </a:p>
          <a:p>
            <a:pPr marL="171450" lvl="0" indent="-171450" algn="l" rtl="0">
              <a:spcBef>
                <a:spcPts val="0"/>
              </a:spcBef>
              <a:spcAft>
                <a:spcPts val="0"/>
              </a:spcAft>
              <a:buClr>
                <a:schemeClr val="dk1"/>
              </a:buClr>
              <a:buSzPts val="1100"/>
              <a:buFont typeface="Arial" panose="020B0604020202020204" pitchFamily="34" charset="0"/>
              <a:buChar char="•"/>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p>
          <a:p>
            <a:pPr marL="171450" lvl="0" indent="-171450" algn="l" rtl="0">
              <a:spcBef>
                <a:spcPts val="0"/>
              </a:spcBef>
              <a:spcAft>
                <a:spcPts val="0"/>
              </a:spcAft>
              <a:buClr>
                <a:schemeClr val="dk1"/>
              </a:buClr>
              <a:buSzPts val="1200"/>
              <a:buFont typeface="PT Sans Narrow"/>
              <a:buChar char="+"/>
            </a:pPr>
            <a:r>
              <a:rPr lang="en-GB" sz="1200" dirty="0">
                <a:solidFill>
                  <a:schemeClr val="dk1"/>
                </a:solidFill>
                <a:latin typeface="PT Sans Narrow"/>
                <a:ea typeface="PT Sans Narrow"/>
                <a:cs typeface="PT Sans Narrow"/>
                <a:sym typeface="PT Sans Narrow"/>
              </a:rPr>
              <a:t>Understanding of the competition details and entry requirements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TEACHER INFORMATION ABOUT RULES OF COMPETITION:</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The rules for the competition are below. This information is for teacher/individual delivering this challenge the only one I would mention to pupils is the last one just </a:t>
            </a:r>
            <a:r>
              <a:rPr lang="en-GB" sz="1200" dirty="0" err="1">
                <a:solidFill>
                  <a:schemeClr val="dk1"/>
                </a:solidFill>
                <a:latin typeface="PT Sans Narrow"/>
                <a:ea typeface="PT Sans Narrow"/>
                <a:cs typeface="PT Sans Narrow"/>
                <a:sym typeface="PT Sans Narrow"/>
              </a:rPr>
              <a:t>incase</a:t>
            </a:r>
            <a:r>
              <a:rPr lang="en-GB" sz="1200" dirty="0">
                <a:solidFill>
                  <a:schemeClr val="dk1"/>
                </a:solidFill>
                <a:latin typeface="PT Sans Narrow"/>
                <a:ea typeface="PT Sans Narrow"/>
                <a:cs typeface="PT Sans Narrow"/>
                <a:sym typeface="PT Sans Narrow"/>
              </a:rPr>
              <a:t> any pupils have been involved in similar competitions and may want to use a previous entry.</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The rules state that: </a:t>
            </a:r>
          </a:p>
          <a:p>
            <a:pPr marL="171450" lvl="0" indent="-171450" algn="l" rtl="0">
              <a:spcBef>
                <a:spcPts val="0"/>
              </a:spcBef>
              <a:spcAft>
                <a:spcPts val="0"/>
              </a:spcAft>
              <a:buClr>
                <a:schemeClr val="dk1"/>
              </a:buClr>
              <a:buSzPts val="1100"/>
              <a:buFont typeface="Arial" panose="020B0604020202020204" pitchFamily="34" charset="0"/>
              <a:buChar char="•"/>
            </a:pPr>
            <a:r>
              <a:rPr lang="en-GB" sz="1200" b="1" dirty="0">
                <a:solidFill>
                  <a:schemeClr val="dk1"/>
                </a:solidFill>
                <a:latin typeface="PT Sans Narrow"/>
                <a:ea typeface="PT Sans Narrow"/>
                <a:cs typeface="PT Sans Narrow"/>
                <a:sym typeface="PT Sans Narrow"/>
              </a:rPr>
              <a:t>Important dates for this years competition are on </a:t>
            </a:r>
            <a:r>
              <a:rPr lang="en-GB" sz="1200" b="1" u="sng" dirty="0">
                <a:solidFill>
                  <a:schemeClr val="hlink"/>
                </a:solidFill>
                <a:latin typeface="PT Sans Narrow"/>
                <a:ea typeface="PT Sans Narrow"/>
                <a:cs typeface="PT Sans Narrow"/>
                <a:sym typeface="PT Sans Narrow"/>
              </a:rPr>
              <a:t>(all information is on (</a:t>
            </a:r>
            <a:r>
              <a:rPr lang="en-GB" dirty="0">
                <a:hlinkClick r:id="rId3"/>
              </a:rPr>
              <a:t>The Challenge | Digital Health &amp; Care Innovation Centre</a:t>
            </a:r>
            <a:r>
              <a:rPr lang="en-GB" sz="1200" b="1" u="sng" dirty="0">
                <a:solidFill>
                  <a:schemeClr val="hlink"/>
                </a:solidFill>
                <a:latin typeface="PT Sans Narrow"/>
                <a:ea typeface="PT Sans Narrow"/>
                <a:cs typeface="PT Sans Narrow"/>
                <a:sym typeface="PT Sans Narrow"/>
              </a:rPr>
              <a:t>)</a:t>
            </a:r>
          </a:p>
          <a:p>
            <a:pPr marL="171450" lvl="0" indent="-171450" algn="l" rtl="0">
              <a:spcBef>
                <a:spcPts val="0"/>
              </a:spcBef>
              <a:spcAft>
                <a:spcPts val="0"/>
              </a:spcAft>
              <a:buClr>
                <a:schemeClr val="dk1"/>
              </a:buClr>
              <a:buSzPts val="1100"/>
              <a:buFont typeface="Arial" panose="020B0604020202020204" pitchFamily="34" charset="0"/>
              <a:buChar char="•"/>
            </a:pPr>
            <a:r>
              <a:rPr lang="en-GB" sz="1200" dirty="0">
                <a:solidFill>
                  <a:schemeClr val="dk1"/>
                </a:solidFill>
                <a:latin typeface="PT Sans Narrow"/>
                <a:ea typeface="PT Sans Narrow"/>
                <a:cs typeface="PT Sans Narrow"/>
                <a:sym typeface="PT Sans Narrow"/>
              </a:rPr>
              <a:t>Teams must consist of a maximum of 6 young people at secondary school</a:t>
            </a:r>
          </a:p>
          <a:p>
            <a:pPr marL="171450" lvl="0" indent="-171450" algn="l" rtl="0">
              <a:spcBef>
                <a:spcPts val="0"/>
              </a:spcBef>
              <a:spcAft>
                <a:spcPts val="0"/>
              </a:spcAft>
              <a:buClr>
                <a:schemeClr val="dk1"/>
              </a:buClr>
              <a:buSzPts val="1100"/>
              <a:buFont typeface="Arial" panose="020B0604020202020204" pitchFamily="34" charset="0"/>
              <a:buChar char="•"/>
            </a:pPr>
            <a:r>
              <a:rPr lang="en-GB" sz="1200" dirty="0">
                <a:solidFill>
                  <a:schemeClr val="dk1"/>
                </a:solidFill>
                <a:latin typeface="PT Sans Narrow"/>
                <a:ea typeface="PT Sans Narrow"/>
                <a:cs typeface="PT Sans Narrow"/>
                <a:sym typeface="PT Sans Narrow"/>
              </a:rPr>
              <a:t>Team members must be attending secondary school to be eligible to participate</a:t>
            </a:r>
          </a:p>
          <a:p>
            <a:pPr marL="171450" lvl="0" indent="-171450" algn="l" rtl="0">
              <a:spcBef>
                <a:spcPts val="0"/>
              </a:spcBef>
              <a:spcAft>
                <a:spcPts val="0"/>
              </a:spcAft>
              <a:buClr>
                <a:schemeClr val="dk1"/>
              </a:buClr>
              <a:buSzPts val="1100"/>
              <a:buFont typeface="Arial" panose="020B0604020202020204" pitchFamily="34" charset="0"/>
              <a:buChar char="•"/>
            </a:pPr>
            <a:r>
              <a:rPr lang="en-GB" sz="1200" dirty="0">
                <a:solidFill>
                  <a:schemeClr val="dk1"/>
                </a:solidFill>
                <a:latin typeface="PT Sans Narrow"/>
                <a:ea typeface="PT Sans Narrow"/>
                <a:cs typeface="PT Sans Narrow"/>
                <a:sym typeface="PT Sans Narrow"/>
              </a:rPr>
              <a:t>Each team must represent a Scottish or UAE based secondary school, organisation or club</a:t>
            </a:r>
          </a:p>
          <a:p>
            <a:pPr marL="171450" lvl="0" indent="-171450" algn="l" rtl="0">
              <a:spcBef>
                <a:spcPts val="0"/>
              </a:spcBef>
              <a:spcAft>
                <a:spcPts val="0"/>
              </a:spcAft>
              <a:buClr>
                <a:schemeClr val="dk1"/>
              </a:buClr>
              <a:buSzPts val="1100"/>
              <a:buFont typeface="Arial" panose="020B0604020202020204" pitchFamily="34" charset="0"/>
              <a:buChar char="•"/>
            </a:pPr>
            <a:r>
              <a:rPr lang="en-GB" sz="1200" dirty="0">
                <a:solidFill>
                  <a:schemeClr val="dk1"/>
                </a:solidFill>
                <a:latin typeface="PT Sans Narrow"/>
                <a:ea typeface="PT Sans Narrow"/>
                <a:cs typeface="PT Sans Narrow"/>
                <a:sym typeface="PT Sans Narrow"/>
              </a:rPr>
              <a:t>The name of the school or youth organisation must be stated when registering a team</a:t>
            </a:r>
          </a:p>
          <a:p>
            <a:pPr marL="171450" lvl="0" indent="-171450" algn="l" rtl="0">
              <a:spcBef>
                <a:spcPts val="0"/>
              </a:spcBef>
              <a:spcAft>
                <a:spcPts val="0"/>
              </a:spcAft>
              <a:buClr>
                <a:schemeClr val="dk1"/>
              </a:buClr>
              <a:buSzPts val="1100"/>
              <a:buFont typeface="Arial" panose="020B0604020202020204" pitchFamily="34" charset="0"/>
              <a:buChar char="•"/>
            </a:pPr>
            <a:r>
              <a:rPr lang="en-GB" sz="1200" dirty="0">
                <a:solidFill>
                  <a:schemeClr val="dk1"/>
                </a:solidFill>
                <a:latin typeface="PT Sans Narrow"/>
                <a:ea typeface="PT Sans Narrow"/>
                <a:cs typeface="PT Sans Narrow"/>
                <a:sym typeface="PT Sans Narrow"/>
              </a:rPr>
              <a:t>Each team must also nominate a responsible adult (over the age of 21) who will act as the team’s mentor during the #DigiInventors Challenge process. </a:t>
            </a:r>
          </a:p>
          <a:p>
            <a:pPr marL="171450" lvl="0" indent="-171450" algn="l" rtl="0">
              <a:spcBef>
                <a:spcPts val="0"/>
              </a:spcBef>
              <a:spcAft>
                <a:spcPts val="0"/>
              </a:spcAft>
              <a:buClr>
                <a:schemeClr val="dk1"/>
              </a:buClr>
              <a:buSzPts val="1100"/>
              <a:buFont typeface="Arial" panose="020B0604020202020204" pitchFamily="34" charset="0"/>
              <a:buChar char="•"/>
            </a:pPr>
            <a:r>
              <a:rPr lang="en-GB" sz="1200" dirty="0">
                <a:solidFill>
                  <a:schemeClr val="dk1"/>
                </a:solidFill>
                <a:latin typeface="PT Sans Narrow"/>
                <a:ea typeface="PT Sans Narrow"/>
                <a:cs typeface="PT Sans Narrow"/>
                <a:sym typeface="PT Sans Narrow"/>
              </a:rPr>
              <a:t>Parents of team members are not eligible to be mentors in the challenge</a:t>
            </a:r>
          </a:p>
          <a:p>
            <a:pPr marL="171450" lvl="0" indent="-171450" algn="l" rtl="0">
              <a:spcBef>
                <a:spcPts val="0"/>
              </a:spcBef>
              <a:spcAft>
                <a:spcPts val="0"/>
              </a:spcAft>
              <a:buClr>
                <a:schemeClr val="dk1"/>
              </a:buClr>
              <a:buSzPts val="1100"/>
              <a:buFont typeface="Arial" panose="020B0604020202020204" pitchFamily="34" charset="0"/>
              <a:buChar char="•"/>
            </a:pPr>
            <a:r>
              <a:rPr lang="en-GB" sz="1200" dirty="0">
                <a:solidFill>
                  <a:schemeClr val="dk1"/>
                </a:solidFill>
                <a:latin typeface="PT Sans Narrow"/>
                <a:ea typeface="PT Sans Narrow"/>
                <a:cs typeface="PT Sans Narrow"/>
                <a:sym typeface="PT Sans Narrow"/>
              </a:rPr>
              <a:t>All entries must be submitted using the online submission form on the DigiInventors Challenge website (</a:t>
            </a:r>
            <a:r>
              <a:rPr lang="en-GB" dirty="0">
                <a:hlinkClick r:id="rId4"/>
              </a:rPr>
              <a:t>Apply | Digital Health &amp; Care Innovation Centre</a:t>
            </a:r>
            <a:r>
              <a:rPr lang="en-GB" sz="1200" dirty="0">
                <a:solidFill>
                  <a:schemeClr val="dk1"/>
                </a:solidFill>
                <a:latin typeface="PT Sans Narrow"/>
                <a:ea typeface="PT Sans Narrow"/>
                <a:cs typeface="PT Sans Narrow"/>
                <a:sym typeface="PT Sans Narrow"/>
              </a:rPr>
              <a:t>)</a:t>
            </a:r>
          </a:p>
          <a:p>
            <a:pPr marL="171450" lvl="0" indent="-171450" algn="l" rtl="0">
              <a:spcBef>
                <a:spcPts val="0"/>
              </a:spcBef>
              <a:spcAft>
                <a:spcPts val="0"/>
              </a:spcAft>
              <a:buClr>
                <a:schemeClr val="dk1"/>
              </a:buClr>
              <a:buSzPts val="1100"/>
              <a:buFont typeface="Arial" panose="020B0604020202020204" pitchFamily="34" charset="0"/>
              <a:buChar char="•"/>
            </a:pPr>
            <a:r>
              <a:rPr lang="en-GB" sz="1200" dirty="0">
                <a:solidFill>
                  <a:schemeClr val="dk1"/>
                </a:solidFill>
                <a:latin typeface="PT Sans Narrow"/>
                <a:ea typeface="PT Sans Narrow"/>
                <a:cs typeface="PT Sans Narrow"/>
                <a:sym typeface="PT Sans Narrow"/>
              </a:rPr>
              <a:t>Entries after closing date will not be accepted (</a:t>
            </a:r>
            <a:r>
              <a:rPr lang="en-GB" sz="1200" b="1" dirty="0">
                <a:solidFill>
                  <a:schemeClr val="dk1"/>
                </a:solidFill>
                <a:latin typeface="PT Sans Narrow"/>
                <a:ea typeface="PT Sans Narrow"/>
                <a:cs typeface="PT Sans Narrow"/>
                <a:sym typeface="PT Sans Narrow"/>
              </a:rPr>
              <a:t>closing date is on (</a:t>
            </a:r>
            <a:r>
              <a:rPr lang="en-GB" dirty="0">
                <a:hlinkClick r:id="rId3"/>
              </a:rPr>
              <a:t>The Challenge | Digital Health &amp; Care Innovation Centre</a:t>
            </a:r>
            <a:r>
              <a:rPr lang="en-GB" sz="1200" b="1" u="sng" dirty="0">
                <a:solidFill>
                  <a:schemeClr val="hlink"/>
                </a:solidFill>
                <a:latin typeface="PT Sans Narrow"/>
                <a:ea typeface="PT Sans Narrow"/>
                <a:cs typeface="PT Sans Narrow"/>
                <a:sym typeface="PT Sans Narrow"/>
              </a:rPr>
              <a:t>)</a:t>
            </a:r>
            <a:endParaRPr lang="en-GB" sz="1200" b="1" u="sng" dirty="0">
              <a:solidFill>
                <a:schemeClr val="dk1"/>
              </a:solidFill>
              <a:latin typeface="PT Sans Narrow"/>
              <a:ea typeface="PT Sans Narrow"/>
              <a:cs typeface="PT Sans Narrow"/>
              <a:sym typeface="PT Sans Narrow"/>
            </a:endParaRPr>
          </a:p>
          <a:p>
            <a:pPr marL="171450" lvl="0" indent="-171450" algn="l" rtl="0">
              <a:spcBef>
                <a:spcPts val="0"/>
              </a:spcBef>
              <a:spcAft>
                <a:spcPts val="0"/>
              </a:spcAft>
              <a:buClr>
                <a:schemeClr val="dk1"/>
              </a:buClr>
              <a:buSzPts val="1100"/>
              <a:buFont typeface="Arial" panose="020B0604020202020204" pitchFamily="34" charset="0"/>
              <a:buChar char="•"/>
            </a:pPr>
            <a:r>
              <a:rPr lang="en-GB" sz="1200" dirty="0">
                <a:solidFill>
                  <a:schemeClr val="dk1"/>
                </a:solidFill>
                <a:latin typeface="PT Sans Narrow"/>
                <a:ea typeface="PT Sans Narrow"/>
                <a:cs typeface="PT Sans Narrow"/>
                <a:sym typeface="PT Sans Narrow"/>
              </a:rPr>
              <a:t>Entries must be entirely the work of the team submitting the entry</a:t>
            </a:r>
          </a:p>
          <a:p>
            <a:pPr marL="171450" lvl="0" indent="-171450" algn="l" rtl="0">
              <a:spcBef>
                <a:spcPts val="0"/>
              </a:spcBef>
              <a:spcAft>
                <a:spcPts val="0"/>
              </a:spcAft>
              <a:buClr>
                <a:schemeClr val="dk1"/>
              </a:buClr>
              <a:buSzPts val="1100"/>
              <a:buFont typeface="Arial" panose="020B0604020202020204" pitchFamily="34" charset="0"/>
              <a:buChar char="•"/>
            </a:pPr>
            <a:r>
              <a:rPr lang="en-GB" sz="1200" dirty="0">
                <a:solidFill>
                  <a:schemeClr val="dk1"/>
                </a:solidFill>
                <a:latin typeface="PT Sans Narrow"/>
                <a:ea typeface="PT Sans Narrow"/>
                <a:cs typeface="PT Sans Narrow"/>
                <a:sym typeface="PT Sans Narrow"/>
              </a:rPr>
              <a:t>There is</a:t>
            </a:r>
            <a:r>
              <a:rPr lang="en-GB" sz="1200" b="1" u="sng" dirty="0">
                <a:solidFill>
                  <a:schemeClr val="dk1"/>
                </a:solidFill>
                <a:latin typeface="PT Sans Narrow"/>
                <a:ea typeface="PT Sans Narrow"/>
                <a:cs typeface="PT Sans Narrow"/>
                <a:sym typeface="PT Sans Narrow"/>
              </a:rPr>
              <a:t> no charge</a:t>
            </a:r>
            <a:r>
              <a:rPr lang="en-GB" sz="1200" dirty="0">
                <a:solidFill>
                  <a:schemeClr val="dk1"/>
                </a:solidFill>
                <a:latin typeface="PT Sans Narrow"/>
                <a:ea typeface="PT Sans Narrow"/>
                <a:cs typeface="PT Sans Narrow"/>
                <a:sym typeface="PT Sans Narrow"/>
              </a:rPr>
              <a:t> for entering the #DigiInventors Challenge</a:t>
            </a:r>
          </a:p>
          <a:p>
            <a:pPr marL="171450" lvl="0" indent="-171450" algn="l" rtl="0">
              <a:spcBef>
                <a:spcPts val="0"/>
              </a:spcBef>
              <a:spcAft>
                <a:spcPts val="0"/>
              </a:spcAft>
              <a:buClr>
                <a:schemeClr val="dk1"/>
              </a:buClr>
              <a:buSzPts val="1100"/>
              <a:buFont typeface="Arial" panose="020B0604020202020204" pitchFamily="34" charset="0"/>
              <a:buChar char="•"/>
            </a:pPr>
            <a:r>
              <a:rPr lang="en-GB" sz="1200" dirty="0">
                <a:solidFill>
                  <a:schemeClr val="dk1"/>
                </a:solidFill>
                <a:highlight>
                  <a:srgbClr val="FFCE22"/>
                </a:highlight>
                <a:latin typeface="PT Sans Narrow"/>
                <a:ea typeface="PT Sans Narrow"/>
                <a:cs typeface="PT Sans Narrow"/>
                <a:sym typeface="PT Sans Narrow"/>
              </a:rPr>
              <a:t>Entries must never have been published on any website, blog or online forum, nor have won or\ been placed (i.e. 2nd, 3rd, runner up etc) in any other competition</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7</a:t>
            </a:fld>
            <a:endParaRPr lang="en-US"/>
          </a:p>
        </p:txBody>
      </p:sp>
    </p:spTree>
    <p:extLst>
      <p:ext uri="{BB962C8B-B14F-4D97-AF65-F5344CB8AC3E}">
        <p14:creationId xmlns:p14="http://schemas.microsoft.com/office/powerpoint/2010/main" val="3072484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u="sng" dirty="0">
                <a:solidFill>
                  <a:schemeClr val="hlink"/>
                </a:solidFill>
                <a:hlinkClick r:id="rId3"/>
              </a:rPr>
              <a:t>Scotland Women's National Football Team | </a:t>
            </a:r>
            <a:r>
              <a:rPr lang="en-GB" u="sng" dirty="0" err="1">
                <a:solidFill>
                  <a:schemeClr val="hlink"/>
                </a:solidFill>
                <a:hlinkClick r:id="rId3"/>
              </a:rPr>
              <a:t>SWNT</a:t>
            </a:r>
            <a:r>
              <a:rPr lang="en-GB" u="sng" dirty="0">
                <a:solidFill>
                  <a:schemeClr val="hlink"/>
                </a:solidFill>
                <a:hlinkClick r:id="rId3"/>
              </a:rPr>
              <a:t> | Scottish FA</a:t>
            </a:r>
            <a:endParaRPr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Introduction to competition - #DigiInventors Challenge details</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PROMPTS</a:t>
            </a:r>
            <a:endParaRPr sz="1200" b="1" i="1" dirty="0">
              <a:solidFill>
                <a:schemeClr val="dk1"/>
              </a:solidFill>
              <a:highlight>
                <a:srgbClr val="FFE599"/>
              </a:highlight>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We are going to be exploring digital health technology, so this is where technology is used to help come up with better health and wellbeing solutions.</a:t>
            </a:r>
            <a:endParaRPr dirty="0"/>
          </a:p>
          <a:p>
            <a:pPr marL="171450" lvl="0" indent="-171450" algn="l" rtl="0">
              <a:spcBef>
                <a:spcPts val="0"/>
              </a:spcBef>
              <a:spcAft>
                <a:spcPts val="0"/>
              </a:spcAft>
              <a:buClr>
                <a:schemeClr val="dk1"/>
              </a:buClr>
              <a:buSzPts val="1100"/>
              <a:buFont typeface="Arial"/>
              <a:buChar char="•"/>
            </a:pPr>
            <a:r>
              <a:rPr lang="en-GB" sz="1200" dirty="0">
                <a:solidFill>
                  <a:schemeClr val="accent1"/>
                </a:solidFill>
                <a:latin typeface="PT Sans Narrow"/>
                <a:ea typeface="PT Sans Narrow"/>
                <a:cs typeface="PT Sans Narrow"/>
                <a:sym typeface="PT Sans Narrow"/>
              </a:rPr>
              <a:t>This year’s Challenge has 2 questions:</a:t>
            </a:r>
            <a:endParaRPr dirty="0"/>
          </a:p>
          <a:p>
            <a:pPr marL="628650" lvl="1" indent="-171450" algn="l" rtl="0">
              <a:spcBef>
                <a:spcPts val="0"/>
              </a:spcBef>
              <a:spcAft>
                <a:spcPts val="0"/>
              </a:spcAft>
              <a:buClr>
                <a:schemeClr val="dk1"/>
              </a:buClr>
              <a:buSzPts val="1100"/>
              <a:buFont typeface="Arial"/>
              <a:buChar char="•"/>
            </a:pPr>
            <a:r>
              <a:rPr lang="en-GB" sz="1200" dirty="0">
                <a:solidFill>
                  <a:schemeClr val="accent1"/>
                </a:solidFill>
                <a:latin typeface="PT Sans Narrow"/>
                <a:ea typeface="PT Sans Narrow"/>
                <a:cs typeface="PT Sans Narrow"/>
                <a:sym typeface="PT Sans Narrow"/>
              </a:rPr>
              <a:t>One based on Scottish Women’s Football</a:t>
            </a:r>
            <a:endParaRPr dirty="0"/>
          </a:p>
          <a:p>
            <a:pPr marL="628650" lvl="1" indent="-171450" algn="l" rtl="0">
              <a:spcBef>
                <a:spcPts val="0"/>
              </a:spcBef>
              <a:spcAft>
                <a:spcPts val="0"/>
              </a:spcAft>
              <a:buClr>
                <a:schemeClr val="dk1"/>
              </a:buClr>
              <a:buSzPts val="1100"/>
              <a:buFont typeface="Arial"/>
              <a:buChar char="•"/>
            </a:pPr>
            <a:r>
              <a:rPr lang="en-GB" sz="1200" dirty="0">
                <a:solidFill>
                  <a:schemeClr val="accent1"/>
                </a:solidFill>
                <a:latin typeface="PT Sans Narrow"/>
                <a:ea typeface="PT Sans Narrow"/>
                <a:cs typeface="PT Sans Narrow"/>
                <a:sym typeface="PT Sans Narrow"/>
              </a:rPr>
              <a:t>One based on a general health and social care challenge of your choice</a:t>
            </a:r>
            <a:endParaRPr dirty="0"/>
          </a:p>
          <a:p>
            <a:pPr marL="171450" lvl="0" indent="-171450" algn="l" rtl="0">
              <a:spcBef>
                <a:spcPts val="0"/>
              </a:spcBef>
              <a:spcAft>
                <a:spcPts val="0"/>
              </a:spcAft>
              <a:buClr>
                <a:schemeClr val="dk1"/>
              </a:buClr>
              <a:buSzPts val="1100"/>
              <a:buFont typeface="Arial"/>
              <a:buChar char="•"/>
            </a:pPr>
            <a:r>
              <a:rPr lang="en-GB" sz="1200" dirty="0">
                <a:solidFill>
                  <a:schemeClr val="accent1"/>
                </a:solidFill>
                <a:latin typeface="PT Sans Narrow"/>
                <a:ea typeface="PT Sans Narrow"/>
                <a:cs typeface="PT Sans Narrow"/>
                <a:sym typeface="PT Sans Narrow"/>
              </a:rPr>
              <a:t>Judges are looking for unique tech solutions. They want to know why your solution is unique and is it important to the health and care of the young people, evidence you have research and looking into the problem and thought about how this idea could become a reality and be scaled so all young people can benefit from it. </a:t>
            </a:r>
            <a:endParaRPr dirty="0"/>
          </a:p>
          <a:p>
            <a:pPr marL="171450" lvl="0" indent="-171450" algn="l" rtl="0">
              <a:spcBef>
                <a:spcPts val="0"/>
              </a:spcBef>
              <a:spcAft>
                <a:spcPts val="0"/>
              </a:spcAft>
              <a:buClr>
                <a:schemeClr val="dk1"/>
              </a:buClr>
              <a:buSzPts val="1100"/>
              <a:buFont typeface="Arial"/>
              <a:buChar char="•"/>
            </a:pPr>
            <a:r>
              <a:rPr lang="en-GB" sz="1200" dirty="0">
                <a:solidFill>
                  <a:schemeClr val="accent1"/>
                </a:solidFill>
                <a:latin typeface="PT Sans Narrow"/>
                <a:ea typeface="PT Sans Narrow"/>
                <a:cs typeface="PT Sans Narrow"/>
                <a:sym typeface="PT Sans Narrow"/>
              </a:rPr>
              <a:t>You need to answer a series of questions, submit a visual and a 1-minute elevator pitch as part of your submission</a:t>
            </a:r>
            <a:endParaRPr dirty="0"/>
          </a:p>
          <a:p>
            <a:pPr marL="171450" lvl="0" indent="-10160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endParaRPr dirty="0"/>
          </a:p>
          <a:p>
            <a:pPr marL="171450" lvl="0" indent="-171450" algn="l" rtl="0">
              <a:spcBef>
                <a:spcPts val="0"/>
              </a:spcBef>
              <a:spcAft>
                <a:spcPts val="0"/>
              </a:spcAft>
              <a:buClr>
                <a:schemeClr val="dk1"/>
              </a:buClr>
              <a:buSzPts val="1200"/>
              <a:buFont typeface="PT Sans Narrow"/>
              <a:buChar char="+"/>
            </a:pPr>
            <a:r>
              <a:rPr lang="en-GB" sz="1200" dirty="0">
                <a:solidFill>
                  <a:schemeClr val="dk1"/>
                </a:solidFill>
                <a:latin typeface="PT Sans Narrow"/>
                <a:ea typeface="PT Sans Narrow"/>
                <a:cs typeface="PT Sans Narrow"/>
                <a:sym typeface="PT Sans Narrow"/>
              </a:rPr>
              <a:t>Understanding of the competition details and entry requirements</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TEACHER INFORMATION ABOUT RULES OF COMPETITION:</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The rules for the competition are below. This information is for teacher/individual delivering this challenge the only one I would mention to pupils is the last one just </a:t>
            </a:r>
            <a:r>
              <a:rPr lang="en-GB" sz="1200" dirty="0" err="1">
                <a:solidFill>
                  <a:schemeClr val="dk1"/>
                </a:solidFill>
                <a:latin typeface="PT Sans Narrow"/>
                <a:ea typeface="PT Sans Narrow"/>
                <a:cs typeface="PT Sans Narrow"/>
                <a:sym typeface="PT Sans Narrow"/>
              </a:rPr>
              <a:t>incase</a:t>
            </a:r>
            <a:r>
              <a:rPr lang="en-GB" sz="1200" dirty="0">
                <a:solidFill>
                  <a:schemeClr val="dk1"/>
                </a:solidFill>
                <a:latin typeface="PT Sans Narrow"/>
                <a:ea typeface="PT Sans Narrow"/>
                <a:cs typeface="PT Sans Narrow"/>
                <a:sym typeface="PT Sans Narrow"/>
              </a:rPr>
              <a:t> any pupils have been involved in similar competitions and may want to use a previous entry.</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The rules state that: </a:t>
            </a:r>
            <a:endParaRPr dirty="0"/>
          </a:p>
          <a:p>
            <a:pPr marL="171450" lvl="0" indent="-171450" algn="l" rtl="0">
              <a:spcBef>
                <a:spcPts val="0"/>
              </a:spcBef>
              <a:spcAft>
                <a:spcPts val="0"/>
              </a:spcAft>
              <a:buClr>
                <a:schemeClr val="dk1"/>
              </a:buClr>
              <a:buSzPts val="1100"/>
              <a:buFont typeface="Arial"/>
              <a:buChar char="•"/>
            </a:pPr>
            <a:r>
              <a:rPr lang="en-GB" sz="1200" b="1" dirty="0">
                <a:solidFill>
                  <a:schemeClr val="dk1"/>
                </a:solidFill>
                <a:latin typeface="PT Sans Narrow"/>
                <a:ea typeface="PT Sans Narrow"/>
                <a:cs typeface="PT Sans Narrow"/>
                <a:sym typeface="PT Sans Narrow"/>
              </a:rPr>
              <a:t>Important dates for this years competition are on </a:t>
            </a:r>
            <a:r>
              <a:rPr lang="en-GB" sz="1200" b="1" u="sng" dirty="0">
                <a:solidFill>
                  <a:schemeClr val="hlink"/>
                </a:solidFill>
                <a:latin typeface="PT Sans Narrow"/>
                <a:ea typeface="PT Sans Narrow"/>
                <a:cs typeface="PT Sans Narrow"/>
                <a:sym typeface="PT Sans Narrow"/>
              </a:rPr>
              <a:t>(all information is on (</a:t>
            </a:r>
            <a:r>
              <a:rPr lang="en-GB" dirty="0">
                <a:hlinkClick r:id="rId4"/>
              </a:rPr>
              <a:t>The Challenge | Digital Health &amp; Care Innovation Centre</a:t>
            </a:r>
            <a:r>
              <a:rPr lang="en-GB" sz="1200" b="1" u="sng" dirty="0">
                <a:solidFill>
                  <a:schemeClr val="hlink"/>
                </a:solidFill>
                <a:latin typeface="PT Sans Narrow"/>
                <a:ea typeface="PT Sans Narrow"/>
                <a:cs typeface="PT Sans Narrow"/>
                <a:sym typeface="PT Sans Narrow"/>
              </a:rPr>
              <a:t>)</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Teams must consist of a maximum of 6 young people at secondary school</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Team members must be attending secondary school to be eligible to participate</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Each team must represent a Scottish or UAE based secondary school, organisation or club</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The name of the school or youth organisation must be stated when registering a team</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Each team must also nominate a responsible adult (over the age of 21) who will act as the team’s mentor during the #DigiInventors Challenge process. </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Parents of team members are not eligible to be mentors in the challenge</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All entries must be submitted using the online submission form on the </a:t>
            </a:r>
            <a:r>
              <a:rPr lang="en-GB" sz="1200" dirty="0" err="1">
                <a:solidFill>
                  <a:schemeClr val="dk1"/>
                </a:solidFill>
                <a:latin typeface="PT Sans Narrow"/>
                <a:ea typeface="PT Sans Narrow"/>
                <a:cs typeface="PT Sans Narrow"/>
                <a:sym typeface="PT Sans Narrow"/>
              </a:rPr>
              <a:t>DigiInventors</a:t>
            </a:r>
            <a:r>
              <a:rPr lang="en-GB" sz="1200" dirty="0">
                <a:solidFill>
                  <a:schemeClr val="dk1"/>
                </a:solidFill>
                <a:latin typeface="PT Sans Narrow"/>
                <a:ea typeface="PT Sans Narrow"/>
                <a:cs typeface="PT Sans Narrow"/>
                <a:sym typeface="PT Sans Narrow"/>
              </a:rPr>
              <a:t> Challenge website (www.digiinventors.com)</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Entries after closing date will not be accepted (</a:t>
            </a:r>
            <a:r>
              <a:rPr lang="en-GB" sz="1200" b="1" dirty="0">
                <a:solidFill>
                  <a:schemeClr val="dk1"/>
                </a:solidFill>
                <a:latin typeface="PT Sans Narrow"/>
                <a:ea typeface="PT Sans Narrow"/>
                <a:cs typeface="PT Sans Narrow"/>
                <a:sym typeface="PT Sans Narrow"/>
              </a:rPr>
              <a:t>closing date is on (</a:t>
            </a:r>
            <a:r>
              <a:rPr lang="en-GB" dirty="0">
                <a:hlinkClick r:id="rId4"/>
              </a:rPr>
              <a:t>The Challenge | Digital Health &amp; Care Innovation Centre</a:t>
            </a:r>
            <a:r>
              <a:rPr lang="en-GB" sz="1200" b="1" u="sng" dirty="0">
                <a:solidFill>
                  <a:schemeClr val="hlink"/>
                </a:solidFill>
                <a:latin typeface="PT Sans Narrow"/>
                <a:ea typeface="PT Sans Narrow"/>
                <a:cs typeface="PT Sans Narrow"/>
                <a:sym typeface="PT Sans Narrow"/>
              </a:rPr>
              <a:t>)</a:t>
            </a:r>
            <a:br>
              <a:rPr lang="en-GB" sz="1200" dirty="0">
                <a:solidFill>
                  <a:schemeClr val="dk1"/>
                </a:solidFill>
                <a:latin typeface="PT Sans Narrow"/>
                <a:ea typeface="PT Sans Narrow"/>
                <a:cs typeface="PT Sans Narrow"/>
                <a:sym typeface="PT Sans Narrow"/>
              </a:rPr>
            </a:br>
            <a:r>
              <a:rPr lang="en-GB" sz="1200" dirty="0">
                <a:solidFill>
                  <a:schemeClr val="dk1"/>
                </a:solidFill>
                <a:latin typeface="PT Sans Narrow"/>
                <a:ea typeface="PT Sans Narrow"/>
                <a:cs typeface="PT Sans Narrow"/>
                <a:sym typeface="PT Sans Narrow"/>
              </a:rPr>
              <a:t>When submitting ensure it’s not locked in school systems e.g. (Glow) as we cannot view or access PP from there.</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latin typeface="PT Sans Narrow"/>
                <a:ea typeface="PT Sans Narrow"/>
                <a:cs typeface="PT Sans Narrow"/>
                <a:sym typeface="PT Sans Narrow"/>
              </a:rPr>
              <a:t>Entries must be entirely the work of the team submitting the entry</a:t>
            </a:r>
            <a:br>
              <a:rPr lang="en-GB" sz="1200" dirty="0">
                <a:solidFill>
                  <a:schemeClr val="dk1"/>
                </a:solidFill>
                <a:latin typeface="PT Sans Narrow"/>
                <a:ea typeface="PT Sans Narrow"/>
                <a:cs typeface="PT Sans Narrow"/>
                <a:sym typeface="PT Sans Narrow"/>
              </a:rPr>
            </a:br>
            <a:r>
              <a:rPr lang="en-GB" sz="1200" dirty="0">
                <a:solidFill>
                  <a:schemeClr val="dk1"/>
                </a:solidFill>
                <a:latin typeface="PT Sans Narrow"/>
                <a:ea typeface="PT Sans Narrow"/>
                <a:cs typeface="PT Sans Narrow"/>
                <a:sym typeface="PT Sans Narrow"/>
              </a:rPr>
              <a:t>There is</a:t>
            </a:r>
            <a:r>
              <a:rPr lang="en-GB" sz="1200" b="1" u="sng" dirty="0">
                <a:solidFill>
                  <a:schemeClr val="dk1"/>
                </a:solidFill>
                <a:latin typeface="PT Sans Narrow"/>
                <a:ea typeface="PT Sans Narrow"/>
                <a:cs typeface="PT Sans Narrow"/>
                <a:sym typeface="PT Sans Narrow"/>
              </a:rPr>
              <a:t> no charge</a:t>
            </a:r>
            <a:r>
              <a:rPr lang="en-GB" sz="1200" dirty="0">
                <a:solidFill>
                  <a:schemeClr val="dk1"/>
                </a:solidFill>
                <a:latin typeface="PT Sans Narrow"/>
                <a:ea typeface="PT Sans Narrow"/>
                <a:cs typeface="PT Sans Narrow"/>
                <a:sym typeface="PT Sans Narrow"/>
              </a:rPr>
              <a:t> for entering the #DigiInventors Challenge</a:t>
            </a:r>
            <a:endParaRPr dirty="0"/>
          </a:p>
          <a:p>
            <a:pPr marL="171450" lvl="0" indent="-171450" algn="l" rtl="0">
              <a:spcBef>
                <a:spcPts val="0"/>
              </a:spcBef>
              <a:spcAft>
                <a:spcPts val="0"/>
              </a:spcAft>
              <a:buClr>
                <a:schemeClr val="dk1"/>
              </a:buClr>
              <a:buSzPts val="1100"/>
              <a:buFont typeface="Arial"/>
              <a:buChar char="•"/>
            </a:pPr>
            <a:r>
              <a:rPr lang="en-GB" sz="1200" dirty="0">
                <a:solidFill>
                  <a:schemeClr val="dk1"/>
                </a:solidFill>
                <a:highlight>
                  <a:srgbClr val="FFCE22"/>
                </a:highlight>
                <a:latin typeface="PT Sans Narrow"/>
                <a:ea typeface="PT Sans Narrow"/>
                <a:cs typeface="PT Sans Narrow"/>
                <a:sym typeface="PT Sans Narrow"/>
              </a:rPr>
              <a:t>Entries must never have been published on any website, blog or online forum, nor have won or\ been placed (i.e. 2nd, 3rd, runner up etc) in any other competition</a:t>
            </a:r>
            <a:endParaRPr dirty="0"/>
          </a:p>
          <a:p>
            <a:pPr marL="0" lvl="0" indent="0" algn="l" rtl="0">
              <a:spcBef>
                <a:spcPts val="0"/>
              </a:spcBef>
              <a:spcAft>
                <a:spcPts val="0"/>
              </a:spcAft>
              <a:buNone/>
            </a:pPr>
            <a:endParaRPr dirty="0"/>
          </a:p>
        </p:txBody>
      </p:sp>
      <p:sp>
        <p:nvSpPr>
          <p:cNvPr id="126" name="Google Shape;12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Report link - https://</a:t>
            </a:r>
            <a:r>
              <a:rPr lang="en-GB" dirty="0" err="1"/>
              <a:t>www.actify.org.uk</a:t>
            </a:r>
            <a:r>
              <a:rPr lang="en-GB" dirty="0"/>
              <a:t>/module/454</a:t>
            </a:r>
          </a:p>
        </p:txBody>
      </p:sp>
      <p:sp>
        <p:nvSpPr>
          <p:cNvPr id="4" name="Slide Number Placeholder 3"/>
          <p:cNvSpPr>
            <a:spLocks noGrp="1"/>
          </p:cNvSpPr>
          <p:nvPr>
            <p:ph type="sldNum" sz="quarter" idx="5"/>
          </p:nvPr>
        </p:nvSpPr>
        <p:spPr/>
        <p:txBody>
          <a:bodyPr/>
          <a:lstStyle/>
          <a:p>
            <a:fld id="{CCA34DD8-145F-C244-94F8-8DF8B5172A7A}" type="slidenum">
              <a:rPr lang="en-US" smtClean="0"/>
              <a:t>9</a:t>
            </a:fld>
            <a:endParaRPr lang="en-US"/>
          </a:p>
        </p:txBody>
      </p:sp>
    </p:spTree>
    <p:extLst>
      <p:ext uri="{BB962C8B-B14F-4D97-AF65-F5344CB8AC3E}">
        <p14:creationId xmlns:p14="http://schemas.microsoft.com/office/powerpoint/2010/main" val="79816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normAutofit/>
          </a:bodyPr>
          <a:lstStyle>
            <a:lvl1pPr algn="ctr">
              <a:defRPr sz="6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816626"/>
            <a:ext cx="9144000" cy="861391"/>
          </a:xfrm>
        </p:spPr>
        <p:txBody>
          <a:bodyPr/>
          <a:lstStyle>
            <a:lvl1pPr marL="0" indent="0" algn="ctr">
              <a:buNone/>
              <a:defRPr sz="2400">
                <a:solidFill>
                  <a:srgbClr val="FF717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3092169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26888" y="457200"/>
            <a:ext cx="5820874" cy="5943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293748"/>
            <a:ext cx="3932237" cy="410705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15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43"/>
        <p:cNvGrpSpPr/>
        <p:nvPr/>
      </p:nvGrpSpPr>
      <p:grpSpPr>
        <a:xfrm>
          <a:off x="0" y="0"/>
          <a:ext cx="0" cy="0"/>
          <a:chOff x="0" y="0"/>
          <a:chExt cx="0" cy="0"/>
        </a:xfrm>
      </p:grpSpPr>
      <p:sp>
        <p:nvSpPr>
          <p:cNvPr id="44" name="Google Shape;44;p29"/>
          <p:cNvSpPr txBox="1">
            <a:spLocks noGrp="1"/>
          </p:cNvSpPr>
          <p:nvPr>
            <p:ph type="body" idx="1"/>
          </p:nvPr>
        </p:nvSpPr>
        <p:spPr>
          <a:xfrm>
            <a:off x="838200" y="1825625"/>
            <a:ext cx="5181600" cy="4667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25563"/>
              </a:buClr>
              <a:buSzPts val="1800"/>
              <a:buChar char="•"/>
              <a:defRPr/>
            </a:lvl1pPr>
            <a:lvl2pPr marL="914400" lvl="1" indent="-342900" algn="l">
              <a:lnSpc>
                <a:spcPct val="90000"/>
              </a:lnSpc>
              <a:spcBef>
                <a:spcPts val="500"/>
              </a:spcBef>
              <a:spcAft>
                <a:spcPts val="0"/>
              </a:spcAft>
              <a:buClr>
                <a:srgbClr val="F72524"/>
              </a:buClr>
              <a:buSzPts val="1800"/>
              <a:buChar char="•"/>
              <a:defRPr/>
            </a:lvl2pPr>
            <a:lvl3pPr marL="1371600" lvl="2" indent="-342900" algn="l">
              <a:lnSpc>
                <a:spcPct val="90000"/>
              </a:lnSpc>
              <a:spcBef>
                <a:spcPts val="500"/>
              </a:spcBef>
              <a:spcAft>
                <a:spcPts val="0"/>
              </a:spcAft>
              <a:buClr>
                <a:srgbClr val="FF7170"/>
              </a:buClr>
              <a:buSzPts val="1800"/>
              <a:buChar char="•"/>
              <a:defRPr/>
            </a:lvl3pPr>
            <a:lvl4pPr marL="1828800" lvl="3" indent="-342900" algn="l">
              <a:lnSpc>
                <a:spcPct val="90000"/>
              </a:lnSpc>
              <a:spcBef>
                <a:spcPts val="500"/>
              </a:spcBef>
              <a:spcAft>
                <a:spcPts val="0"/>
              </a:spcAft>
              <a:buClr>
                <a:srgbClr val="C8C73C"/>
              </a:buClr>
              <a:buSzPts val="1800"/>
              <a:buChar char="•"/>
              <a:defRPr/>
            </a:lvl4pPr>
            <a:lvl5pPr marL="2286000" lvl="4" indent="-342900" algn="l">
              <a:lnSpc>
                <a:spcPct val="90000"/>
              </a:lnSpc>
              <a:spcBef>
                <a:spcPts val="500"/>
              </a:spcBef>
              <a:spcAft>
                <a:spcPts val="0"/>
              </a:spcAft>
              <a:buClr>
                <a:srgbClr val="42556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5" name="Google Shape;45;p29"/>
          <p:cNvSpPr txBox="1">
            <a:spLocks noGrp="1"/>
          </p:cNvSpPr>
          <p:nvPr>
            <p:ph type="body" idx="2"/>
          </p:nvPr>
        </p:nvSpPr>
        <p:spPr>
          <a:xfrm>
            <a:off x="6172200" y="1825625"/>
            <a:ext cx="5181600" cy="4667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25563"/>
              </a:buClr>
              <a:buSzPts val="1800"/>
              <a:buChar char="•"/>
              <a:defRPr/>
            </a:lvl1pPr>
            <a:lvl2pPr marL="914400" lvl="1" indent="-342900" algn="l">
              <a:lnSpc>
                <a:spcPct val="90000"/>
              </a:lnSpc>
              <a:spcBef>
                <a:spcPts val="500"/>
              </a:spcBef>
              <a:spcAft>
                <a:spcPts val="0"/>
              </a:spcAft>
              <a:buClr>
                <a:srgbClr val="F72524"/>
              </a:buClr>
              <a:buSzPts val="1800"/>
              <a:buChar char="•"/>
              <a:defRPr/>
            </a:lvl2pPr>
            <a:lvl3pPr marL="1371600" lvl="2" indent="-342900" algn="l">
              <a:lnSpc>
                <a:spcPct val="90000"/>
              </a:lnSpc>
              <a:spcBef>
                <a:spcPts val="500"/>
              </a:spcBef>
              <a:spcAft>
                <a:spcPts val="0"/>
              </a:spcAft>
              <a:buClr>
                <a:srgbClr val="FF7170"/>
              </a:buClr>
              <a:buSzPts val="1800"/>
              <a:buChar char="•"/>
              <a:defRPr/>
            </a:lvl3pPr>
            <a:lvl4pPr marL="1828800" lvl="3" indent="-342900" algn="l">
              <a:lnSpc>
                <a:spcPct val="90000"/>
              </a:lnSpc>
              <a:spcBef>
                <a:spcPts val="500"/>
              </a:spcBef>
              <a:spcAft>
                <a:spcPts val="0"/>
              </a:spcAft>
              <a:buClr>
                <a:srgbClr val="C8C73C"/>
              </a:buClr>
              <a:buSzPts val="1800"/>
              <a:buChar char="•"/>
              <a:defRPr/>
            </a:lvl4pPr>
            <a:lvl5pPr marL="2286000" lvl="4" indent="-342900" algn="l">
              <a:lnSpc>
                <a:spcPct val="90000"/>
              </a:lnSpc>
              <a:spcBef>
                <a:spcPts val="500"/>
              </a:spcBef>
              <a:spcAft>
                <a:spcPts val="0"/>
              </a:spcAft>
              <a:buClr>
                <a:srgbClr val="42556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29"/>
          <p:cNvSpPr txBox="1">
            <a:spLocks noGrp="1"/>
          </p:cNvSpPr>
          <p:nvPr>
            <p:ph type="title"/>
          </p:nvPr>
        </p:nvSpPr>
        <p:spPr>
          <a:xfrm>
            <a:off x="838200" y="365125"/>
            <a:ext cx="1016846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50232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chemeClr val="accent3">
                <a:lumMod val="0"/>
                <a:lumOff val="100000"/>
              </a:schemeClr>
            </a:gs>
            <a:gs pos="77020">
              <a:schemeClr val="bg2">
                <a:lumMod val="85000"/>
              </a:schemeClr>
            </a:gs>
            <a:gs pos="40000">
              <a:schemeClr val="accent3">
                <a:lumMod val="0"/>
                <a:lumOff val="100000"/>
              </a:schemeClr>
            </a:gs>
            <a:gs pos="100000">
              <a:schemeClr val="bg1">
                <a:lumMod val="6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E574DD-0302-9049-A8CE-513925A780EA}"/>
              </a:ext>
            </a:extLst>
          </p:cNvPr>
          <p:cNvSpPr/>
          <p:nvPr userDrawn="1"/>
        </p:nvSpPr>
        <p:spPr>
          <a:xfrm>
            <a:off x="0" y="3614737"/>
            <a:ext cx="12192000" cy="54292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Rectangle 17">
            <a:extLst>
              <a:ext uri="{FF2B5EF4-FFF2-40B4-BE49-F238E27FC236}">
                <a16:creationId xmlns:a16="http://schemas.microsoft.com/office/drawing/2014/main" id="{A7E0C165-E9F9-4840-A55E-85E035F9C762}"/>
              </a:ext>
            </a:extLst>
          </p:cNvPr>
          <p:cNvSpPr/>
          <p:nvPr userDrawn="1"/>
        </p:nvSpPr>
        <p:spPr>
          <a:xfrm>
            <a:off x="2714965" y="3614737"/>
            <a:ext cx="2252663" cy="5429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DDBC98F2-5505-8849-B1A1-BCC58F271B28}"/>
              </a:ext>
            </a:extLst>
          </p:cNvPr>
          <p:cNvSpPr/>
          <p:nvPr userDrawn="1"/>
        </p:nvSpPr>
        <p:spPr>
          <a:xfrm>
            <a:off x="7220291" y="3614737"/>
            <a:ext cx="2252663" cy="5429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Rectangle 19">
            <a:extLst>
              <a:ext uri="{FF2B5EF4-FFF2-40B4-BE49-F238E27FC236}">
                <a16:creationId xmlns:a16="http://schemas.microsoft.com/office/drawing/2014/main" id="{8E0D0970-A906-6743-BCD1-1CA96CCA2FD1}"/>
              </a:ext>
            </a:extLst>
          </p:cNvPr>
          <p:cNvSpPr/>
          <p:nvPr userDrawn="1"/>
        </p:nvSpPr>
        <p:spPr>
          <a:xfrm>
            <a:off x="4967628" y="3614737"/>
            <a:ext cx="2252663" cy="542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C7D9DE41-942B-1443-9CE2-5500F7E5C976}"/>
              </a:ext>
            </a:extLst>
          </p:cNvPr>
          <p:cNvSpPr/>
          <p:nvPr userDrawn="1"/>
        </p:nvSpPr>
        <p:spPr>
          <a:xfrm>
            <a:off x="9472954" y="3614737"/>
            <a:ext cx="2252663" cy="5429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Rectangle 21">
            <a:extLst>
              <a:ext uri="{FF2B5EF4-FFF2-40B4-BE49-F238E27FC236}">
                <a16:creationId xmlns:a16="http://schemas.microsoft.com/office/drawing/2014/main" id="{6D3A7595-EB2B-C648-A493-178FB31AA325}"/>
              </a:ext>
            </a:extLst>
          </p:cNvPr>
          <p:cNvSpPr/>
          <p:nvPr userDrawn="1"/>
        </p:nvSpPr>
        <p:spPr>
          <a:xfrm>
            <a:off x="462302" y="3614737"/>
            <a:ext cx="2252663" cy="5429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Rectangle 22">
            <a:extLst>
              <a:ext uri="{FF2B5EF4-FFF2-40B4-BE49-F238E27FC236}">
                <a16:creationId xmlns:a16="http://schemas.microsoft.com/office/drawing/2014/main" id="{DDDEA580-11AC-B148-BB37-7B865F0A8E8F}"/>
              </a:ext>
            </a:extLst>
          </p:cNvPr>
          <p:cNvSpPr/>
          <p:nvPr userDrawn="1"/>
        </p:nvSpPr>
        <p:spPr>
          <a:xfrm rot="5400000">
            <a:off x="995700" y="4709092"/>
            <a:ext cx="1185865" cy="830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Rectangle 24">
            <a:extLst>
              <a:ext uri="{FF2B5EF4-FFF2-40B4-BE49-F238E27FC236}">
                <a16:creationId xmlns:a16="http://schemas.microsoft.com/office/drawing/2014/main" id="{C8135F20-1BA2-CC48-9AD1-575655FBD297}"/>
              </a:ext>
            </a:extLst>
          </p:cNvPr>
          <p:cNvSpPr/>
          <p:nvPr userDrawn="1"/>
        </p:nvSpPr>
        <p:spPr>
          <a:xfrm rot="5400000">
            <a:off x="3248363" y="2980302"/>
            <a:ext cx="1185865" cy="830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059050B7-FE72-3B43-B17F-0FA8F3FC1B15}"/>
              </a:ext>
            </a:extLst>
          </p:cNvPr>
          <p:cNvSpPr/>
          <p:nvPr userDrawn="1"/>
        </p:nvSpPr>
        <p:spPr>
          <a:xfrm rot="5400000">
            <a:off x="7753690" y="2980302"/>
            <a:ext cx="1185865" cy="830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Rectangle 27">
            <a:extLst>
              <a:ext uri="{FF2B5EF4-FFF2-40B4-BE49-F238E27FC236}">
                <a16:creationId xmlns:a16="http://schemas.microsoft.com/office/drawing/2014/main" id="{E7AB8015-61A4-5143-B7A2-757306490700}"/>
              </a:ext>
            </a:extLst>
          </p:cNvPr>
          <p:cNvSpPr/>
          <p:nvPr userDrawn="1"/>
        </p:nvSpPr>
        <p:spPr>
          <a:xfrm rot="5400000">
            <a:off x="10047855" y="4709090"/>
            <a:ext cx="1185865" cy="830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Rectangle 29">
            <a:extLst>
              <a:ext uri="{FF2B5EF4-FFF2-40B4-BE49-F238E27FC236}">
                <a16:creationId xmlns:a16="http://schemas.microsoft.com/office/drawing/2014/main" id="{2FFD0D0C-12F6-E144-911F-7DC1A344FEBE}"/>
              </a:ext>
            </a:extLst>
          </p:cNvPr>
          <p:cNvSpPr/>
          <p:nvPr userDrawn="1"/>
        </p:nvSpPr>
        <p:spPr>
          <a:xfrm rot="5400000">
            <a:off x="5501027" y="4709091"/>
            <a:ext cx="1185865" cy="83005"/>
          </a:xfrm>
          <a:prstGeom prst="rect">
            <a:avLst/>
          </a:prstGeom>
          <a:solidFill>
            <a:srgbClr val="FF5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Oval 30">
            <a:extLst>
              <a:ext uri="{FF2B5EF4-FFF2-40B4-BE49-F238E27FC236}">
                <a16:creationId xmlns:a16="http://schemas.microsoft.com/office/drawing/2014/main" id="{A8CBAFE3-2F54-3C41-B9C8-6580B1E2261A}"/>
              </a:ext>
            </a:extLst>
          </p:cNvPr>
          <p:cNvSpPr/>
          <p:nvPr userDrawn="1"/>
        </p:nvSpPr>
        <p:spPr>
          <a:xfrm>
            <a:off x="9819256" y="4929188"/>
            <a:ext cx="1643062" cy="164306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Oval 31">
            <a:extLst>
              <a:ext uri="{FF2B5EF4-FFF2-40B4-BE49-F238E27FC236}">
                <a16:creationId xmlns:a16="http://schemas.microsoft.com/office/drawing/2014/main" id="{EBA34F62-9EE1-634F-BD96-1A0F99E0235B}"/>
              </a:ext>
            </a:extLst>
          </p:cNvPr>
          <p:cNvSpPr/>
          <p:nvPr userDrawn="1"/>
        </p:nvSpPr>
        <p:spPr>
          <a:xfrm>
            <a:off x="7483589" y="1257300"/>
            <a:ext cx="1643062" cy="16430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Oval 32">
            <a:extLst>
              <a:ext uri="{FF2B5EF4-FFF2-40B4-BE49-F238E27FC236}">
                <a16:creationId xmlns:a16="http://schemas.microsoft.com/office/drawing/2014/main" id="{567584B8-9A35-DC42-BBF1-3A455D9C4F3B}"/>
              </a:ext>
            </a:extLst>
          </p:cNvPr>
          <p:cNvSpPr/>
          <p:nvPr userDrawn="1"/>
        </p:nvSpPr>
        <p:spPr>
          <a:xfrm>
            <a:off x="5272427" y="4929188"/>
            <a:ext cx="1643062" cy="16430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Oval 33">
            <a:extLst>
              <a:ext uri="{FF2B5EF4-FFF2-40B4-BE49-F238E27FC236}">
                <a16:creationId xmlns:a16="http://schemas.microsoft.com/office/drawing/2014/main" id="{C52B9B47-1C71-3444-907E-AE695F961FAF}"/>
              </a:ext>
            </a:extLst>
          </p:cNvPr>
          <p:cNvSpPr/>
          <p:nvPr userDrawn="1"/>
        </p:nvSpPr>
        <p:spPr>
          <a:xfrm>
            <a:off x="767101" y="4929188"/>
            <a:ext cx="1643062" cy="164306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Oval 34">
            <a:extLst>
              <a:ext uri="{FF2B5EF4-FFF2-40B4-BE49-F238E27FC236}">
                <a16:creationId xmlns:a16="http://schemas.microsoft.com/office/drawing/2014/main" id="{8F2621F7-B63B-054D-9A8B-51C0450F0F07}"/>
              </a:ext>
            </a:extLst>
          </p:cNvPr>
          <p:cNvSpPr/>
          <p:nvPr userDrawn="1"/>
        </p:nvSpPr>
        <p:spPr>
          <a:xfrm>
            <a:off x="3019765" y="1257300"/>
            <a:ext cx="1643062" cy="16430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0" name="Content Placeholder 55">
            <a:extLst>
              <a:ext uri="{FF2B5EF4-FFF2-40B4-BE49-F238E27FC236}">
                <a16:creationId xmlns:a16="http://schemas.microsoft.com/office/drawing/2014/main" id="{4C783824-9D41-1543-9CFD-09A2936703DF}"/>
              </a:ext>
            </a:extLst>
          </p:cNvPr>
          <p:cNvSpPr>
            <a:spLocks noGrp="1"/>
          </p:cNvSpPr>
          <p:nvPr>
            <p:ph sz="quarter" idx="19"/>
          </p:nvPr>
        </p:nvSpPr>
        <p:spPr>
          <a:xfrm>
            <a:off x="9475694" y="1220312"/>
            <a:ext cx="2225675" cy="1831975"/>
          </a:xfrm>
          <a:prstGeom prst="rect">
            <a:avLst/>
          </a:prstGeom>
        </p:spPr>
        <p:txBody>
          <a:bodyPr rtlCol="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 Master text styles</a:t>
            </a:r>
          </a:p>
        </p:txBody>
      </p:sp>
      <p:sp>
        <p:nvSpPr>
          <p:cNvPr id="54" name="Content Placeholder 49">
            <a:extLst>
              <a:ext uri="{FF2B5EF4-FFF2-40B4-BE49-F238E27FC236}">
                <a16:creationId xmlns:a16="http://schemas.microsoft.com/office/drawing/2014/main" id="{34CEC6EB-38AC-9546-8ADE-94D0C25419E8}"/>
              </a:ext>
            </a:extLst>
          </p:cNvPr>
          <p:cNvSpPr>
            <a:spLocks noGrp="1"/>
          </p:cNvSpPr>
          <p:nvPr>
            <p:ph sz="quarter" idx="14"/>
          </p:nvPr>
        </p:nvSpPr>
        <p:spPr>
          <a:xfrm>
            <a:off x="9685904" y="2371664"/>
            <a:ext cx="2193474" cy="500062"/>
          </a:xfrm>
          <a:prstGeom prst="rect">
            <a:avLst/>
          </a:prstGeom>
        </p:spPr>
        <p:txBody>
          <a:bodyPr rtlCol="0">
            <a:noAutofit/>
          </a:bodyPr>
          <a:lstStyle>
            <a:lvl1pPr marL="0" indent="0" algn="ctr">
              <a:buNone/>
              <a:defRPr sz="2400" b="1">
                <a:solidFill>
                  <a:schemeClr val="tx1"/>
                </a:solidFill>
                <a:latin typeface="+mj-lt"/>
              </a:defRPr>
            </a:lvl1pPr>
            <a:lvl2pPr marL="457200" indent="0" algn="ctr">
              <a:buNone/>
              <a:defRPr>
                <a:solidFill>
                  <a:schemeClr val="accent6"/>
                </a:solidFill>
              </a:defRPr>
            </a:lvl2pPr>
            <a:lvl3pPr marL="914400" indent="0" algn="ctr">
              <a:buNone/>
              <a:defRPr>
                <a:solidFill>
                  <a:schemeClr val="accent6"/>
                </a:solidFill>
              </a:defRPr>
            </a:lvl3pPr>
            <a:lvl4pPr marL="1371600" indent="0" algn="ctr">
              <a:buNone/>
              <a:defRPr>
                <a:solidFill>
                  <a:schemeClr val="accent6"/>
                </a:solidFill>
              </a:defRPr>
            </a:lvl4pPr>
            <a:lvl5pPr marL="1828800" indent="0" algn="ctr">
              <a:buNone/>
              <a:defRPr>
                <a:solidFill>
                  <a:schemeClr val="accent6"/>
                </a:solidFill>
              </a:defRPr>
            </a:lvl5pPr>
          </a:lstStyle>
          <a:p>
            <a:pPr lvl="0" rtl="0"/>
            <a:r>
              <a:rPr lang="en-GB" noProof="0" dirty="0"/>
              <a:t>Click to edit Master text styles</a:t>
            </a:r>
          </a:p>
        </p:txBody>
      </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7221876" y="4700585"/>
            <a:ext cx="2225675" cy="1831975"/>
          </a:xfrm>
          <a:prstGeom prst="rect">
            <a:avLst/>
          </a:prstGeom>
        </p:spPr>
        <p:txBody>
          <a:bodyPr rtlCol="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 Master text styles</a:t>
            </a:r>
          </a:p>
        </p:txBody>
      </p:sp>
      <p:sp>
        <p:nvSpPr>
          <p:cNvPr id="53" name="Content Placeholder 49">
            <a:extLst>
              <a:ext uri="{FF2B5EF4-FFF2-40B4-BE49-F238E27FC236}">
                <a16:creationId xmlns:a16="http://schemas.microsoft.com/office/drawing/2014/main" id="{99F6596D-2AD7-D544-9525-DDDA908A6E84}"/>
              </a:ext>
            </a:extLst>
          </p:cNvPr>
          <p:cNvSpPr>
            <a:spLocks noGrp="1"/>
          </p:cNvSpPr>
          <p:nvPr>
            <p:ph sz="quarter" idx="13"/>
          </p:nvPr>
        </p:nvSpPr>
        <p:spPr>
          <a:xfrm>
            <a:off x="7237977" y="4157660"/>
            <a:ext cx="2193474" cy="500062"/>
          </a:xfrm>
          <a:prstGeom prst="rect">
            <a:avLst/>
          </a:prstGeom>
        </p:spPr>
        <p:txBody>
          <a:bodyPr rtlCol="0">
            <a:noAutofit/>
          </a:bodyPr>
          <a:lstStyle>
            <a:lvl1pPr marL="0" indent="0" algn="ctr">
              <a:buNone/>
              <a:defRPr sz="2400" b="1">
                <a:solidFill>
                  <a:schemeClr val="tx1"/>
                </a:solidFill>
                <a:latin typeface="+mj-lt"/>
              </a:defRPr>
            </a:lvl1pPr>
            <a:lvl2pPr marL="457200" indent="0" algn="ctr">
              <a:buNone/>
              <a:defRPr>
                <a:solidFill>
                  <a:schemeClr val="accent6"/>
                </a:solidFill>
              </a:defRPr>
            </a:lvl2pPr>
            <a:lvl3pPr marL="914400" indent="0" algn="ctr">
              <a:buNone/>
              <a:defRPr>
                <a:solidFill>
                  <a:schemeClr val="accent6"/>
                </a:solidFill>
              </a:defRPr>
            </a:lvl3pPr>
            <a:lvl4pPr marL="1371600" indent="0" algn="ctr">
              <a:buNone/>
              <a:defRPr>
                <a:solidFill>
                  <a:schemeClr val="accent6"/>
                </a:solidFill>
              </a:defRPr>
            </a:lvl4pPr>
            <a:lvl5pPr marL="1828800" indent="0" algn="ctr">
              <a:buNone/>
              <a:defRPr>
                <a:solidFill>
                  <a:schemeClr val="accent6"/>
                </a:solidFill>
              </a:defRPr>
            </a:lvl5pPr>
          </a:lstStyle>
          <a:p>
            <a:pPr lvl="0" rtl="0"/>
            <a:r>
              <a:rPr lang="en-GB" noProof="0"/>
              <a:t>Click to edit Master text styles</a:t>
            </a:r>
          </a:p>
        </p:txBody>
      </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5011481" y="1213745"/>
            <a:ext cx="2225675" cy="1831975"/>
          </a:xfrm>
          <a:prstGeom prst="rect">
            <a:avLst/>
          </a:prstGeom>
        </p:spPr>
        <p:txBody>
          <a:bodyPr rtlCol="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 Master text styles</a:t>
            </a:r>
          </a:p>
        </p:txBody>
      </p:sp>
      <p:sp>
        <p:nvSpPr>
          <p:cNvPr id="52" name="Content Placeholder 49">
            <a:extLst>
              <a:ext uri="{FF2B5EF4-FFF2-40B4-BE49-F238E27FC236}">
                <a16:creationId xmlns:a16="http://schemas.microsoft.com/office/drawing/2014/main" id="{F3F2E1D1-95C0-2E46-A849-AE5D1FBE3A5D}"/>
              </a:ext>
            </a:extLst>
          </p:cNvPr>
          <p:cNvSpPr>
            <a:spLocks noGrp="1"/>
          </p:cNvSpPr>
          <p:nvPr>
            <p:ph sz="quarter" idx="12"/>
          </p:nvPr>
        </p:nvSpPr>
        <p:spPr>
          <a:xfrm>
            <a:off x="4472495" y="2334995"/>
            <a:ext cx="2193474" cy="500062"/>
          </a:xfrm>
          <a:prstGeom prst="rect">
            <a:avLst/>
          </a:prstGeom>
        </p:spPr>
        <p:txBody>
          <a:bodyPr rtlCol="0">
            <a:noAutofit/>
          </a:bodyPr>
          <a:lstStyle>
            <a:lvl1pPr marL="0" indent="0" algn="ctr">
              <a:buNone/>
              <a:defRPr sz="2400" b="1">
                <a:solidFill>
                  <a:schemeClr val="tx1"/>
                </a:solidFill>
                <a:latin typeface="+mj-lt"/>
              </a:defRPr>
            </a:lvl1pPr>
            <a:lvl2pPr marL="457200" indent="0" algn="ctr">
              <a:buNone/>
              <a:defRPr>
                <a:solidFill>
                  <a:schemeClr val="accent6"/>
                </a:solidFill>
              </a:defRPr>
            </a:lvl2pPr>
            <a:lvl3pPr marL="914400" indent="0" algn="ctr">
              <a:buNone/>
              <a:defRPr>
                <a:solidFill>
                  <a:schemeClr val="accent6"/>
                </a:solidFill>
              </a:defRPr>
            </a:lvl3pPr>
            <a:lvl4pPr marL="1371600" indent="0" algn="ctr">
              <a:buNone/>
              <a:defRPr>
                <a:solidFill>
                  <a:schemeClr val="accent6"/>
                </a:solidFill>
              </a:defRPr>
            </a:lvl4pPr>
            <a:lvl5pPr marL="1828800" indent="0" algn="ctr">
              <a:buNone/>
              <a:defRPr>
                <a:solidFill>
                  <a:schemeClr val="accent6"/>
                </a:solidFill>
              </a:defRPr>
            </a:lvl5pPr>
          </a:lstStyle>
          <a:p>
            <a:pPr lvl="0" rtl="0"/>
            <a:r>
              <a:rPr lang="en-GB" noProof="0" dirty="0"/>
              <a:t>Click to edit Master text styles</a:t>
            </a:r>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714288" y="4708515"/>
            <a:ext cx="2225675" cy="1831975"/>
          </a:xfrm>
          <a:prstGeom prst="rect">
            <a:avLst/>
          </a:prstGeom>
        </p:spPr>
        <p:txBody>
          <a:bodyPr rtlCol="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 Master text styles</a:t>
            </a:r>
          </a:p>
        </p:txBody>
      </p:sp>
      <p:sp>
        <p:nvSpPr>
          <p:cNvPr id="51" name="Content Placeholder 49">
            <a:extLst>
              <a:ext uri="{FF2B5EF4-FFF2-40B4-BE49-F238E27FC236}">
                <a16:creationId xmlns:a16="http://schemas.microsoft.com/office/drawing/2014/main" id="{793DF339-0284-D243-A968-953CD06F740A}"/>
              </a:ext>
            </a:extLst>
          </p:cNvPr>
          <p:cNvSpPr>
            <a:spLocks noGrp="1"/>
          </p:cNvSpPr>
          <p:nvPr>
            <p:ph sz="quarter" idx="11"/>
          </p:nvPr>
        </p:nvSpPr>
        <p:spPr>
          <a:xfrm>
            <a:off x="2723809" y="4170961"/>
            <a:ext cx="2193474" cy="500062"/>
          </a:xfrm>
          <a:prstGeom prst="rect">
            <a:avLst/>
          </a:prstGeom>
        </p:spPr>
        <p:txBody>
          <a:bodyPr rtlCol="0">
            <a:noAutofit/>
          </a:bodyPr>
          <a:lstStyle>
            <a:lvl1pPr marL="0" indent="0" algn="ctr">
              <a:buNone/>
              <a:defRPr sz="2400" b="1">
                <a:solidFill>
                  <a:schemeClr val="tx1"/>
                </a:solidFill>
                <a:latin typeface="+mj-lt"/>
              </a:defRPr>
            </a:lvl1pPr>
            <a:lvl2pPr marL="457200" indent="0" algn="ctr">
              <a:buNone/>
              <a:defRPr>
                <a:solidFill>
                  <a:schemeClr val="accent6"/>
                </a:solidFill>
              </a:defRPr>
            </a:lvl2pPr>
            <a:lvl3pPr marL="914400" indent="0" algn="ctr">
              <a:buNone/>
              <a:defRPr>
                <a:solidFill>
                  <a:schemeClr val="accent6"/>
                </a:solidFill>
              </a:defRPr>
            </a:lvl3pPr>
            <a:lvl4pPr marL="1371600" indent="0" algn="ctr">
              <a:buNone/>
              <a:defRPr>
                <a:solidFill>
                  <a:schemeClr val="accent6"/>
                </a:solidFill>
              </a:defRPr>
            </a:lvl4pPr>
            <a:lvl5pPr marL="1828800" indent="0" algn="ctr">
              <a:buNone/>
              <a:defRPr>
                <a:solidFill>
                  <a:schemeClr val="accent6"/>
                </a:solidFill>
              </a:defRPr>
            </a:lvl5pPr>
          </a:lstStyle>
          <a:p>
            <a:pPr lvl="0" rtl="0"/>
            <a:r>
              <a:rPr lang="en-GB" noProof="0"/>
              <a:t>Click to edit Master text styles</a:t>
            </a:r>
          </a:p>
        </p:txBody>
      </p:sp>
      <p:sp>
        <p:nvSpPr>
          <p:cNvPr id="56" name="Content Placeholder 55">
            <a:extLst>
              <a:ext uri="{FF2B5EF4-FFF2-40B4-BE49-F238E27FC236}">
                <a16:creationId xmlns:a16="http://schemas.microsoft.com/office/drawing/2014/main" id="{10739762-808E-A643-9980-6640E194CC02}"/>
              </a:ext>
            </a:extLst>
          </p:cNvPr>
          <p:cNvSpPr>
            <a:spLocks noGrp="1"/>
          </p:cNvSpPr>
          <p:nvPr>
            <p:ph sz="quarter" idx="15"/>
          </p:nvPr>
        </p:nvSpPr>
        <p:spPr>
          <a:xfrm>
            <a:off x="461805" y="1213745"/>
            <a:ext cx="2225675" cy="1831975"/>
          </a:xfrm>
          <a:prstGeom prst="rect">
            <a:avLst/>
          </a:prstGeom>
        </p:spPr>
        <p:txBody>
          <a:bodyPr rtlCol="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 Master text styles</a:t>
            </a:r>
          </a:p>
        </p:txBody>
      </p:sp>
      <p:sp>
        <p:nvSpPr>
          <p:cNvPr id="50" name="Content Placeholder 49">
            <a:extLst>
              <a:ext uri="{FF2B5EF4-FFF2-40B4-BE49-F238E27FC236}">
                <a16:creationId xmlns:a16="http://schemas.microsoft.com/office/drawing/2014/main" id="{7518B673-06A7-5442-8C84-0C4137AEF254}"/>
              </a:ext>
            </a:extLst>
          </p:cNvPr>
          <p:cNvSpPr>
            <a:spLocks noGrp="1"/>
          </p:cNvSpPr>
          <p:nvPr>
            <p:ph sz="quarter" idx="10"/>
          </p:nvPr>
        </p:nvSpPr>
        <p:spPr>
          <a:xfrm>
            <a:off x="-60316" y="2768432"/>
            <a:ext cx="2193474" cy="500062"/>
          </a:xfrm>
          <a:prstGeom prst="rect">
            <a:avLst/>
          </a:prstGeom>
        </p:spPr>
        <p:txBody>
          <a:bodyPr rtlCol="0">
            <a:noAutofit/>
          </a:bodyPr>
          <a:lstStyle>
            <a:lvl1pPr marL="0" indent="0" algn="ctr">
              <a:buNone/>
              <a:defRPr sz="2400" b="1">
                <a:solidFill>
                  <a:schemeClr val="tx1"/>
                </a:solidFill>
                <a:latin typeface="+mj-lt"/>
              </a:defRPr>
            </a:lvl1pPr>
            <a:lvl2pPr marL="457200" indent="0" algn="ctr">
              <a:buNone/>
              <a:defRPr>
                <a:solidFill>
                  <a:schemeClr val="accent6"/>
                </a:solidFill>
              </a:defRPr>
            </a:lvl2pPr>
            <a:lvl3pPr marL="914400" indent="0" algn="ctr">
              <a:buNone/>
              <a:defRPr>
                <a:solidFill>
                  <a:schemeClr val="accent6"/>
                </a:solidFill>
              </a:defRPr>
            </a:lvl3pPr>
            <a:lvl4pPr marL="1371600" indent="0" algn="ctr">
              <a:buNone/>
              <a:defRPr>
                <a:solidFill>
                  <a:schemeClr val="accent6"/>
                </a:solidFill>
              </a:defRPr>
            </a:lvl4pPr>
            <a:lvl5pPr marL="1828800" indent="0" algn="ctr">
              <a:buNone/>
              <a:defRPr>
                <a:solidFill>
                  <a:schemeClr val="accent6"/>
                </a:solidFill>
              </a:defRPr>
            </a:lvl5pPr>
          </a:lstStyle>
          <a:p>
            <a:pPr lvl="0" rtl="0"/>
            <a:r>
              <a:rPr lang="en-GB" noProof="0" dirty="0"/>
              <a:t>Click to edit Master text styles</a:t>
            </a:r>
          </a:p>
        </p:txBody>
      </p:sp>
      <p:sp>
        <p:nvSpPr>
          <p:cNvPr id="9" name="Title 8">
            <a:extLst>
              <a:ext uri="{FF2B5EF4-FFF2-40B4-BE49-F238E27FC236}">
                <a16:creationId xmlns:a16="http://schemas.microsoft.com/office/drawing/2014/main" id="{DAC52417-594B-7D46-8593-5D84D1F08848}"/>
              </a:ext>
            </a:extLst>
          </p:cNvPr>
          <p:cNvSpPr>
            <a:spLocks noGrp="1"/>
          </p:cNvSpPr>
          <p:nvPr>
            <p:ph type="title"/>
          </p:nvPr>
        </p:nvSpPr>
        <p:spPr>
          <a:xfrm>
            <a:off x="838200" y="236537"/>
            <a:ext cx="10515600" cy="735013"/>
          </a:xfrm>
          <a:prstGeom prst="rect">
            <a:avLst/>
          </a:prstGeom>
        </p:spPr>
        <p:txBody>
          <a:bodyPr rtlCol="0">
            <a:normAutofit/>
          </a:bodyPr>
          <a:lstStyle>
            <a:lvl1pPr algn="ctr">
              <a:defRPr sz="3200">
                <a:solidFill>
                  <a:schemeClr val="tx1"/>
                </a:solidFill>
              </a:defRPr>
            </a:lvl1pPr>
          </a:lstStyle>
          <a:p>
            <a:pPr rtl="0"/>
            <a:r>
              <a:rPr lang="en-GB" noProof="0"/>
              <a:t>Click to edit Master title style</a:t>
            </a:r>
          </a:p>
        </p:txBody>
      </p:sp>
      <p:pic>
        <p:nvPicPr>
          <p:cNvPr id="3" name="Graphic 2" descr="Rocket with solid fill">
            <a:extLst>
              <a:ext uri="{FF2B5EF4-FFF2-40B4-BE49-F238E27FC236}">
                <a16:creationId xmlns:a16="http://schemas.microsoft.com/office/drawing/2014/main" id="{B1EF3919-E579-476C-323B-8A32B7458D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2067" y="5331598"/>
            <a:ext cx="914400" cy="914400"/>
          </a:xfrm>
          <a:prstGeom prst="rect">
            <a:avLst/>
          </a:prstGeom>
        </p:spPr>
      </p:pic>
      <p:pic>
        <p:nvPicPr>
          <p:cNvPr id="7" name="Graphic 6" descr="Research with solid fill">
            <a:extLst>
              <a:ext uri="{FF2B5EF4-FFF2-40B4-BE49-F238E27FC236}">
                <a16:creationId xmlns:a16="http://schemas.microsoft.com/office/drawing/2014/main" id="{C8544C50-F34E-D573-D84D-704A02455C0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48428" y="1562149"/>
            <a:ext cx="1087569" cy="1087569"/>
          </a:xfrm>
          <a:prstGeom prst="rect">
            <a:avLst/>
          </a:prstGeom>
        </p:spPr>
      </p:pic>
      <p:pic>
        <p:nvPicPr>
          <p:cNvPr id="11" name="Graphic 10" descr="Teacher with solid fill">
            <a:extLst>
              <a:ext uri="{FF2B5EF4-FFF2-40B4-BE49-F238E27FC236}">
                <a16:creationId xmlns:a16="http://schemas.microsoft.com/office/drawing/2014/main" id="{17317520-C7E7-A52E-1C10-D7CA355E65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801632" y="1550193"/>
            <a:ext cx="1006975" cy="1006975"/>
          </a:xfrm>
          <a:prstGeom prst="rect">
            <a:avLst/>
          </a:prstGeom>
        </p:spPr>
      </p:pic>
      <p:pic>
        <p:nvPicPr>
          <p:cNvPr id="13" name="Graphic 12" descr="Ribbon with solid fill">
            <a:extLst>
              <a:ext uri="{FF2B5EF4-FFF2-40B4-BE49-F238E27FC236}">
                <a16:creationId xmlns:a16="http://schemas.microsoft.com/office/drawing/2014/main" id="{6D01CCFE-3D65-FE56-C44D-A50964EA30B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142709" y="5249216"/>
            <a:ext cx="996781" cy="996781"/>
          </a:xfrm>
          <a:prstGeom prst="rect">
            <a:avLst/>
          </a:prstGeom>
        </p:spPr>
      </p:pic>
      <p:pic>
        <p:nvPicPr>
          <p:cNvPr id="26" name="Picture 25" descr="A red circle with a white x in it&#10;&#10;AI-generated content may be incorrect.">
            <a:extLst>
              <a:ext uri="{FF2B5EF4-FFF2-40B4-BE49-F238E27FC236}">
                <a16:creationId xmlns:a16="http://schemas.microsoft.com/office/drawing/2014/main" id="{E614CC7A-D0F4-28FC-8EBA-924787543920}"/>
              </a:ext>
            </a:extLst>
          </p:cNvPr>
          <p:cNvPicPr>
            <a:picLocks noChangeAspect="1"/>
          </p:cNvPicPr>
          <p:nvPr userDrawn="1"/>
        </p:nvPicPr>
        <p:blipFill>
          <a:blip r:embed="rId10"/>
          <a:stretch>
            <a:fillRect/>
          </a:stretch>
        </p:blipFill>
        <p:spPr>
          <a:xfrm>
            <a:off x="5111662" y="4743942"/>
            <a:ext cx="1960070" cy="1960070"/>
          </a:xfrm>
          <a:prstGeom prst="rect">
            <a:avLst/>
          </a:prstGeom>
        </p:spPr>
      </p:pic>
      <p:sp>
        <p:nvSpPr>
          <p:cNvPr id="29" name="Rectangle 28">
            <a:extLst>
              <a:ext uri="{FF2B5EF4-FFF2-40B4-BE49-F238E27FC236}">
                <a16:creationId xmlns:a16="http://schemas.microsoft.com/office/drawing/2014/main" id="{FCF3DE66-4482-0A8B-1C53-AE960D85CF37}"/>
              </a:ext>
            </a:extLst>
          </p:cNvPr>
          <p:cNvSpPr/>
          <p:nvPr userDrawn="1"/>
        </p:nvSpPr>
        <p:spPr>
          <a:xfrm>
            <a:off x="4969213" y="3608170"/>
            <a:ext cx="2252663" cy="5429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463363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normAutofit/>
          </a:bodyPr>
          <a:lstStyle>
            <a:lvl1pPr algn="ctr">
              <a:defRPr sz="6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816626"/>
            <a:ext cx="9144000" cy="861391"/>
          </a:xfrm>
        </p:spPr>
        <p:txBody>
          <a:bodyPr/>
          <a:lstStyle>
            <a:lvl1pPr marL="0" indent="0" algn="ctr">
              <a:buNone/>
              <a:defRPr sz="2400">
                <a:solidFill>
                  <a:srgbClr val="FF717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8" name="Group 27">
            <a:extLst>
              <a:ext uri="{FF2B5EF4-FFF2-40B4-BE49-F238E27FC236}">
                <a16:creationId xmlns:a16="http://schemas.microsoft.com/office/drawing/2014/main" id="{11AE8885-4F18-A710-D202-4C0000514F4A}"/>
              </a:ext>
            </a:extLst>
          </p:cNvPr>
          <p:cNvGrpSpPr/>
          <p:nvPr userDrawn="1"/>
        </p:nvGrpSpPr>
        <p:grpSpPr>
          <a:xfrm>
            <a:off x="2264665" y="5497042"/>
            <a:ext cx="7662670" cy="1137133"/>
            <a:chOff x="1202361" y="5058958"/>
            <a:chExt cx="9787277" cy="1452423"/>
          </a:xfrm>
        </p:grpSpPr>
        <p:grpSp>
          <p:nvGrpSpPr>
            <p:cNvPr id="4" name="Group 3">
              <a:extLst>
                <a:ext uri="{FF2B5EF4-FFF2-40B4-BE49-F238E27FC236}">
                  <a16:creationId xmlns:a16="http://schemas.microsoft.com/office/drawing/2014/main" id="{E3CDCA38-63E8-129A-74BE-97A6FDAA3102}"/>
                </a:ext>
              </a:extLst>
            </p:cNvPr>
            <p:cNvGrpSpPr/>
            <p:nvPr userDrawn="1"/>
          </p:nvGrpSpPr>
          <p:grpSpPr>
            <a:xfrm>
              <a:off x="2111721" y="6065962"/>
              <a:ext cx="7968558" cy="445419"/>
              <a:chOff x="-10387701" y="3273982"/>
              <a:chExt cx="10151078" cy="567416"/>
            </a:xfrm>
          </p:grpSpPr>
          <p:pic>
            <p:nvPicPr>
              <p:cNvPr id="6" name="Picture 5">
                <a:extLst>
                  <a:ext uri="{FF2B5EF4-FFF2-40B4-BE49-F238E27FC236}">
                    <a16:creationId xmlns:a16="http://schemas.microsoft.com/office/drawing/2014/main" id="{F6528FD7-622F-2624-CF82-9F24A495BB6C}"/>
                  </a:ext>
                </a:extLst>
              </p:cNvPr>
              <p:cNvPicPr>
                <a:picLocks noChangeAspect="1"/>
              </p:cNvPicPr>
              <p:nvPr/>
            </p:nvPicPr>
            <p:blipFill>
              <a:blip r:embed="rId2"/>
              <a:stretch>
                <a:fillRect/>
              </a:stretch>
            </p:blipFill>
            <p:spPr>
              <a:xfrm>
                <a:off x="-10387701" y="3287128"/>
                <a:ext cx="1376734" cy="554270"/>
              </a:xfrm>
              <a:prstGeom prst="rect">
                <a:avLst/>
              </a:prstGeom>
            </p:spPr>
          </p:pic>
          <p:pic>
            <p:nvPicPr>
              <p:cNvPr id="7" name="Picture 6">
                <a:extLst>
                  <a:ext uri="{FF2B5EF4-FFF2-40B4-BE49-F238E27FC236}">
                    <a16:creationId xmlns:a16="http://schemas.microsoft.com/office/drawing/2014/main" id="{4B3FEC0D-6DA8-E8FD-D722-FB724DBA3976}"/>
                  </a:ext>
                </a:extLst>
              </p:cNvPr>
              <p:cNvPicPr>
                <a:picLocks noChangeAspect="1"/>
              </p:cNvPicPr>
              <p:nvPr/>
            </p:nvPicPr>
            <p:blipFill>
              <a:blip r:embed="rId3"/>
              <a:stretch>
                <a:fillRect/>
              </a:stretch>
            </p:blipFill>
            <p:spPr>
              <a:xfrm>
                <a:off x="-8818679" y="3287128"/>
                <a:ext cx="1399765" cy="554270"/>
              </a:xfrm>
              <a:prstGeom prst="rect">
                <a:avLst/>
              </a:prstGeom>
            </p:spPr>
          </p:pic>
          <p:pic>
            <p:nvPicPr>
              <p:cNvPr id="8" name="Picture 7">
                <a:extLst>
                  <a:ext uri="{FF2B5EF4-FFF2-40B4-BE49-F238E27FC236}">
                    <a16:creationId xmlns:a16="http://schemas.microsoft.com/office/drawing/2014/main" id="{ACB4DF01-917D-4F44-56D7-01639CCA5E70}"/>
                  </a:ext>
                </a:extLst>
              </p:cNvPr>
              <p:cNvPicPr>
                <a:picLocks noChangeAspect="1"/>
              </p:cNvPicPr>
              <p:nvPr/>
            </p:nvPicPr>
            <p:blipFill>
              <a:blip r:embed="rId4"/>
              <a:stretch>
                <a:fillRect/>
              </a:stretch>
            </p:blipFill>
            <p:spPr>
              <a:xfrm>
                <a:off x="-6177739" y="3273982"/>
                <a:ext cx="1740392" cy="558415"/>
              </a:xfrm>
              <a:prstGeom prst="rect">
                <a:avLst/>
              </a:prstGeom>
            </p:spPr>
          </p:pic>
          <p:pic>
            <p:nvPicPr>
              <p:cNvPr id="9" name="Picture 8">
                <a:extLst>
                  <a:ext uri="{FF2B5EF4-FFF2-40B4-BE49-F238E27FC236}">
                    <a16:creationId xmlns:a16="http://schemas.microsoft.com/office/drawing/2014/main" id="{30F97678-D9C1-EB80-D9EF-2ACBF28CB8F7}"/>
                  </a:ext>
                </a:extLst>
              </p:cNvPr>
              <p:cNvPicPr>
                <a:picLocks noChangeAspect="1"/>
              </p:cNvPicPr>
              <p:nvPr/>
            </p:nvPicPr>
            <p:blipFill>
              <a:blip r:embed="rId5"/>
              <a:stretch>
                <a:fillRect/>
              </a:stretch>
            </p:blipFill>
            <p:spPr>
              <a:xfrm>
                <a:off x="-7226626" y="3287128"/>
                <a:ext cx="856599" cy="554270"/>
              </a:xfrm>
              <a:prstGeom prst="rect">
                <a:avLst/>
              </a:prstGeom>
            </p:spPr>
          </p:pic>
          <p:pic>
            <p:nvPicPr>
              <p:cNvPr id="10" name="Picture 9">
                <a:extLst>
                  <a:ext uri="{FF2B5EF4-FFF2-40B4-BE49-F238E27FC236}">
                    <a16:creationId xmlns:a16="http://schemas.microsoft.com/office/drawing/2014/main" id="{EB463A86-C509-D39A-DDCC-CA4E78072256}"/>
                  </a:ext>
                </a:extLst>
              </p:cNvPr>
              <p:cNvPicPr>
                <a:picLocks noChangeAspect="1"/>
              </p:cNvPicPr>
              <p:nvPr/>
            </p:nvPicPr>
            <p:blipFill>
              <a:blip r:embed="rId6"/>
              <a:srcRect l="11429" t="19579" r="12245" b="19050"/>
              <a:stretch/>
            </p:blipFill>
            <p:spPr>
              <a:xfrm>
                <a:off x="-4245059" y="3278127"/>
                <a:ext cx="1259767" cy="554270"/>
              </a:xfrm>
              <a:prstGeom prst="rect">
                <a:avLst/>
              </a:prstGeom>
            </p:spPr>
          </p:pic>
          <p:pic>
            <p:nvPicPr>
              <p:cNvPr id="11" name="Picture 10">
                <a:extLst>
                  <a:ext uri="{FF2B5EF4-FFF2-40B4-BE49-F238E27FC236}">
                    <a16:creationId xmlns:a16="http://schemas.microsoft.com/office/drawing/2014/main" id="{9A19E4C3-520E-72F8-420B-C092FAACFB09}"/>
                  </a:ext>
                </a:extLst>
              </p:cNvPr>
              <p:cNvPicPr>
                <a:picLocks noChangeAspect="1"/>
              </p:cNvPicPr>
              <p:nvPr/>
            </p:nvPicPr>
            <p:blipFill>
              <a:blip r:embed="rId7"/>
              <a:stretch>
                <a:fillRect/>
              </a:stretch>
            </p:blipFill>
            <p:spPr>
              <a:xfrm>
                <a:off x="-2793004" y="3284778"/>
                <a:ext cx="1804352" cy="535598"/>
              </a:xfrm>
              <a:prstGeom prst="rect">
                <a:avLst/>
              </a:prstGeom>
            </p:spPr>
          </p:pic>
          <p:pic>
            <p:nvPicPr>
              <p:cNvPr id="12" name="Picture 11">
                <a:extLst>
                  <a:ext uri="{FF2B5EF4-FFF2-40B4-BE49-F238E27FC236}">
                    <a16:creationId xmlns:a16="http://schemas.microsoft.com/office/drawing/2014/main" id="{21346779-46B4-91D5-71EA-A27D70D5FA92}"/>
                  </a:ext>
                </a:extLst>
              </p:cNvPr>
              <p:cNvPicPr>
                <a:picLocks noChangeAspect="1"/>
              </p:cNvPicPr>
              <p:nvPr/>
            </p:nvPicPr>
            <p:blipFill>
              <a:blip r:embed="rId8"/>
              <a:srcRect l="33094" t="17528" r="32473" b="17211"/>
              <a:stretch/>
            </p:blipFill>
            <p:spPr>
              <a:xfrm>
                <a:off x="-796364" y="3282165"/>
                <a:ext cx="559741" cy="559233"/>
              </a:xfrm>
              <a:prstGeom prst="rect">
                <a:avLst/>
              </a:prstGeom>
            </p:spPr>
          </p:pic>
        </p:grpSp>
        <p:grpSp>
          <p:nvGrpSpPr>
            <p:cNvPr id="27" name="Group 26">
              <a:extLst>
                <a:ext uri="{FF2B5EF4-FFF2-40B4-BE49-F238E27FC236}">
                  <a16:creationId xmlns:a16="http://schemas.microsoft.com/office/drawing/2014/main" id="{97DF3422-6C66-CF97-CC50-92AA56BCE2C6}"/>
                </a:ext>
              </a:extLst>
            </p:cNvPr>
            <p:cNvGrpSpPr/>
            <p:nvPr userDrawn="1"/>
          </p:nvGrpSpPr>
          <p:grpSpPr>
            <a:xfrm>
              <a:off x="1202361" y="5058958"/>
              <a:ext cx="9787277" cy="635421"/>
              <a:chOff x="2181331" y="5180243"/>
              <a:chExt cx="9787277" cy="635421"/>
            </a:xfrm>
          </p:grpSpPr>
          <p:grpSp>
            <p:nvGrpSpPr>
              <p:cNvPr id="19" name="Group 18">
                <a:extLst>
                  <a:ext uri="{FF2B5EF4-FFF2-40B4-BE49-F238E27FC236}">
                    <a16:creationId xmlns:a16="http://schemas.microsoft.com/office/drawing/2014/main" id="{814A9B6F-CED2-9EB6-B1B4-6BD3D4F9C799}"/>
                  </a:ext>
                </a:extLst>
              </p:cNvPr>
              <p:cNvGrpSpPr/>
              <p:nvPr userDrawn="1"/>
            </p:nvGrpSpPr>
            <p:grpSpPr>
              <a:xfrm>
                <a:off x="2181331" y="5180243"/>
                <a:ext cx="5327240" cy="555394"/>
                <a:chOff x="3598583" y="3948366"/>
                <a:chExt cx="5327240" cy="555394"/>
              </a:xfrm>
            </p:grpSpPr>
            <p:pic>
              <p:nvPicPr>
                <p:cNvPr id="20" name="Picture 19">
                  <a:extLst>
                    <a:ext uri="{FF2B5EF4-FFF2-40B4-BE49-F238E27FC236}">
                      <a16:creationId xmlns:a16="http://schemas.microsoft.com/office/drawing/2014/main" id="{BD8B7213-6974-16CD-6A30-05DDCA3A1A51}"/>
                    </a:ext>
                  </a:extLst>
                </p:cNvPr>
                <p:cNvPicPr>
                  <a:picLocks noChangeAspect="1"/>
                </p:cNvPicPr>
                <p:nvPr/>
              </p:nvPicPr>
              <p:blipFill>
                <a:blip r:embed="rId9"/>
                <a:stretch>
                  <a:fillRect/>
                </a:stretch>
              </p:blipFill>
              <p:spPr>
                <a:xfrm>
                  <a:off x="3598583" y="3951107"/>
                  <a:ext cx="2250442" cy="552652"/>
                </a:xfrm>
                <a:prstGeom prst="rect">
                  <a:avLst/>
                </a:prstGeom>
              </p:spPr>
            </p:pic>
            <p:pic>
              <p:nvPicPr>
                <p:cNvPr id="21" name="Picture 20">
                  <a:extLst>
                    <a:ext uri="{FF2B5EF4-FFF2-40B4-BE49-F238E27FC236}">
                      <a16:creationId xmlns:a16="http://schemas.microsoft.com/office/drawing/2014/main" id="{67419CF1-1B4E-9330-26C4-0D760AC7BF98}"/>
                    </a:ext>
                  </a:extLst>
                </p:cNvPr>
                <p:cNvPicPr>
                  <a:picLocks noChangeAspect="1"/>
                </p:cNvPicPr>
                <p:nvPr/>
              </p:nvPicPr>
              <p:blipFill>
                <a:blip r:embed="rId10"/>
                <a:stretch>
                  <a:fillRect/>
                </a:stretch>
              </p:blipFill>
              <p:spPr>
                <a:xfrm>
                  <a:off x="7670404" y="3948366"/>
                  <a:ext cx="1255419" cy="555393"/>
                </a:xfrm>
                <a:prstGeom prst="rect">
                  <a:avLst/>
                </a:prstGeom>
              </p:spPr>
            </p:pic>
            <p:pic>
              <p:nvPicPr>
                <p:cNvPr id="22" name="Picture 21">
                  <a:extLst>
                    <a:ext uri="{FF2B5EF4-FFF2-40B4-BE49-F238E27FC236}">
                      <a16:creationId xmlns:a16="http://schemas.microsoft.com/office/drawing/2014/main" id="{D2FAE76E-30CA-937A-3C64-3B97341DBD18}"/>
                    </a:ext>
                  </a:extLst>
                </p:cNvPr>
                <p:cNvPicPr>
                  <a:picLocks noChangeAspect="1"/>
                </p:cNvPicPr>
                <p:nvPr/>
              </p:nvPicPr>
              <p:blipFill>
                <a:blip r:embed="rId11"/>
                <a:stretch>
                  <a:fillRect/>
                </a:stretch>
              </p:blipFill>
              <p:spPr>
                <a:xfrm>
                  <a:off x="6099364" y="3948366"/>
                  <a:ext cx="1322367" cy="555394"/>
                </a:xfrm>
                <a:prstGeom prst="rect">
                  <a:avLst/>
                </a:prstGeom>
              </p:spPr>
            </p:pic>
          </p:grpSp>
          <p:grpSp>
            <p:nvGrpSpPr>
              <p:cNvPr id="23" name="Group 22">
                <a:extLst>
                  <a:ext uri="{FF2B5EF4-FFF2-40B4-BE49-F238E27FC236}">
                    <a16:creationId xmlns:a16="http://schemas.microsoft.com/office/drawing/2014/main" id="{19F4F617-A467-A43A-ED9B-9C6D8DBE1302}"/>
                  </a:ext>
                </a:extLst>
              </p:cNvPr>
              <p:cNvGrpSpPr/>
              <p:nvPr userDrawn="1"/>
            </p:nvGrpSpPr>
            <p:grpSpPr>
              <a:xfrm>
                <a:off x="7757244" y="5180244"/>
                <a:ext cx="4211364" cy="635420"/>
                <a:chOff x="1191513" y="5704058"/>
                <a:chExt cx="3680970" cy="555393"/>
              </a:xfrm>
            </p:grpSpPr>
            <p:pic>
              <p:nvPicPr>
                <p:cNvPr id="24" name="Picture 23">
                  <a:extLst>
                    <a:ext uri="{FF2B5EF4-FFF2-40B4-BE49-F238E27FC236}">
                      <a16:creationId xmlns:a16="http://schemas.microsoft.com/office/drawing/2014/main" id="{188B1392-39F3-9F91-E3DB-E637AAC6C402}"/>
                    </a:ext>
                  </a:extLst>
                </p:cNvPr>
                <p:cNvPicPr>
                  <a:picLocks noChangeAspect="1"/>
                </p:cNvPicPr>
                <p:nvPr/>
              </p:nvPicPr>
              <p:blipFill>
                <a:blip r:embed="rId12"/>
                <a:stretch>
                  <a:fillRect/>
                </a:stretch>
              </p:blipFill>
              <p:spPr>
                <a:xfrm>
                  <a:off x="1191513" y="5706799"/>
                  <a:ext cx="862676" cy="552652"/>
                </a:xfrm>
                <a:prstGeom prst="rect">
                  <a:avLst/>
                </a:prstGeom>
              </p:spPr>
            </p:pic>
            <p:pic>
              <p:nvPicPr>
                <p:cNvPr id="25" name="Picture 24">
                  <a:extLst>
                    <a:ext uri="{FF2B5EF4-FFF2-40B4-BE49-F238E27FC236}">
                      <a16:creationId xmlns:a16="http://schemas.microsoft.com/office/drawing/2014/main" id="{3457EC52-B7C9-CE94-949F-EBE305AC6535}"/>
                    </a:ext>
                  </a:extLst>
                </p:cNvPr>
                <p:cNvPicPr>
                  <a:picLocks noChangeAspect="1"/>
                </p:cNvPicPr>
                <p:nvPr/>
              </p:nvPicPr>
              <p:blipFill>
                <a:blip r:embed="rId13"/>
                <a:srcRect t="18387" b="18106"/>
                <a:stretch/>
              </p:blipFill>
              <p:spPr>
                <a:xfrm>
                  <a:off x="3306085" y="5704058"/>
                  <a:ext cx="1566398" cy="552652"/>
                </a:xfrm>
                <a:prstGeom prst="rect">
                  <a:avLst/>
                </a:prstGeom>
              </p:spPr>
            </p:pic>
            <p:pic>
              <p:nvPicPr>
                <p:cNvPr id="26" name="Picture 25">
                  <a:extLst>
                    <a:ext uri="{FF2B5EF4-FFF2-40B4-BE49-F238E27FC236}">
                      <a16:creationId xmlns:a16="http://schemas.microsoft.com/office/drawing/2014/main" id="{220E41CD-276C-D959-D8A6-3613AEB26F6C}"/>
                    </a:ext>
                  </a:extLst>
                </p:cNvPr>
                <p:cNvPicPr>
                  <a:picLocks noChangeAspect="1"/>
                </p:cNvPicPr>
                <p:nvPr/>
              </p:nvPicPr>
              <p:blipFill>
                <a:blip r:embed="rId14"/>
                <a:srcRect t="9594" b="12923"/>
                <a:stretch/>
              </p:blipFill>
              <p:spPr>
                <a:xfrm>
                  <a:off x="2323512" y="5704059"/>
                  <a:ext cx="713250" cy="552651"/>
                </a:xfrm>
                <a:prstGeom prst="rect">
                  <a:avLst/>
                </a:prstGeom>
              </p:spPr>
            </p:pic>
          </p:grpSp>
        </p:grpSp>
      </p:grpSp>
      <p:pic>
        <p:nvPicPr>
          <p:cNvPr id="29" name="Picture 28">
            <a:extLst>
              <a:ext uri="{FF2B5EF4-FFF2-40B4-BE49-F238E27FC236}">
                <a16:creationId xmlns:a16="http://schemas.microsoft.com/office/drawing/2014/main" id="{14ECCE6B-F407-B446-4939-D7D0BD4F3525}"/>
              </a:ext>
            </a:extLst>
          </p:cNvPr>
          <p:cNvPicPr>
            <a:picLocks noChangeAspect="1"/>
          </p:cNvPicPr>
          <p:nvPr userDrawn="1"/>
        </p:nvPicPr>
        <p:blipFill>
          <a:blip r:embed="rId15"/>
          <a:srcRect l="14517" t="10363" r="13092" b="12303"/>
          <a:stretch/>
        </p:blipFill>
        <p:spPr>
          <a:xfrm>
            <a:off x="5718039" y="4512717"/>
            <a:ext cx="755922" cy="807537"/>
          </a:xfrm>
          <a:prstGeom prst="rect">
            <a:avLst/>
          </a:prstGeom>
        </p:spPr>
      </p:pic>
    </p:spTree>
    <p:extLst>
      <p:ext uri="{BB962C8B-B14F-4D97-AF65-F5344CB8AC3E}">
        <p14:creationId xmlns:p14="http://schemas.microsoft.com/office/powerpoint/2010/main" val="2534971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Divider 1">
    <p:spTree>
      <p:nvGrpSpPr>
        <p:cNvPr id="1" name=""/>
        <p:cNvGrpSpPr/>
        <p:nvPr/>
      </p:nvGrpSpPr>
      <p:grpSpPr>
        <a:xfrm>
          <a:off x="0" y="0"/>
          <a:ext cx="0" cy="0"/>
          <a:chOff x="0" y="0"/>
          <a:chExt cx="0" cy="0"/>
        </a:xfrm>
      </p:grpSpPr>
      <p:pic>
        <p:nvPicPr>
          <p:cNvPr id="5" name="Picture 4" descr="A person holding a virtual reality headset&#10;&#10;AI-generated content may be incorrect.">
            <a:extLst>
              <a:ext uri="{FF2B5EF4-FFF2-40B4-BE49-F238E27FC236}">
                <a16:creationId xmlns:a16="http://schemas.microsoft.com/office/drawing/2014/main" id="{89F01678-2D6F-144F-F9CF-8F9325ED67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742121" y="3896137"/>
            <a:ext cx="4479235" cy="1364976"/>
          </a:xfrm>
        </p:spPr>
        <p:txBody>
          <a:bodyPr anchor="b">
            <a:normAutofit/>
          </a:bodyPr>
          <a:lstStyle>
            <a:lvl1pPr algn="l">
              <a:defRPr sz="36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878801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ivider 2">
    <p:spTree>
      <p:nvGrpSpPr>
        <p:cNvPr id="1" name=""/>
        <p:cNvGrpSpPr/>
        <p:nvPr/>
      </p:nvGrpSpPr>
      <p:grpSpPr>
        <a:xfrm>
          <a:off x="0" y="0"/>
          <a:ext cx="0" cy="0"/>
          <a:chOff x="0" y="0"/>
          <a:chExt cx="0" cy="0"/>
        </a:xfrm>
      </p:grpSpPr>
      <p:pic>
        <p:nvPicPr>
          <p:cNvPr id="4" name="Picture 3" descr="A person wearing virtual reality goggles&#10;&#10;AI-generated content may be incorrect.">
            <a:extLst>
              <a:ext uri="{FF2B5EF4-FFF2-40B4-BE49-F238E27FC236}">
                <a16:creationId xmlns:a16="http://schemas.microsoft.com/office/drawing/2014/main" id="{2A5DFA31-E899-A588-010E-CC58C8C169FD}"/>
              </a:ext>
            </a:extLst>
          </p:cNvPr>
          <p:cNvPicPr>
            <a:picLocks noChangeAspect="1"/>
          </p:cNvPicPr>
          <p:nvPr userDrawn="1"/>
        </p:nvPicPr>
        <p:blipFill>
          <a:blip r:embed="rId2">
            <a:extLst>
              <a:ext uri="{28A0092B-C50C-407E-A947-70E740481C1C}">
                <a14:useLocalDpi xmlns:a14="http://schemas.microsoft.com/office/drawing/2010/main" val="0"/>
              </a:ext>
            </a:extLst>
          </a:blip>
          <a:srcRect r="755"/>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742121" y="3896137"/>
            <a:ext cx="4479235" cy="1364976"/>
          </a:xfrm>
        </p:spPr>
        <p:txBody>
          <a:bodyPr anchor="b">
            <a:normAutofit/>
          </a:bodyPr>
          <a:lstStyle>
            <a:lvl1pPr algn="l">
              <a:defRPr sz="36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002714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Divider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5DFA31-E899-A588-010E-CC58C8C169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742121" y="3896137"/>
            <a:ext cx="4479235" cy="1364976"/>
          </a:xfrm>
        </p:spPr>
        <p:txBody>
          <a:bodyPr anchor="b">
            <a:normAutofit/>
          </a:bodyPr>
          <a:lstStyle>
            <a:lvl1pPr algn="l">
              <a:defRPr sz="36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7195248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A blue and orange line&#10;&#10;AI-generated content may be incorrect.">
            <a:extLst>
              <a:ext uri="{FF2B5EF4-FFF2-40B4-BE49-F238E27FC236}">
                <a16:creationId xmlns:a16="http://schemas.microsoft.com/office/drawing/2014/main" id="{144A5706-C1A8-C15F-9C21-F3512CA17C2E}"/>
              </a:ext>
            </a:extLst>
          </p:cNvPr>
          <p:cNvPicPr>
            <a:picLocks noChangeAspect="1"/>
          </p:cNvPicPr>
          <p:nvPr userDrawn="1"/>
        </p:nvPicPr>
        <p:blipFill>
          <a:blip r:embed="rId2">
            <a:extLst>
              <a:ext uri="{28A0092B-C50C-407E-A947-70E740481C1C}">
                <a14:useLocalDpi xmlns:a14="http://schemas.microsoft.com/office/drawing/2010/main" val="0"/>
              </a:ext>
            </a:extLst>
          </a:blip>
          <a:srcRect l="828"/>
          <a:stretch>
            <a:fillRect/>
          </a:stretch>
        </p:blipFill>
        <p:spPr>
          <a:xfrm>
            <a:off x="0" y="-1434493"/>
            <a:ext cx="13939864" cy="7906636"/>
          </a:xfrm>
          <a:prstGeom prst="rect">
            <a:avLst/>
          </a:prstGeom>
        </p:spPr>
      </p:pic>
      <p:sp>
        <p:nvSpPr>
          <p:cNvPr id="6" name="Title Placeholder 1">
            <a:extLst>
              <a:ext uri="{FF2B5EF4-FFF2-40B4-BE49-F238E27FC236}">
                <a16:creationId xmlns:a16="http://schemas.microsoft.com/office/drawing/2014/main" id="{0020C75D-28F4-DDA8-9807-A38A4FEA8687}"/>
              </a:ext>
            </a:extLst>
          </p:cNvPr>
          <p:cNvSpPr>
            <a:spLocks noGrp="1"/>
          </p:cNvSpPr>
          <p:nvPr>
            <p:ph type="title"/>
          </p:nvPr>
        </p:nvSpPr>
        <p:spPr>
          <a:xfrm>
            <a:off x="838199" y="385857"/>
            <a:ext cx="10227591" cy="156701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1" name="Text Placeholder 2">
            <a:extLst>
              <a:ext uri="{FF2B5EF4-FFF2-40B4-BE49-F238E27FC236}">
                <a16:creationId xmlns:a16="http://schemas.microsoft.com/office/drawing/2014/main" id="{171D028E-7B0D-D551-12DD-E3E4075E58EB}"/>
              </a:ext>
            </a:extLst>
          </p:cNvPr>
          <p:cNvSpPr>
            <a:spLocks noGrp="1"/>
          </p:cNvSpPr>
          <p:nvPr>
            <p:ph idx="1"/>
          </p:nvPr>
        </p:nvSpPr>
        <p:spPr>
          <a:xfrm>
            <a:off x="838200" y="2073112"/>
            <a:ext cx="10515600" cy="4569425"/>
          </a:xfrm>
          <a:prstGeom prst="rect">
            <a:avLst/>
          </a:prstGeom>
        </p:spPr>
        <p:txBody>
          <a:bodyPr vert="horz" lIns="91440" tIns="45720" rIns="91440" bIns="45720" rtlCol="0">
            <a:normAutofit/>
          </a:bodyPr>
          <a:lstStyle>
            <a:lvl1pPr>
              <a:defRPr b="0" i="0">
                <a:cs typeface="Calibri" panose="020F0502020204030204" pitchFamily="34" charset="0"/>
              </a:defRPr>
            </a:lvl1pPr>
            <a:lvl2pPr>
              <a:defRPr b="0" i="0">
                <a:cs typeface="Calibri" panose="020F0502020204030204" pitchFamily="34" charset="0"/>
              </a:defRPr>
            </a:lvl2pPr>
            <a:lvl3pPr>
              <a:defRPr b="0" i="0">
                <a:cs typeface="Calibri" panose="020F0502020204030204" pitchFamily="34" charset="0"/>
              </a:defRPr>
            </a:lvl3pPr>
            <a:lvl4pPr>
              <a:defRPr b="0" i="0">
                <a:cs typeface="Calibri" panose="020F0502020204030204" pitchFamily="34" charset="0"/>
              </a:defRPr>
            </a:lvl4pPr>
            <a:lvl5pPr>
              <a:defRPr b="0" i="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7848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588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6672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667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C4FFAB93-3A12-3AE3-2880-8906D99CAC9C}"/>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77289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987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987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8089B811-BEB4-9CBD-8D7B-BED58698F529}"/>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29878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blue and yellow hashtag&#10;&#10;AI-generated content may be incorrect.">
            <a:extLst>
              <a:ext uri="{FF2B5EF4-FFF2-40B4-BE49-F238E27FC236}">
                <a16:creationId xmlns:a16="http://schemas.microsoft.com/office/drawing/2014/main" id="{DD814575-D5BB-00FF-FF6D-EB7A9E3164A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19790" y="5935"/>
            <a:ext cx="1272209" cy="1272209"/>
          </a:xfrm>
          <a:prstGeom prst="rect">
            <a:avLst/>
          </a:prstGeom>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199" y="841952"/>
            <a:ext cx="10515599" cy="111092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2073112"/>
            <a:ext cx="10515600" cy="45694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24751265"/>
      </p:ext>
    </p:extLst>
  </p:cSld>
  <p:clrMap bg1="lt1" tx1="dk1" bg2="lt2" tx2="dk2" accent1="accent1" accent2="accent2" accent3="accent3" accent4="accent4" accent5="accent5" accent6="accent6" hlink="hlink" folHlink="folHlink"/>
  <p:sldLayoutIdLst>
    <p:sldLayoutId id="2147483668" r:id="rId1"/>
    <p:sldLayoutId id="2147483679" r:id="rId2"/>
    <p:sldLayoutId id="2147483676" r:id="rId3"/>
    <p:sldLayoutId id="2147483677" r:id="rId4"/>
    <p:sldLayoutId id="2147483678" r:id="rId5"/>
    <p:sldLayoutId id="2147483669" r:id="rId6"/>
    <p:sldLayoutId id="2147483670" r:id="rId7"/>
    <p:sldLayoutId id="2147483671" r:id="rId8"/>
    <p:sldLayoutId id="2147483672" r:id="rId9"/>
    <p:sldLayoutId id="2147483673" r:id="rId10"/>
    <p:sldLayoutId id="2147483680" r:id="rId11"/>
    <p:sldLayoutId id="2147483681" r:id="rId12"/>
  </p:sldLayoutIdLst>
  <p:txStyles>
    <p:titleStyle>
      <a:lvl1pPr algn="l" defTabSz="914400" rtl="0" eaLnBrk="1" latinLnBrk="0" hangingPunct="1">
        <a:lnSpc>
          <a:spcPct val="90000"/>
        </a:lnSpc>
        <a:spcBef>
          <a:spcPct val="0"/>
        </a:spcBef>
        <a:buNone/>
        <a:defRPr sz="4400" b="0" i="0" kern="1200">
          <a:solidFill>
            <a:srgbClr val="00B0F0"/>
          </a:solidFill>
          <a:latin typeface="+mn-lt"/>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25563"/>
          </a:solidFill>
          <a:latin typeface="+mn-lt"/>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72524"/>
          </a:solidFill>
          <a:latin typeface="+mn-lt"/>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7170"/>
          </a:solidFill>
          <a:latin typeface="+mn-lt"/>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C8C73C"/>
          </a:solidFill>
          <a:latin typeface="+mn-lt"/>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25563"/>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dhi-scotland.com/project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9.svg"/><Relationship Id="rId7" Type="http://schemas.openxmlformats.org/officeDocument/2006/relationships/diagramColors" Target="../diagrams/colors1.xml"/><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1.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ideo" Target="https://player.vimeo.com/video/646090443?app_id=122963" TargetMode="Externa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4.jp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www.dhi-scotland.com/digiinventors" TargetMode="External"/><Relationship Id="rId3" Type="http://schemas.openxmlformats.org/officeDocument/2006/relationships/hyperlink" Target="https://digitalhealthinstitute-my.sharepoint.com/:f:/g/personal/olivia_dunbar_dhi-scotland_com/Eskt-QYB_9VMpeh0XPa09-wBLGK9uknd4ki7imMCfhU2cw?e=btQ9RZ" TargetMode="External"/><Relationship Id="rId7" Type="http://schemas.openxmlformats.org/officeDocument/2006/relationships/hyperlink" Target="https://www.dhi-scotland.com/digiinventors-privacy-policy"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e16d00f9-0a82-4979-b290-3e0ed6def4c0.usrfiles.com/ugd/e16d00_986bd4f6621747d09d6fea60b103e4ba.pdf" TargetMode="External"/><Relationship Id="rId5" Type="http://schemas.openxmlformats.org/officeDocument/2006/relationships/hyperlink" Target="https://www.dhi-scotland.com/digiinventors-secondary-application" TargetMode="External"/><Relationship Id="rId4" Type="http://schemas.openxmlformats.org/officeDocument/2006/relationships/hyperlink" Target="https://www.dhi-scotland.com/digiinventors-resources-list"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bit.ly/DHIExploringTechnology"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86.sv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hyperlink" Target="https://www.dhi-scotland.com/covid-19-project-hub" TargetMode="Externa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hyperlink" Target="https://www.dhi-scotland.com/projects/scotcap" TargetMode="Externa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hyperlink" Target="https://www.dhi-scotland.com/projects/the-right-decision-support-service-(rds)" TargetMode="Externa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hyperlink" Target="https://www.dhi-scotland.com/projects/rural-centre-of-excellence-for-digital-health-and-care-innovation-in-the-moray-region" TargetMode="Externa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3" Type="http://schemas.openxmlformats.org/officeDocument/2006/relationships/hyperlink" Target="https://bit.ly/DigitalHealthTechExamples"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0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ideo" Target="https://www.youtube.com/embed/0w4HMT7PyQ0?feature=oembed" TargetMode="External"/><Relationship Id="rId4" Type="http://schemas.openxmlformats.org/officeDocument/2006/relationships/image" Target="../media/image104.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ideo" Target="https://www.youtube.com/embed/dUhM-zRmrIs?feature=oembed" TargetMode="External"/><Relationship Id="rId4" Type="http://schemas.openxmlformats.org/officeDocument/2006/relationships/image" Target="../media/image105.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ideo" Target="https://player.vimeo.com/video/472123347?app_id=122963" TargetMode="External"/><Relationship Id="rId4" Type="http://schemas.openxmlformats.org/officeDocument/2006/relationships/image" Target="../media/image106.jpeg"/></Relationships>
</file>

<file path=ppt/slides/_rels/slide46.xml.rels><?xml version="1.0" encoding="UTF-8" standalone="yes"?>
<Relationships xmlns="http://schemas.openxmlformats.org/package/2006/relationships"><Relationship Id="rId3" Type="http://schemas.openxmlformats.org/officeDocument/2006/relationships/image" Target="../media/image108.svg"/><Relationship Id="rId2" Type="http://schemas.openxmlformats.org/officeDocument/2006/relationships/image" Target="../media/image10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player.vimeo.com/video/1104096835?app_id=122963" TargetMode="External"/><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7.xml.rels><?xml version="1.0" encoding="UTF-8" standalone="yes"?>
<Relationships xmlns="http://schemas.openxmlformats.org/package/2006/relationships"><Relationship Id="rId3" Type="http://schemas.openxmlformats.org/officeDocument/2006/relationships/hyperlink" Target="https://e16d00f9-0a82-4979-b290-3e0ed6def4c0.usrfiles.com/ugd/e16d00_986bd4f6621747d09d6fea60b103e4ba.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hyperlink" Target="https://www.actify.org.uk/module/454"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9CE767-420D-0921-7588-99DE06B78456}"/>
              </a:ext>
            </a:extLst>
          </p:cNvPr>
          <p:cNvSpPr>
            <a:spLocks noGrp="1"/>
          </p:cNvSpPr>
          <p:nvPr>
            <p:ph type="ctrTitle"/>
          </p:nvPr>
        </p:nvSpPr>
        <p:spPr>
          <a:xfrm>
            <a:off x="1014608" y="806174"/>
            <a:ext cx="9653392" cy="2387600"/>
          </a:xfrm>
        </p:spPr>
        <p:txBody>
          <a:bodyPr/>
          <a:lstStyle/>
          <a:p>
            <a:r>
              <a:rPr lang="en-US" dirty="0"/>
              <a:t>#DigiInventors Challenge 2025</a:t>
            </a:r>
          </a:p>
        </p:txBody>
      </p:sp>
      <p:sp>
        <p:nvSpPr>
          <p:cNvPr id="5" name="Subtitle 4">
            <a:extLst>
              <a:ext uri="{FF2B5EF4-FFF2-40B4-BE49-F238E27FC236}">
                <a16:creationId xmlns:a16="http://schemas.microsoft.com/office/drawing/2014/main" id="{9CAE2D33-945D-42BA-BA0B-F5FCC4B5985A}"/>
              </a:ext>
            </a:extLst>
          </p:cNvPr>
          <p:cNvSpPr>
            <a:spLocks noGrp="1"/>
          </p:cNvSpPr>
          <p:nvPr>
            <p:ph type="subTitle" idx="1"/>
          </p:nvPr>
        </p:nvSpPr>
        <p:spPr>
          <a:xfrm>
            <a:off x="1014608" y="3295651"/>
            <a:ext cx="9653392" cy="861391"/>
          </a:xfrm>
        </p:spPr>
        <p:txBody>
          <a:bodyPr>
            <a:noAutofit/>
          </a:bodyPr>
          <a:lstStyle/>
          <a:p>
            <a:r>
              <a:rPr lang="en-US" sz="2800" b="1" dirty="0"/>
              <a:t>Secondary School Competition</a:t>
            </a:r>
          </a:p>
          <a:p>
            <a:r>
              <a:rPr lang="en-US" sz="2800" b="1" dirty="0"/>
              <a:t>Teacher &amp; Pupil guide</a:t>
            </a:r>
          </a:p>
        </p:txBody>
      </p:sp>
    </p:spTree>
    <p:extLst>
      <p:ext uri="{BB962C8B-B14F-4D97-AF65-F5344CB8AC3E}">
        <p14:creationId xmlns:p14="http://schemas.microsoft.com/office/powerpoint/2010/main" val="6384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64D9D-481D-39E9-7D5C-92CB22612629}"/>
              </a:ext>
            </a:extLst>
          </p:cNvPr>
          <p:cNvSpPr>
            <a:spLocks noGrp="1"/>
          </p:cNvSpPr>
          <p:nvPr>
            <p:ph type="title"/>
          </p:nvPr>
        </p:nvSpPr>
        <p:spPr>
          <a:xfrm>
            <a:off x="219074" y="176307"/>
            <a:ext cx="10227591" cy="1567017"/>
          </a:xfrm>
        </p:spPr>
        <p:txBody>
          <a:bodyPr/>
          <a:lstStyle/>
          <a:p>
            <a:r>
              <a:rPr lang="en-GB" dirty="0"/>
              <a:t>Option 2: General health challenge</a:t>
            </a:r>
          </a:p>
        </p:txBody>
      </p:sp>
      <p:sp>
        <p:nvSpPr>
          <p:cNvPr id="3" name="Content Placeholder 2">
            <a:extLst>
              <a:ext uri="{FF2B5EF4-FFF2-40B4-BE49-F238E27FC236}">
                <a16:creationId xmlns:a16="http://schemas.microsoft.com/office/drawing/2014/main" id="{19E43FD8-F7CF-1B76-AA37-26794E6839EF}"/>
              </a:ext>
            </a:extLst>
          </p:cNvPr>
          <p:cNvSpPr>
            <a:spLocks noGrp="1"/>
          </p:cNvSpPr>
          <p:nvPr>
            <p:ph idx="1"/>
          </p:nvPr>
        </p:nvSpPr>
        <p:spPr>
          <a:xfrm>
            <a:off x="219074" y="2193350"/>
            <a:ext cx="10515600" cy="885241"/>
          </a:xfrm>
        </p:spPr>
        <p:txBody>
          <a:bodyPr>
            <a:normAutofit/>
          </a:bodyPr>
          <a:lstStyle/>
          <a:p>
            <a:pPr marL="0" indent="0">
              <a:buNone/>
            </a:pPr>
            <a:r>
              <a:rPr lang="en-GB" sz="2400" dirty="0"/>
              <a:t>Identify a real-life problem related to people’s health or wellbeing, and develop a digital idea to help solve it</a:t>
            </a:r>
          </a:p>
        </p:txBody>
      </p:sp>
      <p:sp>
        <p:nvSpPr>
          <p:cNvPr id="6" name="Content Placeholder 1">
            <a:extLst>
              <a:ext uri="{FF2B5EF4-FFF2-40B4-BE49-F238E27FC236}">
                <a16:creationId xmlns:a16="http://schemas.microsoft.com/office/drawing/2014/main" id="{BDB6CEC1-DFFD-DB61-79D1-33FDA87BD459}"/>
              </a:ext>
            </a:extLst>
          </p:cNvPr>
          <p:cNvSpPr txBox="1">
            <a:spLocks/>
          </p:cNvSpPr>
          <p:nvPr/>
        </p:nvSpPr>
        <p:spPr>
          <a:xfrm>
            <a:off x="219074" y="3183366"/>
            <a:ext cx="5181600" cy="34142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5563"/>
                </a:solidFill>
                <a:latin typeface="Futura Medium" panose="020B0602020204020303" pitchFamily="34" charset="-79"/>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7252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717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C8C73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Calibri" panose="020F0502020204030204" pitchFamily="34" charset="0"/>
                <a:cs typeface="Calibri" panose="020F0502020204030204" pitchFamily="34" charset="0"/>
              </a:rPr>
              <a:t>Identify a health and wellbeing challenge, </a:t>
            </a:r>
            <a:r>
              <a:rPr lang="en-GB" sz="2000" dirty="0">
                <a:solidFill>
                  <a:srgbClr val="FF7170"/>
                </a:solidFill>
                <a:latin typeface="Calibri" panose="020F0502020204030204" pitchFamily="34" charset="0"/>
                <a:cs typeface="Calibri" panose="020F0502020204030204" pitchFamily="34" charset="0"/>
              </a:rPr>
              <a:t>personal</a:t>
            </a:r>
            <a:r>
              <a:rPr lang="en-GB" sz="2000" dirty="0">
                <a:latin typeface="Calibri" panose="020F0502020204030204" pitchFamily="34" charset="0"/>
                <a:cs typeface="Calibri" panose="020F0502020204030204" pitchFamily="34" charset="0"/>
              </a:rPr>
              <a:t> to your team (Could affect you, family member or friend)</a:t>
            </a:r>
          </a:p>
          <a:p>
            <a:pPr marL="0" indent="0">
              <a:buNone/>
            </a:pPr>
            <a:r>
              <a:rPr lang="en-GB" sz="1600" b="1" dirty="0">
                <a:solidFill>
                  <a:srgbClr val="FDEE0E"/>
                </a:solidFill>
                <a:latin typeface="Calibri" panose="020F0502020204030204" pitchFamily="34" charset="0"/>
                <a:cs typeface="Calibri" panose="020F0502020204030204" pitchFamily="34" charset="0"/>
              </a:rPr>
              <a:t>OR</a:t>
            </a:r>
          </a:p>
          <a:p>
            <a:pPr marL="0" indent="0">
              <a:buNone/>
            </a:pPr>
            <a:r>
              <a:rPr lang="en-GB" sz="1600" dirty="0">
                <a:latin typeface="Calibri" panose="020F0502020204030204" pitchFamily="34" charset="0"/>
                <a:cs typeface="Calibri" panose="020F0502020204030204" pitchFamily="34" charset="0"/>
              </a:rPr>
              <a:t>Other suggestions to consider:</a:t>
            </a:r>
          </a:p>
          <a:p>
            <a:r>
              <a:rPr lang="en-GB" sz="1600" dirty="0">
                <a:solidFill>
                  <a:srgbClr val="FF7170"/>
                </a:solidFill>
                <a:latin typeface="Calibri" panose="020F0502020204030204" pitchFamily="34" charset="0"/>
                <a:cs typeface="Calibri" panose="020F0502020204030204" pitchFamily="34" charset="0"/>
              </a:rPr>
              <a:t>Health &amp; wellbeing </a:t>
            </a:r>
            <a:r>
              <a:rPr lang="en-GB" sz="1600" dirty="0">
                <a:latin typeface="Calibri" panose="020F0502020204030204" pitchFamily="34" charset="0"/>
                <a:cs typeface="Calibri" panose="020F0502020204030204" pitchFamily="34" charset="0"/>
              </a:rPr>
              <a:t>– Physical Activity, Obesity/ Weight Management, Diabetes, dental health, ageing</a:t>
            </a:r>
          </a:p>
          <a:p>
            <a:r>
              <a:rPr lang="en-GB" sz="1600" dirty="0">
                <a:solidFill>
                  <a:srgbClr val="FF7170"/>
                </a:solidFill>
                <a:latin typeface="Calibri" panose="020F0502020204030204" pitchFamily="34" charset="0"/>
                <a:cs typeface="Calibri" panose="020F0502020204030204" pitchFamily="34" charset="0"/>
              </a:rPr>
              <a:t>Disability</a:t>
            </a:r>
            <a:r>
              <a:rPr lang="en-GB" sz="1600" dirty="0">
                <a:latin typeface="Calibri" panose="020F0502020204030204" pitchFamily="34" charset="0"/>
                <a:cs typeface="Calibri" panose="020F0502020204030204" pitchFamily="34" charset="0"/>
              </a:rPr>
              <a:t> – Blindness, Deafness, Neurodiversity and Learning Disabilities (including Autism, ADHD, Dyslexia, Dyscalculia, Dyspraxia)</a:t>
            </a:r>
          </a:p>
          <a:p>
            <a:r>
              <a:rPr lang="en-GB" sz="1600" dirty="0">
                <a:solidFill>
                  <a:srgbClr val="FF7170"/>
                </a:solidFill>
                <a:latin typeface="Calibri" panose="020F0502020204030204" pitchFamily="34" charset="0"/>
                <a:cs typeface="Calibri" panose="020F0502020204030204" pitchFamily="34" charset="0"/>
              </a:rPr>
              <a:t>Cardiovascular diseases </a:t>
            </a:r>
            <a:r>
              <a:rPr lang="en-GB" sz="1600" dirty="0">
                <a:latin typeface="Calibri" panose="020F0502020204030204" pitchFamily="34" charset="0"/>
                <a:cs typeface="Calibri" panose="020F0502020204030204" pitchFamily="34" charset="0"/>
              </a:rPr>
              <a:t>– Hypertension, Heart Disease, Cerebrovascular Disease (Strokes), Peripheral Vascular Disease </a:t>
            </a:r>
          </a:p>
        </p:txBody>
      </p:sp>
      <p:sp>
        <p:nvSpPr>
          <p:cNvPr id="7" name="Content Placeholder 1">
            <a:extLst>
              <a:ext uri="{FF2B5EF4-FFF2-40B4-BE49-F238E27FC236}">
                <a16:creationId xmlns:a16="http://schemas.microsoft.com/office/drawing/2014/main" id="{B5A03199-3EF9-A792-30F8-FE7570F80864}"/>
              </a:ext>
            </a:extLst>
          </p:cNvPr>
          <p:cNvSpPr txBox="1">
            <a:spLocks/>
          </p:cNvSpPr>
          <p:nvPr/>
        </p:nvSpPr>
        <p:spPr>
          <a:xfrm>
            <a:off x="5553074" y="3183366"/>
            <a:ext cx="5181600" cy="3414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5563"/>
                </a:solidFill>
                <a:latin typeface="Futura Medium" panose="020B0602020204020303" pitchFamily="34" charset="-79"/>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7252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717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C8C73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rgbClr val="FF7170"/>
                </a:solidFill>
                <a:latin typeface="Calibri" panose="020F0502020204030204" pitchFamily="34" charset="0"/>
                <a:cs typeface="Calibri" panose="020F0502020204030204" pitchFamily="34" charset="0"/>
              </a:rPr>
              <a:t>Mental health </a:t>
            </a:r>
            <a:r>
              <a:rPr lang="en-GB" sz="1600" dirty="0">
                <a:latin typeface="Calibri" panose="020F0502020204030204" pitchFamily="34" charset="0"/>
                <a:cs typeface="Calibri" panose="020F0502020204030204" pitchFamily="34" charset="0"/>
              </a:rPr>
              <a:t>– Anxiety, Depression</a:t>
            </a:r>
          </a:p>
          <a:p>
            <a:r>
              <a:rPr lang="en-GB" sz="1600" dirty="0">
                <a:solidFill>
                  <a:srgbClr val="FF7170"/>
                </a:solidFill>
                <a:latin typeface="Calibri" panose="020F0502020204030204" pitchFamily="34" charset="0"/>
                <a:cs typeface="Calibri" panose="020F0502020204030204" pitchFamily="34" charset="0"/>
              </a:rPr>
              <a:t>Neurological diseases </a:t>
            </a:r>
            <a:r>
              <a:rPr lang="en-GB" sz="1600" dirty="0">
                <a:latin typeface="Calibri" panose="020F0502020204030204" pitchFamily="34" charset="0"/>
                <a:cs typeface="Calibri" panose="020F0502020204030204" pitchFamily="34" charset="0"/>
              </a:rPr>
              <a:t>– Brain injuries, Epilepsy, Parkinson’s Disease, Multiple Sclerosis</a:t>
            </a:r>
          </a:p>
          <a:p>
            <a:r>
              <a:rPr lang="en-GB" sz="1600" dirty="0">
                <a:solidFill>
                  <a:srgbClr val="FF7170"/>
                </a:solidFill>
                <a:latin typeface="Calibri" panose="020F0502020204030204" pitchFamily="34" charset="0"/>
                <a:cs typeface="Calibri" panose="020F0502020204030204" pitchFamily="34" charset="0"/>
              </a:rPr>
              <a:t>Gastrointestinal diseases </a:t>
            </a:r>
            <a:r>
              <a:rPr lang="en-GB" sz="1600" dirty="0">
                <a:latin typeface="Calibri" panose="020F0502020204030204" pitchFamily="34" charset="0"/>
                <a:cs typeface="Calibri" panose="020F0502020204030204" pitchFamily="34" charset="0"/>
              </a:rPr>
              <a:t>– Crohn’s Disease, Cystic Fibrosis</a:t>
            </a:r>
          </a:p>
          <a:p>
            <a:r>
              <a:rPr lang="en-GB" sz="1600" dirty="0">
                <a:solidFill>
                  <a:srgbClr val="FF7170"/>
                </a:solidFill>
                <a:latin typeface="Calibri" panose="020F0502020204030204" pitchFamily="34" charset="0"/>
                <a:cs typeface="Calibri" panose="020F0502020204030204" pitchFamily="34" charset="0"/>
              </a:rPr>
              <a:t>Respiratory diseases </a:t>
            </a:r>
            <a:r>
              <a:rPr lang="en-GB" sz="1600" dirty="0">
                <a:latin typeface="Calibri" panose="020F0502020204030204" pitchFamily="34" charset="0"/>
                <a:cs typeface="Calibri" panose="020F0502020204030204" pitchFamily="34" charset="0"/>
              </a:rPr>
              <a:t>– Asthma, COPD</a:t>
            </a:r>
          </a:p>
          <a:p>
            <a:r>
              <a:rPr lang="en-GB" sz="1600" dirty="0">
                <a:solidFill>
                  <a:srgbClr val="FF7170"/>
                </a:solidFill>
                <a:latin typeface="Calibri" panose="020F0502020204030204" pitchFamily="34" charset="0"/>
                <a:cs typeface="Calibri" panose="020F0502020204030204" pitchFamily="34" charset="0"/>
              </a:rPr>
              <a:t>Addictions</a:t>
            </a:r>
            <a:r>
              <a:rPr lang="en-GB" sz="1600" dirty="0">
                <a:latin typeface="Calibri" panose="020F0502020204030204" pitchFamily="34" charset="0"/>
                <a:cs typeface="Calibri" panose="020F0502020204030204" pitchFamily="34" charset="0"/>
              </a:rPr>
              <a:t> – drugs, alcohol, vaping, cigarettes</a:t>
            </a:r>
          </a:p>
          <a:p>
            <a:r>
              <a:rPr lang="en-GB" sz="1600" dirty="0">
                <a:solidFill>
                  <a:srgbClr val="FF7170"/>
                </a:solidFill>
                <a:latin typeface="Calibri" panose="020F0502020204030204" pitchFamily="34" charset="0"/>
                <a:cs typeface="Calibri" panose="020F0502020204030204" pitchFamily="34" charset="0"/>
              </a:rPr>
              <a:t>Rural and remote </a:t>
            </a:r>
            <a:r>
              <a:rPr lang="en-GB" sz="1600" dirty="0">
                <a:latin typeface="Calibri" panose="020F0502020204030204" pitchFamily="34" charset="0"/>
                <a:cs typeface="Calibri" panose="020F0502020204030204" pitchFamily="34" charset="0"/>
              </a:rPr>
              <a:t>– access to healthcare in rural and remote areas &amp; island communities</a:t>
            </a:r>
          </a:p>
          <a:p>
            <a:r>
              <a:rPr lang="en-GB" sz="1600" dirty="0">
                <a:solidFill>
                  <a:srgbClr val="FF7170"/>
                </a:solidFill>
                <a:latin typeface="Calibri" panose="020F0502020204030204" pitchFamily="34" charset="0"/>
                <a:cs typeface="Calibri" panose="020F0502020204030204" pitchFamily="34" charset="0"/>
              </a:rPr>
              <a:t>Other</a:t>
            </a:r>
            <a:r>
              <a:rPr lang="en-GB" sz="1600" dirty="0">
                <a:latin typeface="Calibri" panose="020F0502020204030204" pitchFamily="34" charset="0"/>
                <a:cs typeface="Calibri" panose="020F0502020204030204" pitchFamily="34" charset="0"/>
              </a:rPr>
              <a:t> – Cancer, Arthritis, Kidney Disease, Long Covid, Alzheimer’s Disease, Paralysis </a:t>
            </a:r>
          </a:p>
        </p:txBody>
      </p:sp>
    </p:spTree>
    <p:extLst>
      <p:ext uri="{BB962C8B-B14F-4D97-AF65-F5344CB8AC3E}">
        <p14:creationId xmlns:p14="http://schemas.microsoft.com/office/powerpoint/2010/main" val="2187331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43946-3175-03C9-27A0-C86BA0F0CA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92254-22E8-81E3-7C28-8C962A14B16D}"/>
              </a:ext>
            </a:extLst>
          </p:cNvPr>
          <p:cNvSpPr>
            <a:spLocks noGrp="1"/>
          </p:cNvSpPr>
          <p:nvPr>
            <p:ph type="title"/>
          </p:nvPr>
        </p:nvSpPr>
        <p:spPr>
          <a:xfrm>
            <a:off x="466725" y="214407"/>
            <a:ext cx="10227591" cy="1567017"/>
          </a:xfrm>
        </p:spPr>
        <p:txBody>
          <a:bodyPr/>
          <a:lstStyle/>
          <a:p>
            <a:r>
              <a:rPr lang="en-GB" dirty="0"/>
              <a:t>Reason for Option 2</a:t>
            </a:r>
          </a:p>
        </p:txBody>
      </p:sp>
      <p:sp>
        <p:nvSpPr>
          <p:cNvPr id="3" name="Content Placeholder 2">
            <a:extLst>
              <a:ext uri="{FF2B5EF4-FFF2-40B4-BE49-F238E27FC236}">
                <a16:creationId xmlns:a16="http://schemas.microsoft.com/office/drawing/2014/main" id="{FDBC8750-09F6-529D-7276-C7DA6BF48040}"/>
              </a:ext>
            </a:extLst>
          </p:cNvPr>
          <p:cNvSpPr>
            <a:spLocks noGrp="1"/>
          </p:cNvSpPr>
          <p:nvPr>
            <p:ph idx="1"/>
          </p:nvPr>
        </p:nvSpPr>
        <p:spPr>
          <a:xfrm>
            <a:off x="466725" y="2217043"/>
            <a:ext cx="10515600" cy="4569425"/>
          </a:xfrm>
        </p:spPr>
        <p:txBody>
          <a:bodyPr/>
          <a:lstStyle/>
          <a:p>
            <a:r>
              <a:rPr lang="en-GB" dirty="0"/>
              <a:t>The options are all global health and social care challenges</a:t>
            </a:r>
          </a:p>
          <a:p>
            <a:r>
              <a:rPr lang="en-GB" dirty="0"/>
              <a:t>The options are all challenges that DHI is or has had </a:t>
            </a:r>
            <a:r>
              <a:rPr lang="en-GB" dirty="0">
                <a:solidFill>
                  <a:srgbClr val="FF7170"/>
                </a:solidFill>
                <a:hlinkClick r:id="rId3">
                  <a:extLst>
                    <a:ext uri="{A12FA001-AC4F-418D-AE19-62706E023703}">
                      <ahyp:hlinkClr xmlns:ahyp="http://schemas.microsoft.com/office/drawing/2018/hyperlinkcolor" val="tx"/>
                    </a:ext>
                  </a:extLst>
                </a:hlinkClick>
              </a:rPr>
              <a:t>projects</a:t>
            </a:r>
            <a:endParaRPr lang="en-GB" dirty="0">
              <a:solidFill>
                <a:srgbClr val="FF7170"/>
              </a:solidFill>
            </a:endParaRPr>
          </a:p>
          <a:p>
            <a:pPr marL="0" indent="0">
              <a:buNone/>
            </a:pPr>
            <a:endParaRPr lang="en-GB" dirty="0"/>
          </a:p>
          <a:p>
            <a:pPr marL="0" indent="0">
              <a:buNone/>
            </a:pPr>
            <a:r>
              <a:rPr lang="en-GB" dirty="0"/>
              <a:t>But</a:t>
            </a:r>
          </a:p>
          <a:p>
            <a:pPr marL="0" indent="0">
              <a:buNone/>
            </a:pPr>
            <a:endParaRPr lang="en-GB" dirty="0"/>
          </a:p>
          <a:p>
            <a:r>
              <a:rPr lang="en-GB" dirty="0"/>
              <a:t>You can also choose a health and social care challenge/ condition that means something (personally) to your team</a:t>
            </a:r>
          </a:p>
          <a:p>
            <a:endParaRPr lang="en-GB" dirty="0"/>
          </a:p>
        </p:txBody>
      </p:sp>
    </p:spTree>
    <p:extLst>
      <p:ext uri="{BB962C8B-B14F-4D97-AF65-F5344CB8AC3E}">
        <p14:creationId xmlns:p14="http://schemas.microsoft.com/office/powerpoint/2010/main" val="390220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E8026C-4ADF-BB02-DAE3-06CD038D69E6}"/>
              </a:ext>
            </a:extLst>
          </p:cNvPr>
          <p:cNvSpPr>
            <a:spLocks noGrp="1"/>
          </p:cNvSpPr>
          <p:nvPr>
            <p:ph sz="half" idx="1"/>
          </p:nvPr>
        </p:nvSpPr>
        <p:spPr>
          <a:xfrm>
            <a:off x="228600" y="1368425"/>
            <a:ext cx="8195441" cy="4667250"/>
          </a:xfrm>
        </p:spPr>
        <p:txBody>
          <a:bodyPr>
            <a:normAutofit fontScale="92500" lnSpcReduction="20000"/>
          </a:bodyPr>
          <a:lstStyle/>
          <a:p>
            <a:pPr marL="0" indent="0">
              <a:lnSpc>
                <a:spcPct val="120000"/>
              </a:lnSpc>
              <a:buNone/>
            </a:pPr>
            <a:r>
              <a:rPr lang="en-GB" sz="1800" dirty="0"/>
              <a:t>All participants who actively take part in the challenge and whose submission answers all the requirements will receive a #DigiInventors Challenge completion certificate and a Young STEM Leaders Level 4 (non-formal) award*</a:t>
            </a:r>
          </a:p>
          <a:p>
            <a:pPr marL="0" indent="0">
              <a:buNone/>
            </a:pPr>
            <a:endParaRPr lang="en-GB" sz="1800" dirty="0"/>
          </a:p>
          <a:p>
            <a:pPr marL="0" indent="0">
              <a:buNone/>
            </a:pPr>
            <a:r>
              <a:rPr lang="en-GB" sz="1800" dirty="0"/>
              <a:t>From the applications submitted, </a:t>
            </a:r>
            <a:r>
              <a:rPr lang="en-GB" sz="1800" b="1" dirty="0">
                <a:solidFill>
                  <a:srgbClr val="FF7170"/>
                </a:solidFill>
              </a:rPr>
              <a:t>finalist teams </a:t>
            </a:r>
            <a:r>
              <a:rPr lang="en-GB" sz="1800" dirty="0"/>
              <a:t>will be selected. They will:</a:t>
            </a:r>
          </a:p>
          <a:p>
            <a:r>
              <a:rPr lang="en-GB" sz="1800" dirty="0"/>
              <a:t>Receive #DigiInventors Challenge goodie bags</a:t>
            </a:r>
          </a:p>
          <a:p>
            <a:r>
              <a:rPr lang="en-GB" sz="1800" dirty="0"/>
              <a:t>Attend a two-day bootcamp (in Scotland and the UAE)</a:t>
            </a:r>
          </a:p>
          <a:p>
            <a:r>
              <a:rPr lang="en-GB" sz="1800" dirty="0"/>
              <a:t>Present to our panel of judges before the winners are selected </a:t>
            </a:r>
          </a:p>
          <a:p>
            <a:pPr marL="0" indent="0">
              <a:buNone/>
            </a:pPr>
            <a:endParaRPr lang="en-GB" sz="1800" dirty="0"/>
          </a:p>
          <a:p>
            <a:pPr marL="0" indent="0">
              <a:buNone/>
            </a:pPr>
            <a:r>
              <a:rPr lang="en-GB" sz="1800" dirty="0"/>
              <a:t>The </a:t>
            </a:r>
            <a:r>
              <a:rPr lang="en-GB" sz="1800" b="1" dirty="0">
                <a:solidFill>
                  <a:srgbClr val="FF7170"/>
                </a:solidFill>
              </a:rPr>
              <a:t>winning teams </a:t>
            </a:r>
            <a:r>
              <a:rPr lang="en-GB" sz="1800" dirty="0"/>
              <a:t>will receive:</a:t>
            </a:r>
          </a:p>
          <a:p>
            <a:r>
              <a:rPr lang="en-GB" sz="1800" dirty="0"/>
              <a:t>Technology prize (previous prizes included iPads)</a:t>
            </a:r>
          </a:p>
          <a:p>
            <a:r>
              <a:rPr lang="en-GB" sz="1800" dirty="0"/>
              <a:t>#DigiInventors Challenge Certificate</a:t>
            </a:r>
          </a:p>
          <a:p>
            <a:r>
              <a:rPr lang="en-GB" sz="1800" dirty="0"/>
              <a:t>Trophy + Insight points for your school</a:t>
            </a:r>
          </a:p>
          <a:p>
            <a:r>
              <a:rPr lang="en-GB" sz="1800" dirty="0"/>
              <a:t>Scottish Women’s Football prize</a:t>
            </a:r>
            <a:endParaRPr lang="en-GB" sz="900" dirty="0"/>
          </a:p>
          <a:p>
            <a:r>
              <a:rPr lang="en-GB" sz="1800" dirty="0"/>
              <a:t>SSERC YSL Level 4 formal award*</a:t>
            </a:r>
          </a:p>
        </p:txBody>
      </p:sp>
      <p:pic>
        <p:nvPicPr>
          <p:cNvPr id="4" name="Google Shape;148;p9" descr="A gold trophy with a star&#10;&#10;AI-generated content may be incorrect.">
            <a:extLst>
              <a:ext uri="{FF2B5EF4-FFF2-40B4-BE49-F238E27FC236}">
                <a16:creationId xmlns:a16="http://schemas.microsoft.com/office/drawing/2014/main" id="{970D25F6-92A7-B5BB-0C49-830A327CC045}"/>
              </a:ext>
            </a:extLst>
          </p:cNvPr>
          <p:cNvPicPr preferRelativeResize="0"/>
          <p:nvPr/>
        </p:nvPicPr>
        <p:blipFill rotWithShape="1">
          <a:blip r:embed="rId3"/>
          <a:stretch/>
        </p:blipFill>
        <p:spPr>
          <a:xfrm>
            <a:off x="7471539" y="2796190"/>
            <a:ext cx="3567935" cy="3342890"/>
          </a:xfrm>
          <a:prstGeom prst="rect">
            <a:avLst/>
          </a:prstGeom>
          <a:noFill/>
          <a:ln>
            <a:noFill/>
          </a:ln>
        </p:spPr>
      </p:pic>
      <p:sp>
        <p:nvSpPr>
          <p:cNvPr id="2" name="Title 1">
            <a:extLst>
              <a:ext uri="{FF2B5EF4-FFF2-40B4-BE49-F238E27FC236}">
                <a16:creationId xmlns:a16="http://schemas.microsoft.com/office/drawing/2014/main" id="{931D9CB6-439D-6D8A-5A73-0259F12FE635}"/>
              </a:ext>
            </a:extLst>
          </p:cNvPr>
          <p:cNvSpPr>
            <a:spLocks noGrp="1"/>
          </p:cNvSpPr>
          <p:nvPr>
            <p:ph type="title"/>
          </p:nvPr>
        </p:nvSpPr>
        <p:spPr>
          <a:xfrm>
            <a:off x="228600" y="175911"/>
            <a:ext cx="10168466" cy="1325563"/>
          </a:xfrm>
        </p:spPr>
        <p:txBody>
          <a:bodyPr anchor="ctr">
            <a:normAutofit/>
          </a:bodyPr>
          <a:lstStyle/>
          <a:p>
            <a:r>
              <a:rPr lang="en-GB" dirty="0"/>
              <a:t>The Prize(s)</a:t>
            </a:r>
          </a:p>
        </p:txBody>
      </p:sp>
      <p:sp>
        <p:nvSpPr>
          <p:cNvPr id="6" name="TextBox 5">
            <a:extLst>
              <a:ext uri="{FF2B5EF4-FFF2-40B4-BE49-F238E27FC236}">
                <a16:creationId xmlns:a16="http://schemas.microsoft.com/office/drawing/2014/main" id="{87200CFE-1A06-6401-7D18-40EE08DE8F4F}"/>
              </a:ext>
            </a:extLst>
          </p:cNvPr>
          <p:cNvSpPr txBox="1"/>
          <p:nvPr/>
        </p:nvSpPr>
        <p:spPr>
          <a:xfrm>
            <a:off x="228600" y="6139080"/>
            <a:ext cx="4126451" cy="261610"/>
          </a:xfrm>
          <a:prstGeom prst="rect">
            <a:avLst/>
          </a:prstGeom>
          <a:noFill/>
        </p:spPr>
        <p:txBody>
          <a:bodyPr wrap="none" rtlCol="0">
            <a:spAutoFit/>
          </a:bodyPr>
          <a:lstStyle/>
          <a:p>
            <a:r>
              <a:rPr lang="en-GB" sz="1100" dirty="0">
                <a:solidFill>
                  <a:srgbClr val="008ECB"/>
                </a:solidFill>
                <a:cs typeface="Calibri" panose="020F0502020204030204" pitchFamily="34" charset="0"/>
              </a:rPr>
              <a:t>* Young STEM Leader Awards are currently only available in Scotland</a:t>
            </a:r>
          </a:p>
        </p:txBody>
      </p:sp>
    </p:spTree>
    <p:extLst>
      <p:ext uri="{BB962C8B-B14F-4D97-AF65-F5344CB8AC3E}">
        <p14:creationId xmlns:p14="http://schemas.microsoft.com/office/powerpoint/2010/main" val="102243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D7B1134-7C87-284F-B892-7A289839910D}"/>
              </a:ext>
            </a:extLst>
          </p:cNvPr>
          <p:cNvSpPr>
            <a:spLocks noGrp="1"/>
          </p:cNvSpPr>
          <p:nvPr>
            <p:ph sz="quarter" idx="18"/>
          </p:nvPr>
        </p:nvSpPr>
        <p:spPr>
          <a:xfrm>
            <a:off x="7221876" y="4700585"/>
            <a:ext cx="2397985" cy="1831975"/>
          </a:xfrm>
        </p:spPr>
        <p:txBody>
          <a:bodyPr rtlCol="0"/>
          <a:lstStyle/>
          <a:p>
            <a:pPr rtl="0"/>
            <a:r>
              <a:rPr lang="en-GB" b="1" dirty="0">
                <a:solidFill>
                  <a:srgbClr val="FF7170"/>
                </a:solidFill>
              </a:rPr>
              <a:t>Finalists bootcamp</a:t>
            </a:r>
          </a:p>
          <a:p>
            <a:pPr rtl="0"/>
            <a:r>
              <a:rPr lang="en-GB" dirty="0"/>
              <a:t>Two-day bootcamp for finalist teams 17/11/25 &amp; 18/11/25</a:t>
            </a:r>
          </a:p>
        </p:txBody>
      </p:sp>
      <p:sp>
        <p:nvSpPr>
          <p:cNvPr id="20" name="Content Placeholder 19">
            <a:extLst>
              <a:ext uri="{FF2B5EF4-FFF2-40B4-BE49-F238E27FC236}">
                <a16:creationId xmlns:a16="http://schemas.microsoft.com/office/drawing/2014/main" id="{B6C9F677-329F-8C49-AE45-4FA50CAB791B}"/>
              </a:ext>
            </a:extLst>
          </p:cNvPr>
          <p:cNvSpPr>
            <a:spLocks noGrp="1"/>
          </p:cNvSpPr>
          <p:nvPr>
            <p:ph sz="quarter" idx="17"/>
          </p:nvPr>
        </p:nvSpPr>
        <p:spPr>
          <a:xfrm>
            <a:off x="4823927" y="1463223"/>
            <a:ext cx="2575249" cy="1945815"/>
          </a:xfrm>
        </p:spPr>
        <p:txBody>
          <a:bodyPr rtlCol="0"/>
          <a:lstStyle/>
          <a:p>
            <a:pPr rtl="0"/>
            <a:r>
              <a:rPr lang="en-GB" b="1" dirty="0">
                <a:solidFill>
                  <a:srgbClr val="FF7170"/>
                </a:solidFill>
              </a:rPr>
              <a:t>Application close and finalists announced</a:t>
            </a:r>
          </a:p>
          <a:p>
            <a:pPr rtl="0"/>
            <a:r>
              <a:rPr lang="en-GB" dirty="0"/>
              <a:t>10/10/25 – Application closes</a:t>
            </a:r>
          </a:p>
          <a:p>
            <a:pPr rtl="0"/>
            <a:r>
              <a:rPr lang="en-GB" dirty="0"/>
              <a:t>24/10/25 – Finalists announced</a:t>
            </a:r>
          </a:p>
        </p:txBody>
      </p:sp>
      <p:sp>
        <p:nvSpPr>
          <p:cNvPr id="19" name="Content Placeholder 18">
            <a:extLst>
              <a:ext uri="{FF2B5EF4-FFF2-40B4-BE49-F238E27FC236}">
                <a16:creationId xmlns:a16="http://schemas.microsoft.com/office/drawing/2014/main" id="{EFB67AD2-BD53-4F43-8049-97B3507BBF5A}"/>
              </a:ext>
            </a:extLst>
          </p:cNvPr>
          <p:cNvSpPr>
            <a:spLocks noGrp="1"/>
          </p:cNvSpPr>
          <p:nvPr>
            <p:ph sz="quarter" idx="16"/>
          </p:nvPr>
        </p:nvSpPr>
        <p:spPr/>
        <p:txBody>
          <a:bodyPr rtlCol="0"/>
          <a:lstStyle/>
          <a:p>
            <a:pPr rtl="0"/>
            <a:r>
              <a:rPr lang="en-GB" b="1" dirty="0">
                <a:solidFill>
                  <a:srgbClr val="FF7170"/>
                </a:solidFill>
              </a:rPr>
              <a:t>Working on the challenge</a:t>
            </a:r>
          </a:p>
          <a:p>
            <a:pPr rtl="0"/>
            <a:r>
              <a:rPr lang="en-GB" dirty="0"/>
              <a:t>Research, creating a digital solution to a health issue</a:t>
            </a:r>
          </a:p>
        </p:txBody>
      </p:sp>
      <p:sp>
        <p:nvSpPr>
          <p:cNvPr id="18" name="Content Placeholder 17">
            <a:extLst>
              <a:ext uri="{FF2B5EF4-FFF2-40B4-BE49-F238E27FC236}">
                <a16:creationId xmlns:a16="http://schemas.microsoft.com/office/drawing/2014/main" id="{D8729AC4-E04D-8C4C-9BDB-07C29F82B30E}"/>
              </a:ext>
            </a:extLst>
          </p:cNvPr>
          <p:cNvSpPr>
            <a:spLocks noGrp="1"/>
          </p:cNvSpPr>
          <p:nvPr>
            <p:ph sz="quarter" idx="15"/>
          </p:nvPr>
        </p:nvSpPr>
        <p:spPr>
          <a:xfrm>
            <a:off x="186612" y="1463223"/>
            <a:ext cx="2735697" cy="1831975"/>
          </a:xfrm>
        </p:spPr>
        <p:txBody>
          <a:bodyPr rtlCol="0"/>
          <a:lstStyle/>
          <a:p>
            <a:pPr rtl="0"/>
            <a:r>
              <a:rPr lang="en-GB" sz="2000" b="1" dirty="0">
                <a:solidFill>
                  <a:srgbClr val="FF7170"/>
                </a:solidFill>
              </a:rPr>
              <a:t>Launch of Challenge</a:t>
            </a:r>
          </a:p>
          <a:p>
            <a:pPr rtl="0"/>
            <a:r>
              <a:rPr lang="en-GB" dirty="0"/>
              <a:t>Scotland – 18/08/25</a:t>
            </a:r>
          </a:p>
          <a:p>
            <a:pPr rtl="0"/>
            <a:r>
              <a:rPr lang="en-GB" dirty="0"/>
              <a:t>United Arab Emirates (UAE) – 25/08/25</a:t>
            </a:r>
          </a:p>
        </p:txBody>
      </p:sp>
      <p:sp>
        <p:nvSpPr>
          <p:cNvPr id="14" name="Content Placeholder 17">
            <a:extLst>
              <a:ext uri="{FF2B5EF4-FFF2-40B4-BE49-F238E27FC236}">
                <a16:creationId xmlns:a16="http://schemas.microsoft.com/office/drawing/2014/main" id="{E4C7DD64-3211-86F5-BE0B-22ED5D6393D3}"/>
              </a:ext>
            </a:extLst>
          </p:cNvPr>
          <p:cNvSpPr txBox="1">
            <a:spLocks/>
          </p:cNvSpPr>
          <p:nvPr/>
        </p:nvSpPr>
        <p:spPr>
          <a:xfrm>
            <a:off x="349775" y="3694282"/>
            <a:ext cx="2416949" cy="3813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25563"/>
                </a:solidFill>
                <a:latin typeface="Futura Medium" panose="020B0602020204020303"/>
                <a:ea typeface="+mn-ea"/>
                <a:cs typeface="Futura Medium" panose="020B0602020204020303"/>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F72524"/>
                </a:solidFill>
                <a:latin typeface="+mn-lt"/>
                <a:ea typeface="+mn-ea"/>
                <a:cs typeface="Futura Medium" panose="020B0602020204020303"/>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FF7170"/>
                </a:solidFill>
                <a:latin typeface="+mn-lt"/>
                <a:ea typeface="+mn-ea"/>
                <a:cs typeface="Futura Medium" panose="020B0602020204020303"/>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8C73C"/>
                </a:solidFill>
                <a:latin typeface="+mn-lt"/>
                <a:ea typeface="+mn-ea"/>
                <a:cs typeface="Futura Medium" panose="020B0602020204020303"/>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25563"/>
                </a:solidFill>
                <a:latin typeface="+mn-lt"/>
                <a:ea typeface="+mn-ea"/>
                <a:cs typeface="Futura Medium" panose="020B06020202040203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chemeClr val="bg1"/>
                </a:solidFill>
                <a:latin typeface="Calibri" panose="020F0502020204030204" pitchFamily="34" charset="0"/>
                <a:cs typeface="Calibri" panose="020F0502020204030204" pitchFamily="34" charset="0"/>
              </a:rPr>
              <a:t>August 2025</a:t>
            </a:r>
            <a:endParaRPr lang="en-GB" dirty="0">
              <a:solidFill>
                <a:schemeClr val="bg1"/>
              </a:solidFill>
              <a:latin typeface="Calibri" panose="020F0502020204030204" pitchFamily="34" charset="0"/>
              <a:cs typeface="Calibri" panose="020F0502020204030204" pitchFamily="34" charset="0"/>
            </a:endParaRPr>
          </a:p>
        </p:txBody>
      </p:sp>
      <p:sp>
        <p:nvSpPr>
          <p:cNvPr id="15" name="Content Placeholder 17">
            <a:extLst>
              <a:ext uri="{FF2B5EF4-FFF2-40B4-BE49-F238E27FC236}">
                <a16:creationId xmlns:a16="http://schemas.microsoft.com/office/drawing/2014/main" id="{2483D187-4687-39E5-0236-322DB01DA084}"/>
              </a:ext>
            </a:extLst>
          </p:cNvPr>
          <p:cNvSpPr txBox="1">
            <a:spLocks/>
          </p:cNvSpPr>
          <p:nvPr/>
        </p:nvSpPr>
        <p:spPr>
          <a:xfrm>
            <a:off x="2618650" y="3694283"/>
            <a:ext cx="2416950" cy="3813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25563"/>
                </a:solidFill>
                <a:latin typeface="Futura Medium" panose="020B0602020204020303"/>
                <a:ea typeface="+mn-ea"/>
                <a:cs typeface="Futura Medium" panose="020B0602020204020303"/>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F72524"/>
                </a:solidFill>
                <a:latin typeface="+mn-lt"/>
                <a:ea typeface="+mn-ea"/>
                <a:cs typeface="Futura Medium" panose="020B0602020204020303"/>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FF7170"/>
                </a:solidFill>
                <a:latin typeface="+mn-lt"/>
                <a:ea typeface="+mn-ea"/>
                <a:cs typeface="Futura Medium" panose="020B0602020204020303"/>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8C73C"/>
                </a:solidFill>
                <a:latin typeface="+mn-lt"/>
                <a:ea typeface="+mn-ea"/>
                <a:cs typeface="Futura Medium" panose="020B0602020204020303"/>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25563"/>
                </a:solidFill>
                <a:latin typeface="+mn-lt"/>
                <a:ea typeface="+mn-ea"/>
                <a:cs typeface="Futura Medium" panose="020B06020202040203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chemeClr val="bg1"/>
                </a:solidFill>
                <a:latin typeface="Calibri" panose="020F0502020204030204" pitchFamily="34" charset="0"/>
                <a:cs typeface="Calibri" panose="020F0502020204030204" pitchFamily="34" charset="0"/>
              </a:rPr>
              <a:t>September 2025</a:t>
            </a:r>
            <a:endParaRPr lang="en-GB" dirty="0">
              <a:solidFill>
                <a:schemeClr val="bg1"/>
              </a:solidFill>
              <a:latin typeface="Calibri" panose="020F0502020204030204" pitchFamily="34" charset="0"/>
              <a:cs typeface="Calibri" panose="020F0502020204030204" pitchFamily="34" charset="0"/>
            </a:endParaRPr>
          </a:p>
        </p:txBody>
      </p:sp>
      <p:sp>
        <p:nvSpPr>
          <p:cNvPr id="16" name="Content Placeholder 17">
            <a:extLst>
              <a:ext uri="{FF2B5EF4-FFF2-40B4-BE49-F238E27FC236}">
                <a16:creationId xmlns:a16="http://schemas.microsoft.com/office/drawing/2014/main" id="{3E1FE0A5-5B2F-8562-15E2-B7210F2A6776}"/>
              </a:ext>
            </a:extLst>
          </p:cNvPr>
          <p:cNvSpPr txBox="1">
            <a:spLocks/>
          </p:cNvSpPr>
          <p:nvPr/>
        </p:nvSpPr>
        <p:spPr>
          <a:xfrm>
            <a:off x="4887525" y="3694284"/>
            <a:ext cx="2416950" cy="3813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25563"/>
                </a:solidFill>
                <a:latin typeface="Futura Medium" panose="020B0602020204020303"/>
                <a:ea typeface="+mn-ea"/>
                <a:cs typeface="Futura Medium" panose="020B0602020204020303"/>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F72524"/>
                </a:solidFill>
                <a:latin typeface="+mn-lt"/>
                <a:ea typeface="+mn-ea"/>
                <a:cs typeface="Futura Medium" panose="020B0602020204020303"/>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FF7170"/>
                </a:solidFill>
                <a:latin typeface="+mn-lt"/>
                <a:ea typeface="+mn-ea"/>
                <a:cs typeface="Futura Medium" panose="020B0602020204020303"/>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8C73C"/>
                </a:solidFill>
                <a:latin typeface="+mn-lt"/>
                <a:ea typeface="+mn-ea"/>
                <a:cs typeface="Futura Medium" panose="020B0602020204020303"/>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25563"/>
                </a:solidFill>
                <a:latin typeface="+mn-lt"/>
                <a:ea typeface="+mn-ea"/>
                <a:cs typeface="Futura Medium" panose="020B06020202040203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chemeClr val="bg1"/>
                </a:solidFill>
                <a:latin typeface="Calibri" panose="020F0502020204030204" pitchFamily="34" charset="0"/>
                <a:cs typeface="Calibri" panose="020F0502020204030204" pitchFamily="34" charset="0"/>
              </a:rPr>
              <a:t>October 2025</a:t>
            </a:r>
            <a:endParaRPr lang="en-GB" dirty="0">
              <a:solidFill>
                <a:schemeClr val="bg1"/>
              </a:solidFill>
              <a:latin typeface="Calibri" panose="020F0502020204030204" pitchFamily="34" charset="0"/>
              <a:cs typeface="Calibri" panose="020F0502020204030204" pitchFamily="34" charset="0"/>
            </a:endParaRPr>
          </a:p>
        </p:txBody>
      </p:sp>
      <p:sp>
        <p:nvSpPr>
          <p:cNvPr id="17" name="Content Placeholder 17">
            <a:extLst>
              <a:ext uri="{FF2B5EF4-FFF2-40B4-BE49-F238E27FC236}">
                <a16:creationId xmlns:a16="http://schemas.microsoft.com/office/drawing/2014/main" id="{5ADDE7E9-4DAC-65B2-961F-BB93732DC6A2}"/>
              </a:ext>
            </a:extLst>
          </p:cNvPr>
          <p:cNvSpPr txBox="1">
            <a:spLocks/>
          </p:cNvSpPr>
          <p:nvPr/>
        </p:nvSpPr>
        <p:spPr>
          <a:xfrm>
            <a:off x="7156400" y="3706328"/>
            <a:ext cx="2416950" cy="3813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25563"/>
                </a:solidFill>
                <a:latin typeface="Futura Medium" panose="020B0602020204020303"/>
                <a:ea typeface="+mn-ea"/>
                <a:cs typeface="Futura Medium" panose="020B0602020204020303"/>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F72524"/>
                </a:solidFill>
                <a:latin typeface="+mn-lt"/>
                <a:ea typeface="+mn-ea"/>
                <a:cs typeface="Futura Medium" panose="020B0602020204020303"/>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FF7170"/>
                </a:solidFill>
                <a:latin typeface="+mn-lt"/>
                <a:ea typeface="+mn-ea"/>
                <a:cs typeface="Futura Medium" panose="020B0602020204020303"/>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8C73C"/>
                </a:solidFill>
                <a:latin typeface="+mn-lt"/>
                <a:ea typeface="+mn-ea"/>
                <a:cs typeface="Futura Medium" panose="020B0602020204020303"/>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25563"/>
                </a:solidFill>
                <a:latin typeface="+mn-lt"/>
                <a:ea typeface="+mn-ea"/>
                <a:cs typeface="Futura Medium" panose="020B06020202040203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chemeClr val="bg1"/>
                </a:solidFill>
                <a:latin typeface="Calibri" panose="020F0502020204030204" pitchFamily="34" charset="0"/>
                <a:cs typeface="Calibri" panose="020F0502020204030204" pitchFamily="34" charset="0"/>
              </a:rPr>
              <a:t>November 2025</a:t>
            </a:r>
            <a:endParaRPr lang="en-GB" dirty="0">
              <a:solidFill>
                <a:schemeClr val="bg1"/>
              </a:solidFill>
              <a:latin typeface="Calibri" panose="020F0502020204030204" pitchFamily="34" charset="0"/>
              <a:cs typeface="Calibri" panose="020F0502020204030204" pitchFamily="34" charset="0"/>
            </a:endParaRPr>
          </a:p>
        </p:txBody>
      </p:sp>
      <p:sp>
        <p:nvSpPr>
          <p:cNvPr id="22" name="Content Placeholder 17">
            <a:extLst>
              <a:ext uri="{FF2B5EF4-FFF2-40B4-BE49-F238E27FC236}">
                <a16:creationId xmlns:a16="http://schemas.microsoft.com/office/drawing/2014/main" id="{068BBCC4-DA5C-7B7B-AE6B-0502791538CE}"/>
              </a:ext>
            </a:extLst>
          </p:cNvPr>
          <p:cNvSpPr txBox="1">
            <a:spLocks/>
          </p:cNvSpPr>
          <p:nvPr/>
        </p:nvSpPr>
        <p:spPr>
          <a:xfrm>
            <a:off x="9425275" y="3706328"/>
            <a:ext cx="2416950" cy="3813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25563"/>
                </a:solidFill>
                <a:latin typeface="Futura Medium" panose="020B0602020204020303"/>
                <a:ea typeface="+mn-ea"/>
                <a:cs typeface="Futura Medium" panose="020B0602020204020303"/>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F72524"/>
                </a:solidFill>
                <a:latin typeface="+mn-lt"/>
                <a:ea typeface="+mn-ea"/>
                <a:cs typeface="Futura Medium" panose="020B0602020204020303"/>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FF7170"/>
                </a:solidFill>
                <a:latin typeface="+mn-lt"/>
                <a:ea typeface="+mn-ea"/>
                <a:cs typeface="Futura Medium" panose="020B0602020204020303"/>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8C73C"/>
                </a:solidFill>
                <a:latin typeface="+mn-lt"/>
                <a:ea typeface="+mn-ea"/>
                <a:cs typeface="Futura Medium" panose="020B0602020204020303"/>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25563"/>
                </a:solidFill>
                <a:latin typeface="+mn-lt"/>
                <a:ea typeface="+mn-ea"/>
                <a:cs typeface="Futura Medium" panose="020B06020202040203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chemeClr val="bg1"/>
                </a:solidFill>
                <a:latin typeface="Calibri" panose="020F0502020204030204" pitchFamily="34" charset="0"/>
                <a:cs typeface="Calibri" panose="020F0502020204030204" pitchFamily="34" charset="0"/>
              </a:rPr>
              <a:t>December 2025</a:t>
            </a:r>
            <a:endParaRPr lang="en-GB" dirty="0">
              <a:solidFill>
                <a:schemeClr val="bg1"/>
              </a:solidFill>
              <a:latin typeface="Calibri" panose="020F0502020204030204" pitchFamily="34" charset="0"/>
              <a:cs typeface="Calibri" panose="020F0502020204030204" pitchFamily="34" charset="0"/>
            </a:endParaRPr>
          </a:p>
        </p:txBody>
      </p:sp>
      <p:sp>
        <p:nvSpPr>
          <p:cNvPr id="25" name="Content Placeholder 19">
            <a:extLst>
              <a:ext uri="{FF2B5EF4-FFF2-40B4-BE49-F238E27FC236}">
                <a16:creationId xmlns:a16="http://schemas.microsoft.com/office/drawing/2014/main" id="{39B2F262-A65E-0C22-147C-1BD4DA2DE80B}"/>
              </a:ext>
            </a:extLst>
          </p:cNvPr>
          <p:cNvSpPr txBox="1">
            <a:spLocks/>
          </p:cNvSpPr>
          <p:nvPr/>
        </p:nvSpPr>
        <p:spPr>
          <a:xfrm>
            <a:off x="9550764" y="1475406"/>
            <a:ext cx="2575249" cy="19458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25563"/>
                </a:solidFill>
                <a:latin typeface="Futura Medium" panose="020B0602020204020303"/>
                <a:ea typeface="+mn-ea"/>
                <a:cs typeface="Futura Medium" panose="020B0602020204020303"/>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F72524"/>
                </a:solidFill>
                <a:latin typeface="+mn-lt"/>
                <a:ea typeface="+mn-ea"/>
                <a:cs typeface="Futura Medium" panose="020B0602020204020303"/>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FF7170"/>
                </a:solidFill>
                <a:latin typeface="+mn-lt"/>
                <a:ea typeface="+mn-ea"/>
                <a:cs typeface="Futura Medium" panose="020B0602020204020303"/>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8C73C"/>
                </a:solidFill>
                <a:latin typeface="+mn-lt"/>
                <a:ea typeface="+mn-ea"/>
                <a:cs typeface="Futura Medium" panose="020B0602020204020303"/>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25563"/>
                </a:solidFill>
                <a:latin typeface="+mn-lt"/>
                <a:ea typeface="+mn-ea"/>
                <a:cs typeface="Futura Medium" panose="020B06020202040203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FF7170"/>
                </a:solidFill>
                <a:latin typeface="Calibri" panose="020F0502020204030204" pitchFamily="34" charset="0"/>
                <a:cs typeface="Calibri" panose="020F0502020204030204" pitchFamily="34" charset="0"/>
              </a:rPr>
              <a:t>Finalist's presentations</a:t>
            </a:r>
          </a:p>
          <a:p>
            <a:r>
              <a:rPr lang="en-GB" dirty="0">
                <a:latin typeface="Calibri" panose="020F0502020204030204" pitchFamily="34" charset="0"/>
                <a:cs typeface="Calibri" panose="020F0502020204030204" pitchFamily="34" charset="0"/>
              </a:rPr>
              <a:t>Final presentations – 08/12/25</a:t>
            </a:r>
          </a:p>
          <a:p>
            <a:r>
              <a:rPr lang="en-GB" dirty="0">
                <a:latin typeface="Calibri" panose="020F0502020204030204" pitchFamily="34" charset="0"/>
                <a:cs typeface="Calibri" panose="020F0502020204030204" pitchFamily="34" charset="0"/>
              </a:rPr>
              <a:t>Winners announced – 11/12/25</a:t>
            </a:r>
          </a:p>
        </p:txBody>
      </p:sp>
      <p:sp>
        <p:nvSpPr>
          <p:cNvPr id="28" name="Content Placeholder 19">
            <a:extLst>
              <a:ext uri="{FF2B5EF4-FFF2-40B4-BE49-F238E27FC236}">
                <a16:creationId xmlns:a16="http://schemas.microsoft.com/office/drawing/2014/main" id="{98FBAFBE-DE0A-71FB-8D47-12E290AB7481}"/>
              </a:ext>
            </a:extLst>
          </p:cNvPr>
          <p:cNvSpPr txBox="1">
            <a:spLocks/>
          </p:cNvSpPr>
          <p:nvPr/>
        </p:nvSpPr>
        <p:spPr>
          <a:xfrm rot="5400000">
            <a:off x="10212574" y="5665443"/>
            <a:ext cx="3259300" cy="3813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25563"/>
                </a:solidFill>
                <a:latin typeface="Futura Medium" panose="020B0602020204020303"/>
                <a:ea typeface="+mn-ea"/>
                <a:cs typeface="Futura Medium" panose="020B0602020204020303"/>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F72524"/>
                </a:solidFill>
                <a:latin typeface="+mn-lt"/>
                <a:ea typeface="+mn-ea"/>
                <a:cs typeface="Futura Medium" panose="020B0602020204020303"/>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FF7170"/>
                </a:solidFill>
                <a:latin typeface="+mn-lt"/>
                <a:ea typeface="+mn-ea"/>
                <a:cs typeface="Futura Medium" panose="020B0602020204020303"/>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8C73C"/>
                </a:solidFill>
                <a:latin typeface="+mn-lt"/>
                <a:ea typeface="+mn-ea"/>
                <a:cs typeface="Futura Medium" panose="020B0602020204020303"/>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25563"/>
                </a:solidFill>
                <a:latin typeface="+mn-lt"/>
                <a:ea typeface="+mn-ea"/>
                <a:cs typeface="Futura Medium" panose="020B06020202040203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FF7170"/>
                </a:solidFill>
                <a:latin typeface="Calibri" panose="020F0502020204030204" pitchFamily="34" charset="0"/>
                <a:cs typeface="Calibri" panose="020F0502020204030204" pitchFamily="34" charset="0"/>
              </a:rPr>
              <a:t>Final Awards Ceremonies February 2026</a:t>
            </a:r>
          </a:p>
        </p:txBody>
      </p:sp>
      <p:sp>
        <p:nvSpPr>
          <p:cNvPr id="33" name="Title 1">
            <a:extLst>
              <a:ext uri="{FF2B5EF4-FFF2-40B4-BE49-F238E27FC236}">
                <a16:creationId xmlns:a16="http://schemas.microsoft.com/office/drawing/2014/main" id="{D13FD5AE-9F81-3FF1-0136-E937EBEA9CCE}"/>
              </a:ext>
            </a:extLst>
          </p:cNvPr>
          <p:cNvSpPr>
            <a:spLocks noGrp="1"/>
          </p:cNvSpPr>
          <p:nvPr>
            <p:ph type="title"/>
          </p:nvPr>
        </p:nvSpPr>
        <p:spPr>
          <a:xfrm>
            <a:off x="186612" y="59008"/>
            <a:ext cx="10227591" cy="1567017"/>
          </a:xfrm>
        </p:spPr>
        <p:txBody>
          <a:bodyPr/>
          <a:lstStyle/>
          <a:p>
            <a:pPr algn="l"/>
            <a:r>
              <a:rPr lang="en-GB" dirty="0">
                <a:solidFill>
                  <a:srgbClr val="008ECB"/>
                </a:solidFill>
              </a:rPr>
              <a:t>#DigiInventors Challenge 2025 Timeline</a:t>
            </a:r>
          </a:p>
        </p:txBody>
      </p:sp>
    </p:spTree>
    <p:extLst>
      <p:ext uri="{BB962C8B-B14F-4D97-AF65-F5344CB8AC3E}">
        <p14:creationId xmlns:p14="http://schemas.microsoft.com/office/powerpoint/2010/main" val="3214507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0FBEA-F026-32A4-BE7B-9C82FCB102D5}"/>
              </a:ext>
            </a:extLst>
          </p:cNvPr>
          <p:cNvSpPr>
            <a:spLocks noGrp="1"/>
          </p:cNvSpPr>
          <p:nvPr>
            <p:ph type="title"/>
          </p:nvPr>
        </p:nvSpPr>
        <p:spPr>
          <a:xfrm>
            <a:off x="159344" y="346325"/>
            <a:ext cx="11873311" cy="1454051"/>
          </a:xfrm>
        </p:spPr>
        <p:txBody>
          <a:bodyPr>
            <a:normAutofit/>
          </a:bodyPr>
          <a:lstStyle/>
          <a:p>
            <a:r>
              <a:rPr lang="en-GB" sz="3600" dirty="0"/>
              <a:t>What is digital health and social care?</a:t>
            </a:r>
            <a:endParaRPr lang="en-GB" sz="3600" dirty="0">
              <a:solidFill>
                <a:schemeClr val="tx2"/>
              </a:solidFill>
            </a:endParaRPr>
          </a:p>
        </p:txBody>
      </p:sp>
      <p:pic>
        <p:nvPicPr>
          <p:cNvPr id="7" name="Graphic 6" descr="Stethoscope">
            <a:extLst>
              <a:ext uri="{FF2B5EF4-FFF2-40B4-BE49-F238E27FC236}">
                <a16:creationId xmlns:a16="http://schemas.microsoft.com/office/drawing/2014/main" id="{C2CDD615-E2B2-D6FA-379A-278051B4B7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005" y="3241161"/>
            <a:ext cx="2445204" cy="2445204"/>
          </a:xfrm>
          <a:prstGeom prst="rect">
            <a:avLst/>
          </a:prstGeom>
        </p:spPr>
      </p:pic>
      <p:graphicFrame>
        <p:nvGraphicFramePr>
          <p:cNvPr id="20" name="Content Placeholder 2">
            <a:extLst>
              <a:ext uri="{FF2B5EF4-FFF2-40B4-BE49-F238E27FC236}">
                <a16:creationId xmlns:a16="http://schemas.microsoft.com/office/drawing/2014/main" id="{7796D78D-375F-9F5A-80F3-C2E741EE6A04}"/>
              </a:ext>
            </a:extLst>
          </p:cNvPr>
          <p:cNvGraphicFramePr>
            <a:graphicFrameLocks/>
          </p:cNvGraphicFramePr>
          <p:nvPr>
            <p:extLst>
              <p:ext uri="{D42A27DB-BD31-4B8C-83A1-F6EECF244321}">
                <p14:modId xmlns:p14="http://schemas.microsoft.com/office/powerpoint/2010/main" val="1800747599"/>
              </p:ext>
            </p:extLst>
          </p:nvPr>
        </p:nvGraphicFramePr>
        <p:xfrm>
          <a:off x="2381976" y="2300033"/>
          <a:ext cx="5585845" cy="4765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56B36C67-1B79-8EA1-58AE-1789E2D73E53}"/>
              </a:ext>
            </a:extLst>
          </p:cNvPr>
          <p:cNvSpPr txBox="1"/>
          <p:nvPr/>
        </p:nvSpPr>
        <p:spPr>
          <a:xfrm>
            <a:off x="2381976" y="2341394"/>
            <a:ext cx="5850550" cy="400110"/>
          </a:xfrm>
          <a:prstGeom prst="rect">
            <a:avLst/>
          </a:prstGeom>
          <a:noFill/>
        </p:spPr>
        <p:txBody>
          <a:bodyPr wrap="square" rtlCol="0">
            <a:spAutoFit/>
          </a:bodyPr>
          <a:lstStyle/>
          <a:p>
            <a:r>
              <a:rPr lang="en-GB" sz="2000" dirty="0">
                <a:solidFill>
                  <a:srgbClr val="FF7170"/>
                </a:solidFill>
                <a:cs typeface="Calibri" panose="020F0502020204030204" pitchFamily="34" charset="0"/>
              </a:rPr>
              <a:t>Digital health and social care solutions include</a:t>
            </a:r>
            <a:r>
              <a:rPr lang="en-GB" sz="2000" dirty="0">
                <a:solidFill>
                  <a:srgbClr val="FF7170"/>
                </a:solidFill>
              </a:rPr>
              <a:t>:</a:t>
            </a:r>
          </a:p>
        </p:txBody>
      </p:sp>
      <p:sp>
        <p:nvSpPr>
          <p:cNvPr id="6" name="Content Placeholder 2">
            <a:extLst>
              <a:ext uri="{FF2B5EF4-FFF2-40B4-BE49-F238E27FC236}">
                <a16:creationId xmlns:a16="http://schemas.microsoft.com/office/drawing/2014/main" id="{CBF95835-6D43-7A9C-BBFD-389041FAF303}"/>
              </a:ext>
            </a:extLst>
          </p:cNvPr>
          <p:cNvSpPr>
            <a:spLocks noGrp="1"/>
          </p:cNvSpPr>
          <p:nvPr>
            <p:ph idx="1"/>
          </p:nvPr>
        </p:nvSpPr>
        <p:spPr>
          <a:xfrm>
            <a:off x="8232526" y="3017105"/>
            <a:ext cx="3733800" cy="3412270"/>
          </a:xfrm>
        </p:spPr>
        <p:txBody>
          <a:bodyPr>
            <a:normAutofit fontScale="92500"/>
          </a:bodyPr>
          <a:lstStyle/>
          <a:p>
            <a:pPr marL="0" indent="0">
              <a:buNone/>
            </a:pPr>
            <a:r>
              <a:rPr lang="en-GB" sz="2100" dirty="0"/>
              <a:t>Digital Health &amp; Social Care in Scotland is about transforming how services are delivered - through national infrastructure, secure data sharing, workforce training, and innovative care models - all underpinned by strong leadership and a strategy focused on fairness and citizen empowerment. </a:t>
            </a:r>
          </a:p>
          <a:p>
            <a:pPr marL="0" indent="0">
              <a:buNone/>
            </a:pPr>
            <a:r>
              <a:rPr lang="en-GB" sz="2100" dirty="0">
                <a:solidFill>
                  <a:srgbClr val="FF7170"/>
                </a:solidFill>
              </a:rPr>
              <a:t>The goal? </a:t>
            </a:r>
            <a:r>
              <a:rPr lang="en-GB" sz="2100" dirty="0"/>
              <a:t>Better, more accessible care tailored to individuals, supported by technology.</a:t>
            </a:r>
          </a:p>
        </p:txBody>
      </p:sp>
    </p:spTree>
    <p:extLst>
      <p:ext uri="{BB962C8B-B14F-4D97-AF65-F5344CB8AC3E}">
        <p14:creationId xmlns:p14="http://schemas.microsoft.com/office/powerpoint/2010/main" val="111763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title"/>
          </p:nvPr>
        </p:nvSpPr>
        <p:spPr>
          <a:xfrm>
            <a:off x="288866" y="212036"/>
            <a:ext cx="11064933" cy="15670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Poppins Medium"/>
              <a:buNone/>
            </a:pPr>
            <a:r>
              <a:rPr lang="en-GB" sz="3600" dirty="0"/>
              <a:t>Why is digital health and social care Important?</a:t>
            </a:r>
            <a:endParaRPr sz="3600" dirty="0"/>
          </a:p>
        </p:txBody>
      </p:sp>
      <p:sp>
        <p:nvSpPr>
          <p:cNvPr id="87" name="Google Shape;87;p3"/>
          <p:cNvSpPr txBox="1">
            <a:spLocks noGrp="1"/>
          </p:cNvSpPr>
          <p:nvPr>
            <p:ph type="body" idx="1"/>
          </p:nvPr>
        </p:nvSpPr>
        <p:spPr>
          <a:xfrm>
            <a:off x="4201049" y="2422248"/>
            <a:ext cx="7152750" cy="1863150"/>
          </a:xfrm>
          <a:prstGeom prst="rect">
            <a:avLst/>
          </a:prstGeom>
          <a:noFill/>
          <a:ln>
            <a:noFill/>
          </a:ln>
        </p:spPr>
        <p:txBody>
          <a:bodyPr spcFirstLastPara="1" wrap="square" lIns="91425" tIns="45700" rIns="91425" bIns="45700" numCol="2" anchor="t" anchorCtr="0">
            <a:normAutofit/>
          </a:bodyPr>
          <a:lstStyle/>
          <a:p>
            <a:pPr marL="228600" lvl="0" indent="-228600" rtl="0">
              <a:lnSpc>
                <a:spcPct val="90000"/>
              </a:lnSpc>
              <a:spcBef>
                <a:spcPts val="0"/>
              </a:spcBef>
              <a:spcAft>
                <a:spcPts val="0"/>
              </a:spcAft>
              <a:buClr>
                <a:srgbClr val="425563"/>
              </a:buClr>
              <a:buSzPct val="100000"/>
              <a:buChar char="•"/>
            </a:pPr>
            <a:r>
              <a:rPr lang="en-GB" sz="2400" b="1" dirty="0"/>
              <a:t>Faster help</a:t>
            </a:r>
          </a:p>
          <a:p>
            <a:pPr marL="228600" lvl="0" indent="-228600" rtl="0">
              <a:lnSpc>
                <a:spcPct val="90000"/>
              </a:lnSpc>
              <a:spcBef>
                <a:spcPts val="0"/>
              </a:spcBef>
              <a:spcAft>
                <a:spcPts val="0"/>
              </a:spcAft>
              <a:buClr>
                <a:srgbClr val="425563"/>
              </a:buClr>
              <a:buSzPct val="100000"/>
              <a:buChar char="•"/>
            </a:pPr>
            <a:r>
              <a:rPr lang="en-GB" sz="2400" b="1" dirty="0"/>
              <a:t>More access</a:t>
            </a:r>
          </a:p>
          <a:p>
            <a:pPr marL="228600" lvl="0" indent="-228600" rtl="0">
              <a:lnSpc>
                <a:spcPct val="90000"/>
              </a:lnSpc>
              <a:spcBef>
                <a:spcPts val="0"/>
              </a:spcBef>
              <a:spcAft>
                <a:spcPts val="0"/>
              </a:spcAft>
              <a:buClr>
                <a:srgbClr val="425563"/>
              </a:buClr>
              <a:buSzPct val="100000"/>
              <a:buChar char="•"/>
            </a:pPr>
            <a:r>
              <a:rPr lang="en-GB" sz="2400" b="1" dirty="0"/>
              <a:t>Better health tracking</a:t>
            </a:r>
            <a:endParaRPr lang="en-GB" sz="2400" dirty="0"/>
          </a:p>
          <a:p>
            <a:pPr marL="228600" lvl="0" indent="-228600" rtl="0">
              <a:lnSpc>
                <a:spcPct val="90000"/>
              </a:lnSpc>
              <a:spcBef>
                <a:spcPts val="0"/>
              </a:spcBef>
              <a:spcAft>
                <a:spcPts val="0"/>
              </a:spcAft>
              <a:buClr>
                <a:srgbClr val="425563"/>
              </a:buClr>
              <a:buSzPct val="100000"/>
              <a:buChar char="•"/>
            </a:pPr>
            <a:r>
              <a:rPr lang="en-GB" sz="2400" b="1" dirty="0"/>
              <a:t>Support for carers</a:t>
            </a:r>
            <a:endParaRPr lang="en-GB" sz="2400" dirty="0"/>
          </a:p>
          <a:p>
            <a:pPr marL="228600" lvl="0" indent="-228600" rtl="0">
              <a:lnSpc>
                <a:spcPct val="90000"/>
              </a:lnSpc>
              <a:spcBef>
                <a:spcPts val="0"/>
              </a:spcBef>
              <a:spcAft>
                <a:spcPts val="0"/>
              </a:spcAft>
              <a:buClr>
                <a:srgbClr val="425563"/>
              </a:buClr>
              <a:buSzPct val="100000"/>
              <a:buChar char="•"/>
            </a:pPr>
            <a:r>
              <a:rPr lang="en-GB" sz="2400" b="1" dirty="0"/>
              <a:t>Saves time and money</a:t>
            </a:r>
            <a:endParaRPr lang="en-GB" sz="2400" dirty="0"/>
          </a:p>
          <a:p>
            <a:pPr marL="228600" lvl="0" indent="-228600" algn="l" rtl="0">
              <a:lnSpc>
                <a:spcPct val="90000"/>
              </a:lnSpc>
              <a:spcBef>
                <a:spcPts val="1000"/>
              </a:spcBef>
              <a:spcAft>
                <a:spcPts val="0"/>
              </a:spcAft>
              <a:buClr>
                <a:srgbClr val="425563"/>
              </a:buClr>
              <a:buSzPct val="100000"/>
              <a:buChar char="•"/>
            </a:pPr>
            <a:endParaRPr lang="en-GB" dirty="0"/>
          </a:p>
          <a:p>
            <a:pPr marL="228600" lvl="0" indent="-228600" algn="l" rtl="0">
              <a:lnSpc>
                <a:spcPct val="90000"/>
              </a:lnSpc>
              <a:spcBef>
                <a:spcPts val="1000"/>
              </a:spcBef>
              <a:spcAft>
                <a:spcPts val="0"/>
              </a:spcAft>
              <a:buClr>
                <a:srgbClr val="425563"/>
              </a:buClr>
              <a:buSzPct val="100000"/>
              <a:buChar char="•"/>
            </a:pPr>
            <a:endParaRPr dirty="0"/>
          </a:p>
        </p:txBody>
      </p:sp>
      <p:pic>
        <p:nvPicPr>
          <p:cNvPr id="2" name="Graphic 1" descr="Health">
            <a:extLst>
              <a:ext uri="{FF2B5EF4-FFF2-40B4-BE49-F238E27FC236}">
                <a16:creationId xmlns:a16="http://schemas.microsoft.com/office/drawing/2014/main" id="{07EECC5D-399B-2128-2F77-A3D3B897A8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866" y="2422248"/>
            <a:ext cx="3912183" cy="391218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Box 2">
            <a:extLst>
              <a:ext uri="{FF2B5EF4-FFF2-40B4-BE49-F238E27FC236}">
                <a16:creationId xmlns:a16="http://schemas.microsoft.com/office/drawing/2014/main" id="{3F72E84B-C4D5-4AFC-D91D-A8AA70C18AFD}"/>
              </a:ext>
            </a:extLst>
          </p:cNvPr>
          <p:cNvSpPr txBox="1"/>
          <p:nvPr/>
        </p:nvSpPr>
        <p:spPr>
          <a:xfrm>
            <a:off x="4201049" y="4544704"/>
            <a:ext cx="6714699" cy="1569660"/>
          </a:xfrm>
          <a:prstGeom prst="rect">
            <a:avLst/>
          </a:prstGeom>
          <a:noFill/>
        </p:spPr>
        <p:txBody>
          <a:bodyPr wrap="square" rtlCol="0">
            <a:spAutoFit/>
          </a:bodyPr>
          <a:lstStyle/>
          <a:p>
            <a:r>
              <a:rPr lang="en-GB" sz="2400" dirty="0"/>
              <a:t>In short, digital health and social care make care smarter, quicker, and more personal. It's about using tech to make life healthier, safer, and easier for everyone.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 calcmode="lin" valueType="num">
                                      <p:cBhvr additive="base">
                                        <p:cTn id="7" dur="500"/>
                                        <p:tgtEl>
                                          <p:spTgt spid="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7">
                                            <p:txEl>
                                              <p:pRg st="1" end="1"/>
                                            </p:txEl>
                                          </p:spTgt>
                                        </p:tgtEl>
                                        <p:attrNameLst>
                                          <p:attrName>style.visibility</p:attrName>
                                        </p:attrNameLst>
                                      </p:cBhvr>
                                      <p:to>
                                        <p:strVal val="visible"/>
                                      </p:to>
                                    </p:set>
                                    <p:anim calcmode="lin" valueType="num">
                                      <p:cBhvr additive="base">
                                        <p:cTn id="12" dur="500"/>
                                        <p:tgtEl>
                                          <p:spTgt spid="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7">
                                            <p:txEl>
                                              <p:pRg st="2" end="2"/>
                                            </p:txEl>
                                          </p:spTgt>
                                        </p:tgtEl>
                                        <p:attrNameLst>
                                          <p:attrName>style.visibility</p:attrName>
                                        </p:attrNameLst>
                                      </p:cBhvr>
                                      <p:to>
                                        <p:strVal val="visible"/>
                                      </p:to>
                                    </p:set>
                                    <p:anim calcmode="lin" valueType="num">
                                      <p:cBhvr additive="base">
                                        <p:cTn id="17" dur="500"/>
                                        <p:tgtEl>
                                          <p:spTgt spid="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7">
                                            <p:txEl>
                                              <p:pRg st="3" end="3"/>
                                            </p:txEl>
                                          </p:spTgt>
                                        </p:tgtEl>
                                        <p:attrNameLst>
                                          <p:attrName>style.visibility</p:attrName>
                                        </p:attrNameLst>
                                      </p:cBhvr>
                                      <p:to>
                                        <p:strVal val="visible"/>
                                      </p:to>
                                    </p:set>
                                    <p:anim calcmode="lin" valueType="num">
                                      <p:cBhvr additive="base">
                                        <p:cTn id="22" dur="500"/>
                                        <p:tgtEl>
                                          <p:spTgt spid="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7">
                                            <p:txEl>
                                              <p:pRg st="4" end="4"/>
                                            </p:txEl>
                                          </p:spTgt>
                                        </p:tgtEl>
                                        <p:attrNameLst>
                                          <p:attrName>style.visibility</p:attrName>
                                        </p:attrNameLst>
                                      </p:cBhvr>
                                      <p:to>
                                        <p:strVal val="visible"/>
                                      </p:to>
                                    </p:set>
                                    <p:anim calcmode="lin" valueType="num">
                                      <p:cBhvr additive="base">
                                        <p:cTn id="27" dur="500"/>
                                        <p:tgtEl>
                                          <p:spTgt spid="8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10C0-4956-AC25-1EC5-E1DA37B36B1B}"/>
              </a:ext>
            </a:extLst>
          </p:cNvPr>
          <p:cNvSpPr>
            <a:spLocks noGrp="1"/>
          </p:cNvSpPr>
          <p:nvPr>
            <p:ph type="title"/>
          </p:nvPr>
        </p:nvSpPr>
        <p:spPr>
          <a:xfrm>
            <a:off x="293915" y="385857"/>
            <a:ext cx="10771876" cy="1567017"/>
          </a:xfrm>
        </p:spPr>
        <p:txBody>
          <a:bodyPr/>
          <a:lstStyle/>
          <a:p>
            <a:r>
              <a:rPr lang="en-GB" dirty="0"/>
              <a:t>About the Digital Health &amp; Care Innovation Centre (DHI)</a:t>
            </a:r>
          </a:p>
        </p:txBody>
      </p:sp>
      <p:pic>
        <p:nvPicPr>
          <p:cNvPr id="4" name="Online Media 3" title="Introducing the Digital Health &amp; Care Innovation Centre (with Subtitles)">
            <a:hlinkClick r:id="" action="ppaction://media"/>
            <a:extLst>
              <a:ext uri="{FF2B5EF4-FFF2-40B4-BE49-F238E27FC236}">
                <a16:creationId xmlns:a16="http://schemas.microsoft.com/office/drawing/2014/main" id="{8366D4D6-F030-93BB-4E3F-5B0B917747FF}"/>
              </a:ext>
            </a:extLst>
          </p:cNvPr>
          <p:cNvPicPr>
            <a:picLocks noRot="1" noChangeAspect="1"/>
          </p:cNvPicPr>
          <p:nvPr>
            <a:videoFile r:link="rId1"/>
          </p:nvPr>
        </p:nvPicPr>
        <p:blipFill>
          <a:blip r:embed="rId4"/>
          <a:stretch>
            <a:fillRect/>
          </a:stretch>
        </p:blipFill>
        <p:spPr>
          <a:xfrm>
            <a:off x="293915" y="2152587"/>
            <a:ext cx="7918197" cy="4453986"/>
          </a:xfrm>
          <a:prstGeom prst="rect">
            <a:avLst/>
          </a:prstGeom>
        </p:spPr>
      </p:pic>
    </p:spTree>
    <p:extLst>
      <p:ext uri="{BB962C8B-B14F-4D97-AF65-F5344CB8AC3E}">
        <p14:creationId xmlns:p14="http://schemas.microsoft.com/office/powerpoint/2010/main" val="314555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396BABD2-BEFC-FA62-E435-7BBB81261954}"/>
            </a:ext>
          </a:extLst>
        </p:cNvPr>
        <p:cNvGrpSpPr/>
        <p:nvPr/>
      </p:nvGrpSpPr>
      <p:grpSpPr>
        <a:xfrm>
          <a:off x="0" y="0"/>
          <a:ext cx="0" cy="0"/>
          <a:chOff x="0" y="0"/>
          <a:chExt cx="0" cy="0"/>
        </a:xfrm>
      </p:grpSpPr>
      <p:pic>
        <p:nvPicPr>
          <p:cNvPr id="104" name="Google Shape;104;p5">
            <a:extLst>
              <a:ext uri="{FF2B5EF4-FFF2-40B4-BE49-F238E27FC236}">
                <a16:creationId xmlns:a16="http://schemas.microsoft.com/office/drawing/2014/main" id="{992B909D-D749-1EA8-FCB9-DA5D8EF53449}"/>
              </a:ext>
            </a:extLst>
          </p:cNvPr>
          <p:cNvPicPr preferRelativeResize="0">
            <a:picLocks noGrp="1"/>
          </p:cNvPicPr>
          <p:nvPr>
            <p:ph type="body" idx="1"/>
          </p:nvPr>
        </p:nvPicPr>
        <p:blipFill rotWithShape="1">
          <a:blip r:embed="rId3">
            <a:alphaModFix/>
          </a:blip>
          <a:srcRect/>
          <a:stretch/>
        </p:blipFill>
        <p:spPr>
          <a:xfrm>
            <a:off x="132881" y="2550172"/>
            <a:ext cx="4144450" cy="1885330"/>
          </a:xfrm>
          <a:prstGeom prst="rect">
            <a:avLst/>
          </a:prstGeom>
          <a:noFill/>
          <a:ln>
            <a:noFill/>
          </a:ln>
        </p:spPr>
      </p:pic>
      <p:pic>
        <p:nvPicPr>
          <p:cNvPr id="106" name="Google Shape;106;p5" descr="A close-up of a paper&#10;&#10;AI-generated content may be incorrect.">
            <a:extLst>
              <a:ext uri="{FF2B5EF4-FFF2-40B4-BE49-F238E27FC236}">
                <a16:creationId xmlns:a16="http://schemas.microsoft.com/office/drawing/2014/main" id="{13064028-1765-3D6F-C64B-BB7DE39A5150}"/>
              </a:ext>
            </a:extLst>
          </p:cNvPr>
          <p:cNvPicPr preferRelativeResize="0"/>
          <p:nvPr/>
        </p:nvPicPr>
        <p:blipFill rotWithShape="1">
          <a:blip r:embed="rId4">
            <a:alphaModFix/>
          </a:blip>
          <a:srcRect/>
          <a:stretch/>
        </p:blipFill>
        <p:spPr>
          <a:xfrm>
            <a:off x="6362217" y="2784252"/>
            <a:ext cx="1885329" cy="1885329"/>
          </a:xfrm>
          <a:prstGeom prst="rect">
            <a:avLst/>
          </a:prstGeom>
          <a:noFill/>
          <a:ln>
            <a:noFill/>
          </a:ln>
        </p:spPr>
      </p:pic>
      <p:pic>
        <p:nvPicPr>
          <p:cNvPr id="108" name="Google Shape;108;p5" descr="A logo with white text&#10;&#10;AI-generated content may be incorrect.">
            <a:extLst>
              <a:ext uri="{FF2B5EF4-FFF2-40B4-BE49-F238E27FC236}">
                <a16:creationId xmlns:a16="http://schemas.microsoft.com/office/drawing/2014/main" id="{FF562F8F-1EC6-7829-30A4-A2DD5A07F0B5}"/>
              </a:ext>
            </a:extLst>
          </p:cNvPr>
          <p:cNvPicPr preferRelativeResize="0"/>
          <p:nvPr/>
        </p:nvPicPr>
        <p:blipFill rotWithShape="1">
          <a:blip r:embed="rId5">
            <a:alphaModFix/>
          </a:blip>
          <a:srcRect/>
          <a:stretch/>
        </p:blipFill>
        <p:spPr>
          <a:xfrm>
            <a:off x="9211455" y="2342338"/>
            <a:ext cx="2162242" cy="2252335"/>
          </a:xfrm>
          <a:prstGeom prst="rect">
            <a:avLst/>
          </a:prstGeom>
          <a:noFill/>
          <a:ln>
            <a:noFill/>
          </a:ln>
        </p:spPr>
      </p:pic>
      <p:pic>
        <p:nvPicPr>
          <p:cNvPr id="109" name="Google Shape;109;p5" descr="A person climbing up a ladder&#10;&#10;AI-generated content may be incorrect.">
            <a:extLst>
              <a:ext uri="{FF2B5EF4-FFF2-40B4-BE49-F238E27FC236}">
                <a16:creationId xmlns:a16="http://schemas.microsoft.com/office/drawing/2014/main" id="{2ED2FCFD-ECFD-6E3C-A721-D134348C8467}"/>
              </a:ext>
            </a:extLst>
          </p:cNvPr>
          <p:cNvPicPr preferRelativeResize="0"/>
          <p:nvPr/>
        </p:nvPicPr>
        <p:blipFill rotWithShape="1">
          <a:blip r:embed="rId6">
            <a:alphaModFix/>
          </a:blip>
          <a:srcRect/>
          <a:stretch/>
        </p:blipFill>
        <p:spPr>
          <a:xfrm>
            <a:off x="130822" y="4669581"/>
            <a:ext cx="1552194" cy="1687167"/>
          </a:xfrm>
          <a:prstGeom prst="rect">
            <a:avLst/>
          </a:prstGeom>
          <a:noFill/>
          <a:ln>
            <a:noFill/>
          </a:ln>
        </p:spPr>
      </p:pic>
      <p:pic>
        <p:nvPicPr>
          <p:cNvPr id="112" name="Google Shape;112;p5" descr="A group of people with short hair&#10;&#10;AI-generated content may be incorrect.">
            <a:extLst>
              <a:ext uri="{FF2B5EF4-FFF2-40B4-BE49-F238E27FC236}">
                <a16:creationId xmlns:a16="http://schemas.microsoft.com/office/drawing/2014/main" id="{68FCCE92-2F44-22B4-2FEC-5521D695AC56}"/>
              </a:ext>
            </a:extLst>
          </p:cNvPr>
          <p:cNvPicPr preferRelativeResize="0"/>
          <p:nvPr/>
        </p:nvPicPr>
        <p:blipFill rotWithShape="1">
          <a:blip r:embed="rId7">
            <a:alphaModFix/>
          </a:blip>
          <a:srcRect/>
          <a:stretch/>
        </p:blipFill>
        <p:spPr>
          <a:xfrm>
            <a:off x="4277331" y="4737207"/>
            <a:ext cx="2079806" cy="1350087"/>
          </a:xfrm>
          <a:prstGeom prst="rect">
            <a:avLst/>
          </a:prstGeom>
          <a:noFill/>
          <a:ln>
            <a:noFill/>
          </a:ln>
        </p:spPr>
      </p:pic>
      <p:pic>
        <p:nvPicPr>
          <p:cNvPr id="114" name="Google Shape;114;p5" descr="A gold trophy with a star&#10;&#10;AI-generated content may be incorrect.">
            <a:extLst>
              <a:ext uri="{FF2B5EF4-FFF2-40B4-BE49-F238E27FC236}">
                <a16:creationId xmlns:a16="http://schemas.microsoft.com/office/drawing/2014/main" id="{FB045893-21CC-1237-A9FA-0D9717F7F5E9}"/>
              </a:ext>
            </a:extLst>
          </p:cNvPr>
          <p:cNvPicPr preferRelativeResize="0"/>
          <p:nvPr/>
        </p:nvPicPr>
        <p:blipFill rotWithShape="1">
          <a:blip r:embed="rId8">
            <a:alphaModFix/>
          </a:blip>
          <a:srcRect/>
          <a:stretch/>
        </p:blipFill>
        <p:spPr>
          <a:xfrm>
            <a:off x="9524113" y="4742643"/>
            <a:ext cx="1608520" cy="1614105"/>
          </a:xfrm>
          <a:prstGeom prst="rect">
            <a:avLst/>
          </a:prstGeom>
          <a:noFill/>
          <a:ln>
            <a:noFill/>
          </a:ln>
        </p:spPr>
      </p:pic>
      <p:sp>
        <p:nvSpPr>
          <p:cNvPr id="5" name="Google Shape;103;p5">
            <a:extLst>
              <a:ext uri="{FF2B5EF4-FFF2-40B4-BE49-F238E27FC236}">
                <a16:creationId xmlns:a16="http://schemas.microsoft.com/office/drawing/2014/main" id="{B42C91F2-BA20-9D8B-D370-479EF29A8EE7}"/>
              </a:ext>
            </a:extLst>
          </p:cNvPr>
          <p:cNvSpPr txBox="1">
            <a:spLocks noGrp="1"/>
          </p:cNvSpPr>
          <p:nvPr>
            <p:ph type="title"/>
          </p:nvPr>
        </p:nvSpPr>
        <p:spPr>
          <a:xfrm>
            <a:off x="838200" y="385763"/>
            <a:ext cx="10228263" cy="15668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Poppins Medium"/>
              <a:buNone/>
            </a:pPr>
            <a:r>
              <a:rPr lang="en-GB" dirty="0"/>
              <a:t>What do your pupils get from the Challenge?</a:t>
            </a:r>
            <a:endParaRPr dirty="0"/>
          </a:p>
        </p:txBody>
      </p:sp>
      <p:sp>
        <p:nvSpPr>
          <p:cNvPr id="6" name="TextBox 5">
            <a:extLst>
              <a:ext uri="{FF2B5EF4-FFF2-40B4-BE49-F238E27FC236}">
                <a16:creationId xmlns:a16="http://schemas.microsoft.com/office/drawing/2014/main" id="{29DE8875-737B-9C8E-BD8F-15789896D45D}"/>
              </a:ext>
            </a:extLst>
          </p:cNvPr>
          <p:cNvSpPr txBox="1"/>
          <p:nvPr/>
        </p:nvSpPr>
        <p:spPr>
          <a:xfrm>
            <a:off x="9574238" y="2040289"/>
            <a:ext cx="1463349" cy="369332"/>
          </a:xfrm>
          <a:prstGeom prst="rect">
            <a:avLst/>
          </a:prstGeom>
          <a:noFill/>
        </p:spPr>
        <p:txBody>
          <a:bodyPr wrap="none" rtlCol="0">
            <a:spAutoFit/>
          </a:bodyPr>
          <a:lstStyle/>
          <a:p>
            <a:r>
              <a:rPr lang="en-GB" dirty="0">
                <a:solidFill>
                  <a:srgbClr val="FF7170"/>
                </a:solidFill>
                <a:cs typeface="Calibri" panose="020F0502020204030204" pitchFamily="34" charset="0"/>
              </a:rPr>
              <a:t>Accreditation</a:t>
            </a:r>
          </a:p>
        </p:txBody>
      </p:sp>
      <p:sp>
        <p:nvSpPr>
          <p:cNvPr id="7" name="TextBox 6">
            <a:extLst>
              <a:ext uri="{FF2B5EF4-FFF2-40B4-BE49-F238E27FC236}">
                <a16:creationId xmlns:a16="http://schemas.microsoft.com/office/drawing/2014/main" id="{8F663ADC-BEAC-C51F-711C-4530727BB4F7}"/>
              </a:ext>
            </a:extLst>
          </p:cNvPr>
          <p:cNvSpPr txBox="1"/>
          <p:nvPr/>
        </p:nvSpPr>
        <p:spPr>
          <a:xfrm>
            <a:off x="6378380" y="2323038"/>
            <a:ext cx="1869166" cy="369332"/>
          </a:xfrm>
          <a:prstGeom prst="rect">
            <a:avLst/>
          </a:prstGeom>
          <a:noFill/>
        </p:spPr>
        <p:txBody>
          <a:bodyPr wrap="none" rtlCol="0">
            <a:spAutoFit/>
          </a:bodyPr>
          <a:lstStyle/>
          <a:p>
            <a:r>
              <a:rPr lang="en-GB" dirty="0">
                <a:solidFill>
                  <a:srgbClr val="FF7170"/>
                </a:solidFill>
                <a:cs typeface="Calibri" panose="020F0502020204030204" pitchFamily="34" charset="0"/>
              </a:rPr>
              <a:t>Experience for CV</a:t>
            </a:r>
          </a:p>
        </p:txBody>
      </p:sp>
      <p:sp>
        <p:nvSpPr>
          <p:cNvPr id="8" name="TextBox 7">
            <a:extLst>
              <a:ext uri="{FF2B5EF4-FFF2-40B4-BE49-F238E27FC236}">
                <a16:creationId xmlns:a16="http://schemas.microsoft.com/office/drawing/2014/main" id="{91FFC3F6-7E0A-8B95-69C3-5F1BF83D5530}"/>
              </a:ext>
            </a:extLst>
          </p:cNvPr>
          <p:cNvSpPr txBox="1"/>
          <p:nvPr/>
        </p:nvSpPr>
        <p:spPr>
          <a:xfrm>
            <a:off x="132881" y="2153244"/>
            <a:ext cx="1693541" cy="369332"/>
          </a:xfrm>
          <a:prstGeom prst="rect">
            <a:avLst/>
          </a:prstGeom>
          <a:noFill/>
        </p:spPr>
        <p:txBody>
          <a:bodyPr wrap="none" rtlCol="0">
            <a:spAutoFit/>
          </a:bodyPr>
          <a:lstStyle/>
          <a:p>
            <a:r>
              <a:rPr lang="en-GB" dirty="0">
                <a:solidFill>
                  <a:srgbClr val="FF7170"/>
                </a:solidFill>
                <a:cs typeface="Calibri" panose="020F0502020204030204" pitchFamily="34" charset="0"/>
              </a:rPr>
              <a:t>Learn new skills</a:t>
            </a:r>
          </a:p>
        </p:txBody>
      </p:sp>
      <p:sp>
        <p:nvSpPr>
          <p:cNvPr id="9" name="TextBox 8">
            <a:extLst>
              <a:ext uri="{FF2B5EF4-FFF2-40B4-BE49-F238E27FC236}">
                <a16:creationId xmlns:a16="http://schemas.microsoft.com/office/drawing/2014/main" id="{B462C2BD-1A35-7DCF-D620-D02F43A03135}"/>
              </a:ext>
            </a:extLst>
          </p:cNvPr>
          <p:cNvSpPr txBox="1"/>
          <p:nvPr/>
        </p:nvSpPr>
        <p:spPr>
          <a:xfrm>
            <a:off x="8483874" y="6413016"/>
            <a:ext cx="3644075" cy="369332"/>
          </a:xfrm>
          <a:prstGeom prst="rect">
            <a:avLst/>
          </a:prstGeom>
          <a:noFill/>
        </p:spPr>
        <p:txBody>
          <a:bodyPr wrap="none" rtlCol="0">
            <a:spAutoFit/>
          </a:bodyPr>
          <a:lstStyle/>
          <a:p>
            <a:r>
              <a:rPr lang="en-GB" dirty="0">
                <a:cs typeface="Calibri" panose="020F0502020204030204" pitchFamily="34" charset="0"/>
              </a:rPr>
              <a:t>* Young STEM Leaders Level 4 Award</a:t>
            </a:r>
          </a:p>
        </p:txBody>
      </p:sp>
      <p:sp>
        <p:nvSpPr>
          <p:cNvPr id="10" name="TextBox 9">
            <a:extLst>
              <a:ext uri="{FF2B5EF4-FFF2-40B4-BE49-F238E27FC236}">
                <a16:creationId xmlns:a16="http://schemas.microsoft.com/office/drawing/2014/main" id="{9C346185-822F-B925-01F4-66F8DB83A4EE}"/>
              </a:ext>
            </a:extLst>
          </p:cNvPr>
          <p:cNvSpPr txBox="1"/>
          <p:nvPr/>
        </p:nvSpPr>
        <p:spPr>
          <a:xfrm>
            <a:off x="130822" y="6389000"/>
            <a:ext cx="1593834" cy="369332"/>
          </a:xfrm>
          <a:prstGeom prst="rect">
            <a:avLst/>
          </a:prstGeom>
          <a:noFill/>
        </p:spPr>
        <p:txBody>
          <a:bodyPr wrap="none" rtlCol="0">
            <a:spAutoFit/>
          </a:bodyPr>
          <a:lstStyle/>
          <a:p>
            <a:r>
              <a:rPr lang="en-GB" dirty="0">
                <a:solidFill>
                  <a:srgbClr val="FF7170"/>
                </a:solidFill>
                <a:cs typeface="Calibri" panose="020F0502020204030204" pitchFamily="34" charset="0"/>
              </a:rPr>
              <a:t>Career insights</a:t>
            </a:r>
          </a:p>
        </p:txBody>
      </p:sp>
      <p:sp>
        <p:nvSpPr>
          <p:cNvPr id="12" name="TextBox 11">
            <a:extLst>
              <a:ext uri="{FF2B5EF4-FFF2-40B4-BE49-F238E27FC236}">
                <a16:creationId xmlns:a16="http://schemas.microsoft.com/office/drawing/2014/main" id="{D04EE674-C014-8F32-A128-21D83EF9DDD3}"/>
              </a:ext>
            </a:extLst>
          </p:cNvPr>
          <p:cNvSpPr txBox="1"/>
          <p:nvPr/>
        </p:nvSpPr>
        <p:spPr>
          <a:xfrm>
            <a:off x="2679889" y="6149071"/>
            <a:ext cx="5274689" cy="646331"/>
          </a:xfrm>
          <a:prstGeom prst="rect">
            <a:avLst/>
          </a:prstGeom>
          <a:noFill/>
        </p:spPr>
        <p:txBody>
          <a:bodyPr wrap="square">
            <a:spAutoFit/>
          </a:bodyPr>
          <a:lstStyle/>
          <a:p>
            <a:pPr algn="ctr"/>
            <a:r>
              <a:rPr lang="en-GB" dirty="0">
                <a:solidFill>
                  <a:srgbClr val="FF7170"/>
                </a:solidFill>
                <a:cs typeface="Calibri" panose="020F0502020204030204" pitchFamily="34" charset="0"/>
              </a:rPr>
              <a:t>Support from peers (national and international) </a:t>
            </a:r>
          </a:p>
          <a:p>
            <a:pPr algn="ctr"/>
            <a:r>
              <a:rPr lang="en-GB" dirty="0">
                <a:solidFill>
                  <a:srgbClr val="FF7170"/>
                </a:solidFill>
                <a:cs typeface="Calibri" panose="020F0502020204030204" pitchFamily="34" charset="0"/>
              </a:rPr>
              <a:t>Master’s Students, Industry Mentors &amp; Entrepreneurs</a:t>
            </a:r>
          </a:p>
        </p:txBody>
      </p:sp>
    </p:spTree>
    <p:extLst>
      <p:ext uri="{BB962C8B-B14F-4D97-AF65-F5344CB8AC3E}">
        <p14:creationId xmlns:p14="http://schemas.microsoft.com/office/powerpoint/2010/main" val="111105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D3D0B-FFED-CD44-A468-51732036A8CF}"/>
              </a:ext>
            </a:extLst>
          </p:cNvPr>
          <p:cNvSpPr>
            <a:spLocks noGrp="1"/>
          </p:cNvSpPr>
          <p:nvPr>
            <p:ph type="title"/>
          </p:nvPr>
        </p:nvSpPr>
        <p:spPr>
          <a:xfrm>
            <a:off x="116958" y="182341"/>
            <a:ext cx="10227591" cy="1567017"/>
          </a:xfrm>
        </p:spPr>
        <p:txBody>
          <a:bodyPr/>
          <a:lstStyle/>
          <a:p>
            <a:r>
              <a:rPr lang="en-GB" dirty="0"/>
              <a:t>Young STEM Leader Programme</a:t>
            </a:r>
          </a:p>
        </p:txBody>
      </p:sp>
      <p:graphicFrame>
        <p:nvGraphicFramePr>
          <p:cNvPr id="6" name="Content Placeholder 2">
            <a:extLst>
              <a:ext uri="{FF2B5EF4-FFF2-40B4-BE49-F238E27FC236}">
                <a16:creationId xmlns:a16="http://schemas.microsoft.com/office/drawing/2014/main" id="{E0F96426-CB77-7038-0DDB-E6A404FE97E3}"/>
              </a:ext>
            </a:extLst>
          </p:cNvPr>
          <p:cNvGraphicFramePr>
            <a:graphicFrameLocks noGrp="1"/>
          </p:cNvGraphicFramePr>
          <p:nvPr>
            <p:ph idx="1"/>
            <p:extLst>
              <p:ext uri="{D42A27DB-BD31-4B8C-83A1-F6EECF244321}">
                <p14:modId xmlns:p14="http://schemas.microsoft.com/office/powerpoint/2010/main" val="2126903372"/>
              </p:ext>
            </p:extLst>
          </p:nvPr>
        </p:nvGraphicFramePr>
        <p:xfrm>
          <a:off x="116958" y="2169042"/>
          <a:ext cx="11893072" cy="4245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0375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FDB1F-F50C-5348-688C-1909FE10C48A}"/>
              </a:ext>
            </a:extLst>
          </p:cNvPr>
          <p:cNvSpPr>
            <a:spLocks noGrp="1"/>
          </p:cNvSpPr>
          <p:nvPr>
            <p:ph type="title"/>
          </p:nvPr>
        </p:nvSpPr>
        <p:spPr>
          <a:xfrm>
            <a:off x="233917" y="244549"/>
            <a:ext cx="11334749" cy="1567017"/>
          </a:xfrm>
        </p:spPr>
        <p:txBody>
          <a:bodyPr>
            <a:normAutofit/>
          </a:bodyPr>
          <a:lstStyle/>
          <a:p>
            <a:r>
              <a:rPr lang="en-GB" sz="4000" dirty="0"/>
              <a:t>What does DHI &amp; Partners get from the Challenge?</a:t>
            </a:r>
          </a:p>
        </p:txBody>
      </p:sp>
      <p:graphicFrame>
        <p:nvGraphicFramePr>
          <p:cNvPr id="6" name="Content Placeholder 2">
            <a:extLst>
              <a:ext uri="{FF2B5EF4-FFF2-40B4-BE49-F238E27FC236}">
                <a16:creationId xmlns:a16="http://schemas.microsoft.com/office/drawing/2014/main" id="{9B2D0583-C17D-49D3-8E4B-13A384FEA1BD}"/>
              </a:ext>
            </a:extLst>
          </p:cNvPr>
          <p:cNvGraphicFramePr/>
          <p:nvPr>
            <p:extLst>
              <p:ext uri="{D42A27DB-BD31-4B8C-83A1-F6EECF244321}">
                <p14:modId xmlns:p14="http://schemas.microsoft.com/office/powerpoint/2010/main" val="3876429802"/>
              </p:ext>
            </p:extLst>
          </p:nvPr>
        </p:nvGraphicFramePr>
        <p:xfrm>
          <a:off x="233917" y="2286001"/>
          <a:ext cx="11706446" cy="4327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307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92BD-8D60-ACE8-6290-0E410225D274}"/>
              </a:ext>
            </a:extLst>
          </p:cNvPr>
          <p:cNvSpPr>
            <a:spLocks noGrp="1"/>
          </p:cNvSpPr>
          <p:nvPr>
            <p:ph type="ctrTitle"/>
          </p:nvPr>
        </p:nvSpPr>
        <p:spPr/>
        <p:txBody>
          <a:bodyPr/>
          <a:lstStyle/>
          <a:p>
            <a:r>
              <a:rPr lang="en-GB" dirty="0"/>
              <a:t>The #DigiInventors 2025 Challenge</a:t>
            </a:r>
          </a:p>
        </p:txBody>
      </p:sp>
    </p:spTree>
    <p:extLst>
      <p:ext uri="{BB962C8B-B14F-4D97-AF65-F5344CB8AC3E}">
        <p14:creationId xmlns:p14="http://schemas.microsoft.com/office/powerpoint/2010/main" val="251899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BD56A-BDE9-C695-7A3D-05F2F6518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F78783-4BB4-4465-774D-6CE98C7E00CC}"/>
              </a:ext>
            </a:extLst>
          </p:cNvPr>
          <p:cNvSpPr>
            <a:spLocks noGrp="1"/>
          </p:cNvSpPr>
          <p:nvPr>
            <p:ph type="title"/>
          </p:nvPr>
        </p:nvSpPr>
        <p:spPr>
          <a:xfrm>
            <a:off x="361949" y="187891"/>
            <a:ext cx="10227591" cy="1393260"/>
          </a:xfrm>
        </p:spPr>
        <p:txBody>
          <a:bodyPr>
            <a:normAutofit/>
          </a:bodyPr>
          <a:lstStyle/>
          <a:p>
            <a:r>
              <a:rPr lang="en-GB" b="1" dirty="0"/>
              <a:t>Scotland's AI strategy highlights</a:t>
            </a:r>
            <a:endParaRPr lang="en-GB" dirty="0"/>
          </a:p>
        </p:txBody>
      </p:sp>
      <p:pic>
        <p:nvPicPr>
          <p:cNvPr id="5" name="Picture 4">
            <a:extLst>
              <a:ext uri="{FF2B5EF4-FFF2-40B4-BE49-F238E27FC236}">
                <a16:creationId xmlns:a16="http://schemas.microsoft.com/office/drawing/2014/main" id="{EEC07329-C70E-D087-6EF8-7358E9BE4B45}"/>
              </a:ext>
            </a:extLst>
          </p:cNvPr>
          <p:cNvPicPr>
            <a:picLocks noChangeAspect="1"/>
          </p:cNvPicPr>
          <p:nvPr/>
        </p:nvPicPr>
        <p:blipFill>
          <a:blip r:embed="rId3"/>
          <a:stretch>
            <a:fillRect/>
          </a:stretch>
        </p:blipFill>
        <p:spPr>
          <a:xfrm>
            <a:off x="361949" y="2099503"/>
            <a:ext cx="4027738" cy="4570607"/>
          </a:xfrm>
          <a:prstGeom prst="rect">
            <a:avLst/>
          </a:prstGeom>
        </p:spPr>
      </p:pic>
      <p:pic>
        <p:nvPicPr>
          <p:cNvPr id="11" name="Picture 10">
            <a:extLst>
              <a:ext uri="{FF2B5EF4-FFF2-40B4-BE49-F238E27FC236}">
                <a16:creationId xmlns:a16="http://schemas.microsoft.com/office/drawing/2014/main" id="{CBB5BE30-6075-CB98-54E5-53ED7E450D44}"/>
              </a:ext>
            </a:extLst>
          </p:cNvPr>
          <p:cNvPicPr>
            <a:picLocks noChangeAspect="1"/>
          </p:cNvPicPr>
          <p:nvPr/>
        </p:nvPicPr>
        <p:blipFill>
          <a:blip r:embed="rId4"/>
          <a:stretch>
            <a:fillRect/>
          </a:stretch>
        </p:blipFill>
        <p:spPr>
          <a:xfrm>
            <a:off x="4506566" y="2099503"/>
            <a:ext cx="3247214" cy="2451328"/>
          </a:xfrm>
          <a:prstGeom prst="rect">
            <a:avLst/>
          </a:prstGeom>
        </p:spPr>
      </p:pic>
      <p:pic>
        <p:nvPicPr>
          <p:cNvPr id="13" name="Picture 12">
            <a:extLst>
              <a:ext uri="{FF2B5EF4-FFF2-40B4-BE49-F238E27FC236}">
                <a16:creationId xmlns:a16="http://schemas.microsoft.com/office/drawing/2014/main" id="{A4B50AB0-0A1C-2A2A-85D8-D97EF4937B84}"/>
              </a:ext>
            </a:extLst>
          </p:cNvPr>
          <p:cNvPicPr>
            <a:picLocks noChangeAspect="1"/>
          </p:cNvPicPr>
          <p:nvPr/>
        </p:nvPicPr>
        <p:blipFill>
          <a:blip r:embed="rId5"/>
          <a:stretch>
            <a:fillRect/>
          </a:stretch>
        </p:blipFill>
        <p:spPr>
          <a:xfrm>
            <a:off x="4506565" y="4749800"/>
            <a:ext cx="3273255" cy="1920310"/>
          </a:xfrm>
          <a:prstGeom prst="rect">
            <a:avLst/>
          </a:prstGeom>
        </p:spPr>
      </p:pic>
      <p:pic>
        <p:nvPicPr>
          <p:cNvPr id="15" name="Picture 14">
            <a:extLst>
              <a:ext uri="{FF2B5EF4-FFF2-40B4-BE49-F238E27FC236}">
                <a16:creationId xmlns:a16="http://schemas.microsoft.com/office/drawing/2014/main" id="{9847C892-6759-550C-9516-AC00B4DB29B0}"/>
              </a:ext>
            </a:extLst>
          </p:cNvPr>
          <p:cNvPicPr>
            <a:picLocks noChangeAspect="1"/>
          </p:cNvPicPr>
          <p:nvPr/>
        </p:nvPicPr>
        <p:blipFill>
          <a:blip r:embed="rId6"/>
          <a:stretch>
            <a:fillRect/>
          </a:stretch>
        </p:blipFill>
        <p:spPr>
          <a:xfrm>
            <a:off x="7869640" y="4914900"/>
            <a:ext cx="4253008" cy="1755210"/>
          </a:xfrm>
          <a:prstGeom prst="rect">
            <a:avLst/>
          </a:prstGeom>
        </p:spPr>
      </p:pic>
      <p:pic>
        <p:nvPicPr>
          <p:cNvPr id="17" name="Picture 16">
            <a:extLst>
              <a:ext uri="{FF2B5EF4-FFF2-40B4-BE49-F238E27FC236}">
                <a16:creationId xmlns:a16="http://schemas.microsoft.com/office/drawing/2014/main" id="{4CD82A88-3ADA-3347-CB1A-2BBD2F8E44E6}"/>
              </a:ext>
            </a:extLst>
          </p:cNvPr>
          <p:cNvPicPr>
            <a:picLocks noChangeAspect="1"/>
          </p:cNvPicPr>
          <p:nvPr/>
        </p:nvPicPr>
        <p:blipFill>
          <a:blip r:embed="rId7"/>
          <a:stretch>
            <a:fillRect/>
          </a:stretch>
        </p:blipFill>
        <p:spPr>
          <a:xfrm>
            <a:off x="7896698" y="3127581"/>
            <a:ext cx="4225950" cy="1622219"/>
          </a:xfrm>
          <a:prstGeom prst="rect">
            <a:avLst/>
          </a:prstGeom>
        </p:spPr>
      </p:pic>
    </p:spTree>
    <p:extLst>
      <p:ext uri="{BB962C8B-B14F-4D97-AF65-F5344CB8AC3E}">
        <p14:creationId xmlns:p14="http://schemas.microsoft.com/office/powerpoint/2010/main" val="3956412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247649" y="309891"/>
            <a:ext cx="10227591" cy="15670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Poppins Medium"/>
              <a:buNone/>
            </a:pPr>
            <a:r>
              <a:rPr lang="en-GB" dirty="0">
                <a:solidFill>
                  <a:schemeClr val="dk2"/>
                </a:solidFill>
              </a:rPr>
              <a:t>What should you think about?</a:t>
            </a:r>
            <a:endParaRPr dirty="0"/>
          </a:p>
        </p:txBody>
      </p:sp>
      <p:pic>
        <p:nvPicPr>
          <p:cNvPr id="156" name="Google Shape;156;p10" descr="Speech Bubble Stock Vector (Royalty ..."/>
          <p:cNvPicPr preferRelativeResize="0"/>
          <p:nvPr/>
        </p:nvPicPr>
        <p:blipFill rotWithShape="1">
          <a:blip r:embed="rId3">
            <a:alphaModFix/>
          </a:blip>
          <a:srcRect b="14969"/>
          <a:stretch/>
        </p:blipFill>
        <p:spPr>
          <a:xfrm>
            <a:off x="8761227" y="113465"/>
            <a:ext cx="2037907" cy="1567017"/>
          </a:xfrm>
          <a:prstGeom prst="rect">
            <a:avLst/>
          </a:prstGeom>
          <a:noFill/>
          <a:ln>
            <a:noFill/>
          </a:ln>
        </p:spPr>
      </p:pic>
      <p:graphicFrame>
        <p:nvGraphicFramePr>
          <p:cNvPr id="4" name="Google Shape;155;p10">
            <a:extLst>
              <a:ext uri="{FF2B5EF4-FFF2-40B4-BE49-F238E27FC236}">
                <a16:creationId xmlns:a16="http://schemas.microsoft.com/office/drawing/2014/main" id="{0E0CCBF7-2566-C6AF-F9CA-B992A4ED2EB6}"/>
              </a:ext>
            </a:extLst>
          </p:cNvPr>
          <p:cNvGraphicFramePr/>
          <p:nvPr>
            <p:extLst>
              <p:ext uri="{D42A27DB-BD31-4B8C-83A1-F6EECF244321}">
                <p14:modId xmlns:p14="http://schemas.microsoft.com/office/powerpoint/2010/main" val="861921203"/>
              </p:ext>
            </p:extLst>
          </p:nvPr>
        </p:nvGraphicFramePr>
        <p:xfrm>
          <a:off x="141248" y="2196771"/>
          <a:ext cx="1117445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1"/>
          <p:cNvSpPr txBox="1">
            <a:spLocks noGrp="1"/>
          </p:cNvSpPr>
          <p:nvPr>
            <p:ph type="title"/>
          </p:nvPr>
        </p:nvSpPr>
        <p:spPr>
          <a:xfrm>
            <a:off x="323576" y="271557"/>
            <a:ext cx="10227591" cy="15670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Poppins Medium"/>
              <a:buNone/>
            </a:pPr>
            <a:r>
              <a:rPr lang="en-GB" dirty="0">
                <a:solidFill>
                  <a:srgbClr val="FF7170"/>
                </a:solidFill>
              </a:rPr>
              <a:t>Judging criteria - overview</a:t>
            </a:r>
            <a:endParaRPr dirty="0">
              <a:solidFill>
                <a:srgbClr val="FF7170"/>
              </a:solidFill>
            </a:endParaRPr>
          </a:p>
        </p:txBody>
      </p:sp>
      <p:graphicFrame>
        <p:nvGraphicFramePr>
          <p:cNvPr id="2" name="TextBox 4">
            <a:extLst>
              <a:ext uri="{FF2B5EF4-FFF2-40B4-BE49-F238E27FC236}">
                <a16:creationId xmlns:a16="http://schemas.microsoft.com/office/drawing/2014/main" id="{6976A19A-5C7D-EA51-FA7B-E0E824E6E8B8}"/>
              </a:ext>
            </a:extLst>
          </p:cNvPr>
          <p:cNvGraphicFramePr/>
          <p:nvPr>
            <p:extLst>
              <p:ext uri="{D42A27DB-BD31-4B8C-83A1-F6EECF244321}">
                <p14:modId xmlns:p14="http://schemas.microsoft.com/office/powerpoint/2010/main" val="2312545436"/>
              </p:ext>
            </p:extLst>
          </p:nvPr>
        </p:nvGraphicFramePr>
        <p:xfrm>
          <a:off x="212712" y="1695224"/>
          <a:ext cx="11766576" cy="350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F33C58C-5A0E-619E-13DB-70D7C52BC2F0}"/>
              </a:ext>
            </a:extLst>
          </p:cNvPr>
          <p:cNvPicPr>
            <a:picLocks noChangeAspect="1"/>
          </p:cNvPicPr>
          <p:nvPr/>
        </p:nvPicPr>
        <p:blipFill>
          <a:blip r:embed="rId8"/>
          <a:srcRect l="35240" r="30340"/>
          <a:stretch>
            <a:fillRect/>
          </a:stretch>
        </p:blipFill>
        <p:spPr>
          <a:xfrm>
            <a:off x="212712" y="4459342"/>
            <a:ext cx="1467771" cy="2398658"/>
          </a:xfrm>
          <a:prstGeom prst="rect">
            <a:avLst/>
          </a:prstGeom>
          <a:effectLst/>
        </p:spPr>
      </p:pic>
      <p:sp>
        <p:nvSpPr>
          <p:cNvPr id="4" name="TextBox 3">
            <a:extLst>
              <a:ext uri="{FF2B5EF4-FFF2-40B4-BE49-F238E27FC236}">
                <a16:creationId xmlns:a16="http://schemas.microsoft.com/office/drawing/2014/main" id="{8F73403E-DF29-03E3-D61C-06A8744B4B0F}"/>
              </a:ext>
            </a:extLst>
          </p:cNvPr>
          <p:cNvSpPr txBox="1"/>
          <p:nvPr/>
        </p:nvSpPr>
        <p:spPr>
          <a:xfrm>
            <a:off x="1752600" y="5200650"/>
            <a:ext cx="10226688" cy="1015663"/>
          </a:xfrm>
          <a:prstGeom prst="rect">
            <a:avLst/>
          </a:prstGeom>
          <a:noFill/>
        </p:spPr>
        <p:txBody>
          <a:bodyPr wrap="square" rtlCol="0">
            <a:spAutoFit/>
          </a:bodyPr>
          <a:lstStyle/>
          <a:p>
            <a:pPr marL="285750" indent="-285750">
              <a:buFont typeface="Wingdings" panose="05000000000000000000" pitchFamily="2" charset="2"/>
              <a:buChar char="§"/>
            </a:pPr>
            <a:r>
              <a:rPr lang="en-GB" sz="2000" b="1" dirty="0"/>
              <a:t>You will have a maximum of 400 words for each criteria section</a:t>
            </a:r>
          </a:p>
          <a:p>
            <a:pPr marL="285750" indent="-285750">
              <a:buFont typeface="Wingdings" panose="05000000000000000000" pitchFamily="2" charset="2"/>
              <a:buChar char="§"/>
            </a:pPr>
            <a:r>
              <a:rPr lang="en-GB" sz="2000" b="1" dirty="0"/>
              <a:t>The application form is online</a:t>
            </a:r>
          </a:p>
          <a:p>
            <a:pPr marL="285750" indent="-285750">
              <a:buFont typeface="Wingdings" panose="05000000000000000000" pitchFamily="2" charset="2"/>
              <a:buChar char="§"/>
            </a:pPr>
            <a:r>
              <a:rPr lang="en-GB" sz="2000" b="1" dirty="0"/>
              <a:t>Word document template is available to teams to use to capture their research and findings</a:t>
            </a:r>
            <a:endParaRPr lang="en-GB"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A7B18E0B-CD57-14E8-9D9C-E24FB78C006E}"/>
            </a:ext>
          </a:extLst>
        </p:cNvPr>
        <p:cNvGrpSpPr/>
        <p:nvPr/>
      </p:nvGrpSpPr>
      <p:grpSpPr>
        <a:xfrm>
          <a:off x="0" y="0"/>
          <a:ext cx="0" cy="0"/>
          <a:chOff x="0" y="0"/>
          <a:chExt cx="0" cy="0"/>
        </a:xfrm>
      </p:grpSpPr>
      <p:sp>
        <p:nvSpPr>
          <p:cNvPr id="162" name="Google Shape;162;p11">
            <a:extLst>
              <a:ext uri="{FF2B5EF4-FFF2-40B4-BE49-F238E27FC236}">
                <a16:creationId xmlns:a16="http://schemas.microsoft.com/office/drawing/2014/main" id="{A71C0A32-D255-DEFA-E573-3F0CD3B20B55}"/>
              </a:ext>
            </a:extLst>
          </p:cNvPr>
          <p:cNvSpPr txBox="1">
            <a:spLocks noGrp="1"/>
          </p:cNvSpPr>
          <p:nvPr>
            <p:ph type="title"/>
          </p:nvPr>
        </p:nvSpPr>
        <p:spPr>
          <a:xfrm>
            <a:off x="284673" y="385857"/>
            <a:ext cx="10781118" cy="15670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Poppins Medium"/>
              <a:buNone/>
            </a:pPr>
            <a:r>
              <a:rPr lang="en-GB" dirty="0">
                <a:solidFill>
                  <a:srgbClr val="FF7170"/>
                </a:solidFill>
              </a:rPr>
              <a:t>Judging criteria 1 – Problem and idea  </a:t>
            </a:r>
            <a:endParaRPr dirty="0">
              <a:solidFill>
                <a:srgbClr val="FF7170"/>
              </a:solidFill>
            </a:endParaRPr>
          </a:p>
        </p:txBody>
      </p:sp>
      <p:sp>
        <p:nvSpPr>
          <p:cNvPr id="163" name="Google Shape;163;p11">
            <a:extLst>
              <a:ext uri="{FF2B5EF4-FFF2-40B4-BE49-F238E27FC236}">
                <a16:creationId xmlns:a16="http://schemas.microsoft.com/office/drawing/2014/main" id="{C662B7D9-7207-E299-A47C-AAE174A43A0F}"/>
              </a:ext>
            </a:extLst>
          </p:cNvPr>
          <p:cNvSpPr txBox="1">
            <a:spLocks noGrp="1"/>
          </p:cNvSpPr>
          <p:nvPr>
            <p:ph type="body" idx="1"/>
          </p:nvPr>
        </p:nvSpPr>
        <p:spPr>
          <a:xfrm>
            <a:off x="284673" y="2073112"/>
            <a:ext cx="11334645" cy="4569425"/>
          </a:xfrm>
          <a:prstGeom prst="rect">
            <a:avLst/>
          </a:prstGeom>
          <a:noFill/>
          <a:ln>
            <a:noFill/>
          </a:ln>
        </p:spPr>
        <p:txBody>
          <a:bodyPr spcFirstLastPara="1" wrap="square" lIns="91425" tIns="45700" rIns="91425" bIns="45700" anchor="t" anchorCtr="0">
            <a:normAutofit/>
          </a:bodyPr>
          <a:lstStyle/>
          <a:p>
            <a:pPr marL="50800" indent="0" fontAlgn="base">
              <a:buNone/>
            </a:pPr>
            <a:r>
              <a:rPr lang="en-GB" b="1" dirty="0"/>
              <a:t>Problem and Idea (Worth 8 points)</a:t>
            </a:r>
            <a:r>
              <a:rPr lang="en-GB" dirty="0"/>
              <a:t> </a:t>
            </a:r>
          </a:p>
          <a:p>
            <a:pPr marL="50800" indent="0" fontAlgn="base">
              <a:buNone/>
            </a:pPr>
            <a:r>
              <a:rPr lang="en-GB" b="1" dirty="0"/>
              <a:t>Tell us about your idea and the problem it solves</a:t>
            </a:r>
            <a:endParaRPr lang="en-GB" dirty="0"/>
          </a:p>
          <a:p>
            <a:pPr marL="50800" indent="0" fontAlgn="base">
              <a:buNone/>
            </a:pPr>
            <a:endParaRPr lang="en-GB" dirty="0"/>
          </a:p>
          <a:p>
            <a:pPr fontAlgn="base"/>
            <a:r>
              <a:rPr lang="en-GB" sz="2400" dirty="0"/>
              <a:t>Is your idea </a:t>
            </a:r>
            <a:r>
              <a:rPr lang="en-GB" sz="2400" b="1" dirty="0"/>
              <a:t>original and creative</a:t>
            </a:r>
            <a:r>
              <a:rPr lang="en-GB" sz="2400" dirty="0"/>
              <a:t>? What </a:t>
            </a:r>
            <a:r>
              <a:rPr lang="en-GB" sz="2400" b="1" dirty="0"/>
              <a:t>inspired </a:t>
            </a:r>
            <a:r>
              <a:rPr lang="en-GB" sz="2400" dirty="0"/>
              <a:t>it? </a:t>
            </a:r>
          </a:p>
          <a:p>
            <a:pPr fontAlgn="base"/>
            <a:r>
              <a:rPr lang="en-GB" sz="2400" dirty="0"/>
              <a:t>Have you clearly </a:t>
            </a:r>
            <a:r>
              <a:rPr lang="en-GB" sz="2400" b="1" dirty="0"/>
              <a:t>explained</a:t>
            </a:r>
            <a:r>
              <a:rPr lang="en-GB" sz="2400" dirty="0"/>
              <a:t> the health or well-being problem/challenge question you're tackling? </a:t>
            </a:r>
          </a:p>
          <a:p>
            <a:pPr fontAlgn="base"/>
            <a:r>
              <a:rPr lang="en-GB" sz="2400" dirty="0"/>
              <a:t>Is it obvious how your idea </a:t>
            </a:r>
            <a:r>
              <a:rPr lang="en-GB" sz="2400" b="1" dirty="0"/>
              <a:t>solves that problem</a:t>
            </a:r>
            <a:r>
              <a:rPr lang="en-GB" sz="2400" dirty="0"/>
              <a:t>? </a:t>
            </a:r>
          </a:p>
          <a:p>
            <a:pPr fontAlgn="base"/>
            <a:r>
              <a:rPr lang="en-GB" sz="2400" dirty="0"/>
              <a:t>Have you </a:t>
            </a:r>
            <a:r>
              <a:rPr lang="en-GB" sz="2400" b="1" dirty="0"/>
              <a:t>explained </a:t>
            </a:r>
            <a:r>
              <a:rPr lang="en-GB" sz="2400" dirty="0"/>
              <a:t>who it will help and how? </a:t>
            </a:r>
          </a:p>
          <a:p>
            <a:pPr marL="228600" lvl="0" indent="-50800" algn="l" rtl="0">
              <a:lnSpc>
                <a:spcPct val="90000"/>
              </a:lnSpc>
              <a:spcBef>
                <a:spcPts val="0"/>
              </a:spcBef>
              <a:spcAft>
                <a:spcPts val="0"/>
              </a:spcAft>
              <a:buClr>
                <a:srgbClr val="425563"/>
              </a:buClr>
              <a:buSzPts val="2800"/>
              <a:buNone/>
            </a:pPr>
            <a:endParaRPr dirty="0"/>
          </a:p>
        </p:txBody>
      </p:sp>
    </p:spTree>
    <p:extLst>
      <p:ext uri="{BB962C8B-B14F-4D97-AF65-F5344CB8AC3E}">
        <p14:creationId xmlns:p14="http://schemas.microsoft.com/office/powerpoint/2010/main" val="2836571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3A93BE1D-329E-ADD7-2E9F-224930528EFA}"/>
            </a:ext>
          </a:extLst>
        </p:cNvPr>
        <p:cNvGrpSpPr/>
        <p:nvPr/>
      </p:nvGrpSpPr>
      <p:grpSpPr>
        <a:xfrm>
          <a:off x="0" y="0"/>
          <a:ext cx="0" cy="0"/>
          <a:chOff x="0" y="0"/>
          <a:chExt cx="0" cy="0"/>
        </a:xfrm>
      </p:grpSpPr>
      <p:sp>
        <p:nvSpPr>
          <p:cNvPr id="162" name="Google Shape;162;p11">
            <a:extLst>
              <a:ext uri="{FF2B5EF4-FFF2-40B4-BE49-F238E27FC236}">
                <a16:creationId xmlns:a16="http://schemas.microsoft.com/office/drawing/2014/main" id="{324A7970-B9B5-DBCC-77D0-AFE58115EFBB}"/>
              </a:ext>
            </a:extLst>
          </p:cNvPr>
          <p:cNvSpPr txBox="1">
            <a:spLocks noGrp="1"/>
          </p:cNvSpPr>
          <p:nvPr>
            <p:ph type="title"/>
          </p:nvPr>
        </p:nvSpPr>
        <p:spPr>
          <a:xfrm>
            <a:off x="284673" y="385857"/>
            <a:ext cx="10781118" cy="15670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Poppins Medium"/>
              <a:buNone/>
            </a:pPr>
            <a:r>
              <a:rPr lang="en-GB" dirty="0">
                <a:solidFill>
                  <a:srgbClr val="FF7170"/>
                </a:solidFill>
              </a:rPr>
              <a:t>Judging criteria 2 – Research and insight  </a:t>
            </a:r>
            <a:endParaRPr dirty="0">
              <a:solidFill>
                <a:srgbClr val="FF7170"/>
              </a:solidFill>
            </a:endParaRPr>
          </a:p>
        </p:txBody>
      </p:sp>
      <p:sp>
        <p:nvSpPr>
          <p:cNvPr id="163" name="Google Shape;163;p11">
            <a:extLst>
              <a:ext uri="{FF2B5EF4-FFF2-40B4-BE49-F238E27FC236}">
                <a16:creationId xmlns:a16="http://schemas.microsoft.com/office/drawing/2014/main" id="{15C12FB2-EB5A-277E-4233-DF4D4C8D00C4}"/>
              </a:ext>
            </a:extLst>
          </p:cNvPr>
          <p:cNvSpPr txBox="1">
            <a:spLocks noGrp="1"/>
          </p:cNvSpPr>
          <p:nvPr>
            <p:ph type="body" idx="1"/>
          </p:nvPr>
        </p:nvSpPr>
        <p:spPr>
          <a:xfrm>
            <a:off x="361507" y="2073112"/>
            <a:ext cx="11323674" cy="4569425"/>
          </a:xfrm>
          <a:prstGeom prst="rect">
            <a:avLst/>
          </a:prstGeom>
          <a:noFill/>
          <a:ln>
            <a:noFill/>
          </a:ln>
        </p:spPr>
        <p:txBody>
          <a:bodyPr spcFirstLastPara="1" wrap="square" lIns="91425" tIns="45700" rIns="91425" bIns="45700" anchor="t" anchorCtr="0">
            <a:normAutofit/>
          </a:bodyPr>
          <a:lstStyle/>
          <a:p>
            <a:pPr marL="50800" indent="0" fontAlgn="base">
              <a:buNone/>
            </a:pPr>
            <a:r>
              <a:rPr lang="en-GB" b="1" dirty="0"/>
              <a:t>Research and Insight</a:t>
            </a:r>
            <a:r>
              <a:rPr lang="en-GB" dirty="0"/>
              <a:t>  </a:t>
            </a:r>
            <a:r>
              <a:rPr lang="en-GB" b="1" dirty="0"/>
              <a:t>(Worth 4 points)</a:t>
            </a:r>
          </a:p>
          <a:p>
            <a:pPr marL="50800" indent="0" fontAlgn="base">
              <a:buNone/>
            </a:pPr>
            <a:r>
              <a:rPr lang="en-GB" b="1" dirty="0"/>
              <a:t>Show us the research behind your idea</a:t>
            </a:r>
          </a:p>
          <a:p>
            <a:pPr marL="50800" indent="0" fontAlgn="base">
              <a:buNone/>
            </a:pPr>
            <a:endParaRPr lang="en-GB" dirty="0"/>
          </a:p>
          <a:p>
            <a:pPr fontAlgn="base"/>
            <a:r>
              <a:rPr lang="en-GB" sz="2400" dirty="0"/>
              <a:t>Have you backed up your idea with </a:t>
            </a:r>
            <a:r>
              <a:rPr lang="en-GB" sz="2400" b="1" dirty="0"/>
              <a:t>facts, statistics, or evidence</a:t>
            </a:r>
            <a:r>
              <a:rPr lang="en-GB" sz="2400" dirty="0"/>
              <a:t>? </a:t>
            </a:r>
          </a:p>
          <a:p>
            <a:pPr fontAlgn="base"/>
            <a:r>
              <a:rPr lang="en-GB" sz="2400" dirty="0"/>
              <a:t>Have you used any </a:t>
            </a:r>
            <a:r>
              <a:rPr lang="en-GB" sz="2400" b="1" dirty="0"/>
              <a:t>insights </a:t>
            </a:r>
            <a:r>
              <a:rPr lang="en-GB" sz="2400" dirty="0"/>
              <a:t>from real users or examples? </a:t>
            </a:r>
          </a:p>
          <a:p>
            <a:pPr fontAlgn="base"/>
            <a:r>
              <a:rPr lang="en-GB" sz="2400" dirty="0"/>
              <a:t>Is your </a:t>
            </a:r>
            <a:r>
              <a:rPr lang="en-GB" sz="2400" b="1" dirty="0"/>
              <a:t>research </a:t>
            </a:r>
            <a:r>
              <a:rPr lang="en-GB" sz="2400" dirty="0"/>
              <a:t>clearly linked to your problem and solution? </a:t>
            </a:r>
          </a:p>
          <a:p>
            <a:pPr marL="228600" lvl="0" indent="-50800" algn="l" rtl="0">
              <a:lnSpc>
                <a:spcPct val="90000"/>
              </a:lnSpc>
              <a:spcBef>
                <a:spcPts val="0"/>
              </a:spcBef>
              <a:spcAft>
                <a:spcPts val="0"/>
              </a:spcAft>
              <a:buClr>
                <a:srgbClr val="425563"/>
              </a:buClr>
              <a:buSzPts val="2800"/>
              <a:buNone/>
            </a:pPr>
            <a:endParaRPr dirty="0"/>
          </a:p>
        </p:txBody>
      </p:sp>
    </p:spTree>
    <p:extLst>
      <p:ext uri="{BB962C8B-B14F-4D97-AF65-F5344CB8AC3E}">
        <p14:creationId xmlns:p14="http://schemas.microsoft.com/office/powerpoint/2010/main" val="3368049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6FA0795E-94F7-8A2E-F51F-594761A7148A}"/>
            </a:ext>
          </a:extLst>
        </p:cNvPr>
        <p:cNvGrpSpPr/>
        <p:nvPr/>
      </p:nvGrpSpPr>
      <p:grpSpPr>
        <a:xfrm>
          <a:off x="0" y="0"/>
          <a:ext cx="0" cy="0"/>
          <a:chOff x="0" y="0"/>
          <a:chExt cx="0" cy="0"/>
        </a:xfrm>
      </p:grpSpPr>
      <p:sp>
        <p:nvSpPr>
          <p:cNvPr id="162" name="Google Shape;162;p11">
            <a:extLst>
              <a:ext uri="{FF2B5EF4-FFF2-40B4-BE49-F238E27FC236}">
                <a16:creationId xmlns:a16="http://schemas.microsoft.com/office/drawing/2014/main" id="{BAFC08C4-F817-0CED-7F6B-A620AECAB5CA}"/>
              </a:ext>
            </a:extLst>
          </p:cNvPr>
          <p:cNvSpPr txBox="1">
            <a:spLocks noGrp="1"/>
          </p:cNvSpPr>
          <p:nvPr>
            <p:ph type="title"/>
          </p:nvPr>
        </p:nvSpPr>
        <p:spPr>
          <a:xfrm>
            <a:off x="453605" y="309657"/>
            <a:ext cx="11284789" cy="15670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Poppins Medium"/>
              <a:buNone/>
            </a:pPr>
            <a:r>
              <a:rPr lang="en-GB" dirty="0">
                <a:solidFill>
                  <a:srgbClr val="FF7170"/>
                </a:solidFill>
              </a:rPr>
              <a:t>Judging criteria 3 – Design and impact</a:t>
            </a:r>
            <a:endParaRPr dirty="0">
              <a:solidFill>
                <a:srgbClr val="FF7170"/>
              </a:solidFill>
            </a:endParaRPr>
          </a:p>
        </p:txBody>
      </p:sp>
      <p:sp>
        <p:nvSpPr>
          <p:cNvPr id="163" name="Google Shape;163;p11">
            <a:extLst>
              <a:ext uri="{FF2B5EF4-FFF2-40B4-BE49-F238E27FC236}">
                <a16:creationId xmlns:a16="http://schemas.microsoft.com/office/drawing/2014/main" id="{BB945CFB-C182-3023-A3F9-F20EFA4F570D}"/>
              </a:ext>
            </a:extLst>
          </p:cNvPr>
          <p:cNvSpPr txBox="1">
            <a:spLocks noGrp="1"/>
          </p:cNvSpPr>
          <p:nvPr>
            <p:ph type="body" idx="1"/>
          </p:nvPr>
        </p:nvSpPr>
        <p:spPr>
          <a:xfrm>
            <a:off x="457199" y="2073112"/>
            <a:ext cx="11458575" cy="4569425"/>
          </a:xfrm>
          <a:prstGeom prst="rect">
            <a:avLst/>
          </a:prstGeom>
          <a:noFill/>
          <a:ln>
            <a:noFill/>
          </a:ln>
        </p:spPr>
        <p:txBody>
          <a:bodyPr spcFirstLastPara="1" wrap="square" lIns="91425" tIns="45700" rIns="91425" bIns="45700" anchor="t" anchorCtr="0">
            <a:normAutofit/>
          </a:bodyPr>
          <a:lstStyle/>
          <a:p>
            <a:pPr marL="50800" indent="0" fontAlgn="base">
              <a:buNone/>
            </a:pPr>
            <a:r>
              <a:rPr lang="en-GB" b="1" dirty="0"/>
              <a:t>Design and Impact (Worth 8 points)</a:t>
            </a:r>
            <a:r>
              <a:rPr lang="en-GB" dirty="0"/>
              <a:t> </a:t>
            </a:r>
          </a:p>
          <a:p>
            <a:pPr marL="50800" indent="0" fontAlgn="base">
              <a:buNone/>
            </a:pPr>
            <a:r>
              <a:rPr lang="en-GB" b="1" dirty="0"/>
              <a:t>Explain what your idea looks like and the difference it will make</a:t>
            </a:r>
          </a:p>
          <a:p>
            <a:pPr marL="50800" indent="0" fontAlgn="base">
              <a:buNone/>
            </a:pPr>
            <a:endParaRPr lang="en-GB" dirty="0"/>
          </a:p>
          <a:p>
            <a:pPr fontAlgn="base"/>
            <a:r>
              <a:rPr lang="en-GB" sz="2400" dirty="0"/>
              <a:t>What </a:t>
            </a:r>
            <a:r>
              <a:rPr lang="en-GB" sz="2400" b="1" dirty="0"/>
              <a:t>impact </a:t>
            </a:r>
            <a:r>
              <a:rPr lang="en-GB" sz="2400" dirty="0"/>
              <a:t>will it have on the people using it? </a:t>
            </a:r>
          </a:p>
          <a:p>
            <a:pPr fontAlgn="base"/>
            <a:r>
              <a:rPr lang="en-GB" sz="2400" dirty="0"/>
              <a:t>Have you </a:t>
            </a:r>
            <a:r>
              <a:rPr lang="en-GB" sz="2400" b="1" dirty="0"/>
              <a:t>included </a:t>
            </a:r>
            <a:r>
              <a:rPr lang="en-GB" sz="2400" dirty="0"/>
              <a:t>a visual or prototype that clearly shows your idea? </a:t>
            </a:r>
          </a:p>
          <a:p>
            <a:pPr fontAlgn="base"/>
            <a:r>
              <a:rPr lang="en-GB" sz="2400" dirty="0"/>
              <a:t>Have you considered if it’s </a:t>
            </a:r>
            <a:r>
              <a:rPr lang="en-GB" sz="2400" b="1" dirty="0"/>
              <a:t>inclusive and accessible </a:t>
            </a:r>
            <a:r>
              <a:rPr lang="en-GB" sz="2400" dirty="0"/>
              <a:t>for everyone? </a:t>
            </a:r>
          </a:p>
          <a:p>
            <a:pPr fontAlgn="base"/>
            <a:r>
              <a:rPr lang="en-GB" sz="2400" dirty="0"/>
              <a:t>Does your idea </a:t>
            </a:r>
            <a:r>
              <a:rPr lang="en-GB" sz="2400" b="1" dirty="0"/>
              <a:t>consider</a:t>
            </a:r>
            <a:r>
              <a:rPr lang="en-GB" sz="2400" dirty="0"/>
              <a:t> the environment, fairness (ethics), or use of technology like AI? How does it relate to the UN’s Sustainable Development Goals? </a:t>
            </a:r>
          </a:p>
          <a:p>
            <a:pPr marL="228600" lvl="0" indent="-50800" algn="l" rtl="0">
              <a:lnSpc>
                <a:spcPct val="90000"/>
              </a:lnSpc>
              <a:spcBef>
                <a:spcPts val="0"/>
              </a:spcBef>
              <a:spcAft>
                <a:spcPts val="0"/>
              </a:spcAft>
              <a:buClr>
                <a:srgbClr val="425563"/>
              </a:buClr>
              <a:buSzPts val="2800"/>
              <a:buNone/>
            </a:pPr>
            <a:endParaRPr dirty="0"/>
          </a:p>
        </p:txBody>
      </p:sp>
    </p:spTree>
    <p:extLst>
      <p:ext uri="{BB962C8B-B14F-4D97-AF65-F5344CB8AC3E}">
        <p14:creationId xmlns:p14="http://schemas.microsoft.com/office/powerpoint/2010/main" val="4093913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2299F8DF-814A-2327-6495-49E60A787AE3}"/>
            </a:ext>
          </a:extLst>
        </p:cNvPr>
        <p:cNvGrpSpPr/>
        <p:nvPr/>
      </p:nvGrpSpPr>
      <p:grpSpPr>
        <a:xfrm>
          <a:off x="0" y="0"/>
          <a:ext cx="0" cy="0"/>
          <a:chOff x="0" y="0"/>
          <a:chExt cx="0" cy="0"/>
        </a:xfrm>
      </p:grpSpPr>
      <p:sp>
        <p:nvSpPr>
          <p:cNvPr id="162" name="Google Shape;162;p11">
            <a:extLst>
              <a:ext uri="{FF2B5EF4-FFF2-40B4-BE49-F238E27FC236}">
                <a16:creationId xmlns:a16="http://schemas.microsoft.com/office/drawing/2014/main" id="{A6B97510-8EC6-8000-6A22-A8C857FDA5DE}"/>
              </a:ext>
            </a:extLst>
          </p:cNvPr>
          <p:cNvSpPr txBox="1">
            <a:spLocks noGrp="1"/>
          </p:cNvSpPr>
          <p:nvPr>
            <p:ph type="title"/>
          </p:nvPr>
        </p:nvSpPr>
        <p:spPr>
          <a:xfrm>
            <a:off x="272210" y="215463"/>
            <a:ext cx="11284789" cy="15670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Poppins Medium"/>
              <a:buNone/>
            </a:pPr>
            <a:r>
              <a:rPr lang="en-GB" dirty="0">
                <a:solidFill>
                  <a:srgbClr val="FF7170"/>
                </a:solidFill>
              </a:rPr>
              <a:t>Judging criteria 4 – Communication and pitch</a:t>
            </a:r>
            <a:endParaRPr dirty="0">
              <a:solidFill>
                <a:srgbClr val="FF7170"/>
              </a:solidFill>
            </a:endParaRPr>
          </a:p>
        </p:txBody>
      </p:sp>
      <p:sp>
        <p:nvSpPr>
          <p:cNvPr id="163" name="Google Shape;163;p11">
            <a:extLst>
              <a:ext uri="{FF2B5EF4-FFF2-40B4-BE49-F238E27FC236}">
                <a16:creationId xmlns:a16="http://schemas.microsoft.com/office/drawing/2014/main" id="{88B8BC6C-CE32-A912-EC08-56AA608632A7}"/>
              </a:ext>
            </a:extLst>
          </p:cNvPr>
          <p:cNvSpPr txBox="1">
            <a:spLocks noGrp="1"/>
          </p:cNvSpPr>
          <p:nvPr>
            <p:ph type="body" idx="1"/>
          </p:nvPr>
        </p:nvSpPr>
        <p:spPr>
          <a:xfrm>
            <a:off x="272210" y="2288575"/>
            <a:ext cx="10515600" cy="4569425"/>
          </a:xfrm>
          <a:prstGeom prst="rect">
            <a:avLst/>
          </a:prstGeom>
          <a:noFill/>
          <a:ln>
            <a:noFill/>
          </a:ln>
        </p:spPr>
        <p:txBody>
          <a:bodyPr spcFirstLastPara="1" wrap="square" lIns="91425" tIns="45700" rIns="91425" bIns="45700" anchor="t" anchorCtr="0">
            <a:normAutofit/>
          </a:bodyPr>
          <a:lstStyle/>
          <a:p>
            <a:pPr marL="50800" indent="0" fontAlgn="base">
              <a:buNone/>
            </a:pPr>
            <a:r>
              <a:rPr lang="en-GB" b="1" dirty="0"/>
              <a:t>Communication and Pitch</a:t>
            </a:r>
            <a:r>
              <a:rPr lang="en-GB" dirty="0"/>
              <a:t> </a:t>
            </a:r>
            <a:r>
              <a:rPr lang="en-GB" b="1" dirty="0"/>
              <a:t>(Worth 4 points)</a:t>
            </a:r>
          </a:p>
          <a:p>
            <a:pPr marL="50800" indent="0" fontAlgn="base">
              <a:buNone/>
            </a:pPr>
            <a:r>
              <a:rPr lang="en-GB" b="1" dirty="0"/>
              <a:t>Tell your story with confidence!</a:t>
            </a:r>
            <a:r>
              <a:rPr lang="en-GB" dirty="0"/>
              <a:t> </a:t>
            </a:r>
          </a:p>
          <a:p>
            <a:pPr marL="50800" indent="0" fontAlgn="base">
              <a:buNone/>
            </a:pPr>
            <a:endParaRPr lang="en-GB" dirty="0"/>
          </a:p>
          <a:p>
            <a:pPr fontAlgn="base"/>
            <a:r>
              <a:rPr lang="en-GB" sz="2400" dirty="0"/>
              <a:t>Is your </a:t>
            </a:r>
            <a:r>
              <a:rPr lang="en-GB" sz="2400" b="1" dirty="0"/>
              <a:t>explanation</a:t>
            </a:r>
            <a:r>
              <a:rPr lang="en-GB" sz="2400" dirty="0"/>
              <a:t> clear and easy to understand? </a:t>
            </a:r>
          </a:p>
          <a:p>
            <a:pPr fontAlgn="base"/>
            <a:r>
              <a:rPr lang="en-GB" sz="2400" dirty="0"/>
              <a:t>Is your video pitch </a:t>
            </a:r>
            <a:r>
              <a:rPr lang="en-GB" sz="2400" b="1" dirty="0"/>
              <a:t>compelling and does it summarise your idea </a:t>
            </a:r>
            <a:r>
              <a:rPr lang="en-GB" sz="2400" dirty="0"/>
              <a:t>and its </a:t>
            </a:r>
            <a:r>
              <a:rPr lang="en-GB" sz="2400" b="1" dirty="0"/>
              <a:t>impact</a:t>
            </a:r>
            <a:r>
              <a:rPr lang="en-GB" sz="2400" dirty="0"/>
              <a:t>? </a:t>
            </a:r>
          </a:p>
          <a:p>
            <a:pPr fontAlgn="base"/>
            <a:r>
              <a:rPr lang="en-GB" sz="2400" dirty="0"/>
              <a:t>Make sure you stick to the 1-minute elevator pitch limit!</a:t>
            </a:r>
          </a:p>
          <a:p>
            <a:pPr fontAlgn="base"/>
            <a:r>
              <a:rPr lang="en-GB" sz="2400" dirty="0"/>
              <a:t>Not everyone has to present in the video!</a:t>
            </a:r>
          </a:p>
        </p:txBody>
      </p:sp>
    </p:spTree>
    <p:extLst>
      <p:ext uri="{BB962C8B-B14F-4D97-AF65-F5344CB8AC3E}">
        <p14:creationId xmlns:p14="http://schemas.microsoft.com/office/powerpoint/2010/main" val="2223096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txBox="1">
            <a:spLocks noGrp="1"/>
          </p:cNvSpPr>
          <p:nvPr>
            <p:ph type="title"/>
          </p:nvPr>
        </p:nvSpPr>
        <p:spPr>
          <a:xfrm>
            <a:off x="838199" y="385857"/>
            <a:ext cx="10227591" cy="15670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Poppins Medium"/>
              <a:buNone/>
            </a:pPr>
            <a:r>
              <a:rPr lang="en-GB" dirty="0"/>
              <a:t>Step 1: Create your team</a:t>
            </a:r>
            <a:endParaRPr dirty="0"/>
          </a:p>
        </p:txBody>
      </p:sp>
      <p:sp>
        <p:nvSpPr>
          <p:cNvPr id="169" name="Google Shape;169;p12"/>
          <p:cNvSpPr txBox="1">
            <a:spLocks noGrp="1"/>
          </p:cNvSpPr>
          <p:nvPr>
            <p:ph type="body" idx="1"/>
          </p:nvPr>
        </p:nvSpPr>
        <p:spPr>
          <a:xfrm>
            <a:off x="838200" y="2520176"/>
            <a:ext cx="10515600" cy="412236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425563"/>
              </a:buClr>
              <a:buSzPts val="2800"/>
              <a:buChar char="•"/>
            </a:pPr>
            <a:r>
              <a:rPr lang="en-GB" b="1" dirty="0"/>
              <a:t>Identify</a:t>
            </a:r>
            <a:r>
              <a:rPr lang="en-GB" dirty="0"/>
              <a:t> your teammates</a:t>
            </a:r>
            <a:endParaRPr dirty="0"/>
          </a:p>
          <a:p>
            <a:pPr marL="228600" lvl="0" indent="-228600" algn="l" rtl="0">
              <a:lnSpc>
                <a:spcPct val="90000"/>
              </a:lnSpc>
              <a:spcBef>
                <a:spcPts val="1000"/>
              </a:spcBef>
              <a:spcAft>
                <a:spcPts val="0"/>
              </a:spcAft>
              <a:buClr>
                <a:srgbClr val="425563"/>
              </a:buClr>
              <a:buSzPts val="2800"/>
              <a:buChar char="•"/>
            </a:pPr>
            <a:r>
              <a:rPr lang="en-GB" dirty="0"/>
              <a:t>Select a </a:t>
            </a:r>
            <a:r>
              <a:rPr lang="en-GB" b="1" dirty="0"/>
              <a:t>name</a:t>
            </a:r>
            <a:r>
              <a:rPr lang="en-GB" dirty="0"/>
              <a:t> for your team</a:t>
            </a:r>
            <a:endParaRPr dirty="0"/>
          </a:p>
          <a:p>
            <a:pPr marL="228600" lvl="0" indent="-228600" algn="l" rtl="0">
              <a:lnSpc>
                <a:spcPct val="90000"/>
              </a:lnSpc>
              <a:spcBef>
                <a:spcPts val="1000"/>
              </a:spcBef>
              <a:spcAft>
                <a:spcPts val="0"/>
              </a:spcAft>
              <a:buClr>
                <a:srgbClr val="425563"/>
              </a:buClr>
              <a:buSzPts val="2800"/>
              <a:buChar char="•"/>
            </a:pPr>
            <a:r>
              <a:rPr lang="en-GB" dirty="0"/>
              <a:t>Discuss and share your </a:t>
            </a:r>
            <a:r>
              <a:rPr lang="en-GB" b="1" dirty="0"/>
              <a:t>skills and interests</a:t>
            </a:r>
            <a:endParaRPr b="1" dirty="0"/>
          </a:p>
          <a:p>
            <a:pPr marL="228600" lvl="0" indent="-228600" algn="l" rtl="0">
              <a:lnSpc>
                <a:spcPct val="90000"/>
              </a:lnSpc>
              <a:spcBef>
                <a:spcPts val="1000"/>
              </a:spcBef>
              <a:spcAft>
                <a:spcPts val="0"/>
              </a:spcAft>
              <a:buClr>
                <a:srgbClr val="425563"/>
              </a:buClr>
              <a:buSzPts val="2800"/>
              <a:buChar char="•"/>
            </a:pPr>
            <a:r>
              <a:rPr lang="en-GB" b="1" dirty="0"/>
              <a:t>Allocate</a:t>
            </a:r>
            <a:r>
              <a:rPr lang="en-GB" dirty="0"/>
              <a:t> team member roles</a:t>
            </a:r>
            <a:endParaRPr dirty="0"/>
          </a:p>
          <a:p>
            <a:pPr marL="228600" lvl="0" indent="-228600" algn="l" rtl="0">
              <a:lnSpc>
                <a:spcPct val="90000"/>
              </a:lnSpc>
              <a:spcBef>
                <a:spcPts val="1000"/>
              </a:spcBef>
              <a:spcAft>
                <a:spcPts val="0"/>
              </a:spcAft>
              <a:buClr>
                <a:srgbClr val="425563"/>
              </a:buClr>
              <a:buSzPts val="2800"/>
              <a:buChar char="•"/>
            </a:pPr>
            <a:r>
              <a:rPr lang="en-GB" dirty="0"/>
              <a:t>Set ground rules about how your </a:t>
            </a:r>
            <a:r>
              <a:rPr lang="en-GB" b="1" dirty="0"/>
              <a:t>team will work</a:t>
            </a:r>
            <a:endParaRPr b="1" dirty="0"/>
          </a:p>
          <a:p>
            <a:pPr marL="228600" lvl="0" indent="-228600" algn="l" rtl="0">
              <a:lnSpc>
                <a:spcPct val="90000"/>
              </a:lnSpc>
              <a:spcBef>
                <a:spcPts val="1000"/>
              </a:spcBef>
              <a:spcAft>
                <a:spcPts val="0"/>
              </a:spcAft>
              <a:buClr>
                <a:srgbClr val="425563"/>
              </a:buClr>
              <a:buSzPts val="2800"/>
              <a:buChar char="•"/>
            </a:pPr>
            <a:r>
              <a:rPr lang="en-GB" dirty="0"/>
              <a:t>What do you want to </a:t>
            </a:r>
            <a:r>
              <a:rPr lang="en-GB" b="1" dirty="0"/>
              <a:t>achieve</a:t>
            </a:r>
            <a:r>
              <a:rPr lang="en-GB" dirty="0"/>
              <a:t> as a team?</a:t>
            </a:r>
            <a:endParaRPr dirty="0"/>
          </a:p>
        </p:txBody>
      </p:sp>
      <p:pic>
        <p:nvPicPr>
          <p:cNvPr id="170" name="Google Shape;170;p12" descr="A blue person standing over a group of people&#10;&#10;Description automatically generated"/>
          <p:cNvPicPr preferRelativeResize="0"/>
          <p:nvPr/>
        </p:nvPicPr>
        <p:blipFill rotWithShape="1">
          <a:blip r:embed="rId3">
            <a:alphaModFix/>
          </a:blip>
          <a:srcRect/>
          <a:stretch/>
        </p:blipFill>
        <p:spPr>
          <a:xfrm>
            <a:off x="8812560" y="3233854"/>
            <a:ext cx="2887435" cy="288743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a:spLocks noGrp="1"/>
          </p:cNvSpPr>
          <p:nvPr>
            <p:ph type="title"/>
          </p:nvPr>
        </p:nvSpPr>
        <p:spPr>
          <a:xfrm>
            <a:off x="838199" y="385857"/>
            <a:ext cx="10227591" cy="15670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Poppins Medium"/>
              <a:buNone/>
            </a:pPr>
            <a:r>
              <a:rPr lang="en-GB" dirty="0"/>
              <a:t>Step 2: Identify the problem</a:t>
            </a:r>
            <a:endParaRPr dirty="0"/>
          </a:p>
        </p:txBody>
      </p:sp>
      <p:sp>
        <p:nvSpPr>
          <p:cNvPr id="177" name="Google Shape;177;p13"/>
          <p:cNvSpPr txBox="1">
            <a:spLocks noGrp="1"/>
          </p:cNvSpPr>
          <p:nvPr>
            <p:ph type="body" idx="1"/>
          </p:nvPr>
        </p:nvSpPr>
        <p:spPr>
          <a:xfrm>
            <a:off x="838200" y="2397512"/>
            <a:ext cx="10515600" cy="424502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425563"/>
              </a:buClr>
              <a:buSzPts val="2800"/>
              <a:buChar char="•"/>
            </a:pPr>
            <a:r>
              <a:rPr lang="en-GB" b="1" dirty="0">
                <a:solidFill>
                  <a:srgbClr val="FF7170"/>
                </a:solidFill>
              </a:rPr>
              <a:t>Select</a:t>
            </a:r>
            <a:r>
              <a:rPr lang="en-GB" dirty="0"/>
              <a:t> challenge option 1 or 2</a:t>
            </a:r>
          </a:p>
          <a:p>
            <a:pPr marL="0" lvl="0" indent="0" algn="l" rtl="0">
              <a:lnSpc>
                <a:spcPct val="90000"/>
              </a:lnSpc>
              <a:spcBef>
                <a:spcPts val="1000"/>
              </a:spcBef>
              <a:spcAft>
                <a:spcPts val="0"/>
              </a:spcAft>
              <a:buClr>
                <a:srgbClr val="425563"/>
              </a:buClr>
              <a:buSzPts val="2800"/>
              <a:buNone/>
            </a:pPr>
            <a:endParaRPr lang="en-GB" dirty="0"/>
          </a:p>
          <a:p>
            <a:pPr marL="228600" lvl="0" indent="-228600" algn="l" rtl="0">
              <a:lnSpc>
                <a:spcPct val="90000"/>
              </a:lnSpc>
              <a:spcBef>
                <a:spcPts val="1000"/>
              </a:spcBef>
              <a:spcAft>
                <a:spcPts val="0"/>
              </a:spcAft>
              <a:buClr>
                <a:srgbClr val="425563"/>
              </a:buClr>
              <a:buSzPts val="2800"/>
              <a:buChar char="•"/>
            </a:pPr>
            <a:r>
              <a:rPr lang="en-GB" b="1" dirty="0">
                <a:solidFill>
                  <a:srgbClr val="FF7170"/>
                </a:solidFill>
              </a:rPr>
              <a:t>Identify</a:t>
            </a:r>
            <a:r>
              <a:rPr lang="en-GB" dirty="0"/>
              <a:t> the problem that may affect young people in your chosen challenge area</a:t>
            </a:r>
          </a:p>
          <a:p>
            <a:pPr marL="0" lvl="0" indent="0" algn="l" rtl="0">
              <a:lnSpc>
                <a:spcPct val="90000"/>
              </a:lnSpc>
              <a:spcBef>
                <a:spcPts val="1000"/>
              </a:spcBef>
              <a:spcAft>
                <a:spcPts val="0"/>
              </a:spcAft>
              <a:buClr>
                <a:srgbClr val="425563"/>
              </a:buClr>
              <a:buSzPts val="2800"/>
              <a:buNone/>
            </a:pPr>
            <a:endParaRPr lang="en-GB" dirty="0"/>
          </a:p>
          <a:p>
            <a:pPr marL="228600" lvl="0" indent="-228600" algn="l" rtl="0">
              <a:lnSpc>
                <a:spcPct val="90000"/>
              </a:lnSpc>
              <a:spcBef>
                <a:spcPts val="1000"/>
              </a:spcBef>
              <a:spcAft>
                <a:spcPts val="0"/>
              </a:spcAft>
              <a:buClr>
                <a:srgbClr val="425563"/>
              </a:buClr>
              <a:buSzPts val="2800"/>
              <a:buChar char="•"/>
            </a:pPr>
            <a:r>
              <a:rPr lang="en-GB" dirty="0"/>
              <a:t>As a group, </a:t>
            </a:r>
            <a:r>
              <a:rPr lang="en-GB" b="1" dirty="0">
                <a:solidFill>
                  <a:srgbClr val="FF7170"/>
                </a:solidFill>
              </a:rPr>
              <a:t>decide</a:t>
            </a:r>
            <a:r>
              <a:rPr lang="en-GB" dirty="0"/>
              <a:t> which problem you are going to create a solution for</a:t>
            </a:r>
            <a:endParaRPr dirty="0"/>
          </a:p>
        </p:txBody>
      </p:sp>
      <p:sp>
        <p:nvSpPr>
          <p:cNvPr id="178" name="Google Shape;178;p13"/>
          <p:cNvSpPr txBox="1"/>
          <p:nvPr/>
        </p:nvSpPr>
        <p:spPr>
          <a:xfrm>
            <a:off x="7850541" y="5948923"/>
            <a:ext cx="4341459" cy="52322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Aligned to judging criteria 1</a:t>
            </a:r>
            <a:endParaRPr/>
          </a:p>
        </p:txBody>
      </p:sp>
      <p:pic>
        <p:nvPicPr>
          <p:cNvPr id="179" name="Google Shape;179;p13" descr="A blue magnifying glass&#10;&#10;Description automatically generated"/>
          <p:cNvPicPr preferRelativeResize="0"/>
          <p:nvPr/>
        </p:nvPicPr>
        <p:blipFill rotWithShape="1">
          <a:blip r:embed="rId3">
            <a:alphaModFix/>
          </a:blip>
          <a:srcRect/>
          <a:stretch/>
        </p:blipFill>
        <p:spPr>
          <a:xfrm>
            <a:off x="8812706" y="562601"/>
            <a:ext cx="1208564" cy="121352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838199" y="385857"/>
            <a:ext cx="10227591" cy="15670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Poppins Medium"/>
              <a:buNone/>
            </a:pPr>
            <a:r>
              <a:rPr lang="en-GB" dirty="0"/>
              <a:t>Step 3: Research the problem</a:t>
            </a:r>
            <a:endParaRPr dirty="0"/>
          </a:p>
        </p:txBody>
      </p:sp>
      <p:sp>
        <p:nvSpPr>
          <p:cNvPr id="207" name="Google Shape;207;p17"/>
          <p:cNvSpPr txBox="1">
            <a:spLocks noGrp="1"/>
          </p:cNvSpPr>
          <p:nvPr>
            <p:ph type="body" idx="1"/>
          </p:nvPr>
        </p:nvSpPr>
        <p:spPr>
          <a:xfrm>
            <a:off x="838200" y="2364059"/>
            <a:ext cx="10515600" cy="427847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425563"/>
              </a:buClr>
              <a:buSzPts val="2800"/>
              <a:buChar char="•"/>
            </a:pPr>
            <a:r>
              <a:rPr lang="en-GB" b="1" dirty="0"/>
              <a:t>Research</a:t>
            </a:r>
            <a:r>
              <a:rPr lang="en-GB" dirty="0"/>
              <a:t> your chosen problem that may affect young people in your chosen challenge area.</a:t>
            </a:r>
            <a:endParaRPr dirty="0"/>
          </a:p>
          <a:p>
            <a:pPr marL="0" lvl="0" indent="0" algn="l" rtl="0">
              <a:lnSpc>
                <a:spcPct val="90000"/>
              </a:lnSpc>
              <a:spcBef>
                <a:spcPts val="1000"/>
              </a:spcBef>
              <a:spcAft>
                <a:spcPts val="0"/>
              </a:spcAft>
              <a:buClr>
                <a:srgbClr val="425563"/>
              </a:buClr>
              <a:buSzPts val="2800"/>
              <a:buNone/>
            </a:pPr>
            <a:endParaRPr dirty="0"/>
          </a:p>
          <a:p>
            <a:pPr marL="228600" lvl="0" indent="-228600" algn="l" rtl="0">
              <a:lnSpc>
                <a:spcPct val="90000"/>
              </a:lnSpc>
              <a:spcBef>
                <a:spcPts val="1000"/>
              </a:spcBef>
              <a:spcAft>
                <a:spcPts val="0"/>
              </a:spcAft>
              <a:buClr>
                <a:srgbClr val="425563"/>
              </a:buClr>
              <a:buSzPts val="2800"/>
              <a:buChar char="•"/>
            </a:pPr>
            <a:r>
              <a:rPr lang="en-GB" dirty="0"/>
              <a:t>Complete </a:t>
            </a:r>
            <a:r>
              <a:rPr lang="en-GB" b="1" dirty="0"/>
              <a:t>research</a:t>
            </a:r>
            <a:r>
              <a:rPr lang="en-GB" dirty="0"/>
              <a:t> around the problem you’d like to solve:</a:t>
            </a:r>
            <a:endParaRPr dirty="0"/>
          </a:p>
          <a:p>
            <a:pPr marL="685800" lvl="1" indent="-228600" algn="l" rtl="0">
              <a:lnSpc>
                <a:spcPct val="90000"/>
              </a:lnSpc>
              <a:spcBef>
                <a:spcPts val="500"/>
              </a:spcBef>
              <a:spcAft>
                <a:spcPts val="0"/>
              </a:spcAft>
              <a:buClr>
                <a:srgbClr val="F72524"/>
              </a:buClr>
              <a:buSzPts val="2400"/>
              <a:buChar char="•"/>
            </a:pPr>
            <a:r>
              <a:rPr lang="en-GB" dirty="0">
                <a:solidFill>
                  <a:srgbClr val="FF7170"/>
                </a:solidFill>
              </a:rPr>
              <a:t>Gather facts and figures to show how big the problem is </a:t>
            </a:r>
            <a:endParaRPr dirty="0">
              <a:solidFill>
                <a:srgbClr val="FF7170"/>
              </a:solidFill>
            </a:endParaRPr>
          </a:p>
          <a:p>
            <a:pPr marL="685800" lvl="1" indent="-228600" algn="l" rtl="0">
              <a:lnSpc>
                <a:spcPct val="90000"/>
              </a:lnSpc>
              <a:spcBef>
                <a:spcPts val="500"/>
              </a:spcBef>
              <a:spcAft>
                <a:spcPts val="0"/>
              </a:spcAft>
              <a:buClr>
                <a:srgbClr val="F72524"/>
              </a:buClr>
              <a:buSzPts val="2400"/>
              <a:buChar char="•"/>
            </a:pPr>
            <a:r>
              <a:rPr lang="en-GB" dirty="0">
                <a:solidFill>
                  <a:srgbClr val="FF7170"/>
                </a:solidFill>
              </a:rPr>
              <a:t>How it is relevant to young people?</a:t>
            </a:r>
            <a:endParaRPr dirty="0">
              <a:solidFill>
                <a:srgbClr val="FF7170"/>
              </a:solidFill>
            </a:endParaRPr>
          </a:p>
          <a:p>
            <a:pPr marL="0" lvl="0" indent="0" algn="l" rtl="0">
              <a:lnSpc>
                <a:spcPct val="90000"/>
              </a:lnSpc>
              <a:spcBef>
                <a:spcPts val="1000"/>
              </a:spcBef>
              <a:spcAft>
                <a:spcPts val="0"/>
              </a:spcAft>
              <a:buClr>
                <a:srgbClr val="425563"/>
              </a:buClr>
              <a:buSzPts val="2800"/>
              <a:buNone/>
            </a:pPr>
            <a:endParaRPr dirty="0"/>
          </a:p>
        </p:txBody>
      </p:sp>
      <p:sp>
        <p:nvSpPr>
          <p:cNvPr id="208" name="Google Shape;208;p17"/>
          <p:cNvSpPr txBox="1"/>
          <p:nvPr/>
        </p:nvSpPr>
        <p:spPr>
          <a:xfrm>
            <a:off x="7850541" y="5948923"/>
            <a:ext cx="4341459" cy="52322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Aligned to judging criteria 2</a:t>
            </a:r>
            <a:endParaRPr/>
          </a:p>
        </p:txBody>
      </p:sp>
      <p:pic>
        <p:nvPicPr>
          <p:cNvPr id="209" name="Google Shape;209;p17" descr="A blue magnifying glass&#10;&#10;Description automatically generated"/>
          <p:cNvPicPr preferRelativeResize="0"/>
          <p:nvPr/>
        </p:nvPicPr>
        <p:blipFill rotWithShape="1">
          <a:blip r:embed="rId3">
            <a:alphaModFix/>
          </a:blip>
          <a:srcRect/>
          <a:stretch/>
        </p:blipFill>
        <p:spPr>
          <a:xfrm>
            <a:off x="9675129" y="4040159"/>
            <a:ext cx="1715905" cy="17229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11BC-7082-4BA2-E5A3-33CA7373ED40}"/>
              </a:ext>
            </a:extLst>
          </p:cNvPr>
          <p:cNvSpPr>
            <a:spLocks noGrp="1"/>
          </p:cNvSpPr>
          <p:nvPr>
            <p:ph type="title"/>
          </p:nvPr>
        </p:nvSpPr>
        <p:spPr/>
        <p:txBody>
          <a:bodyPr/>
          <a:lstStyle/>
          <a:p>
            <a:r>
              <a:rPr lang="en-GB" dirty="0"/>
              <a:t>#DigiInventors Toolkit</a:t>
            </a:r>
          </a:p>
        </p:txBody>
      </p:sp>
      <p:sp>
        <p:nvSpPr>
          <p:cNvPr id="3" name="Content Placeholder 2">
            <a:extLst>
              <a:ext uri="{FF2B5EF4-FFF2-40B4-BE49-F238E27FC236}">
                <a16:creationId xmlns:a16="http://schemas.microsoft.com/office/drawing/2014/main" id="{A52C728C-0944-0A3C-2223-585ACC2AA126}"/>
              </a:ext>
            </a:extLst>
          </p:cNvPr>
          <p:cNvSpPr>
            <a:spLocks noGrp="1"/>
          </p:cNvSpPr>
          <p:nvPr>
            <p:ph idx="1"/>
          </p:nvPr>
        </p:nvSpPr>
        <p:spPr>
          <a:xfrm>
            <a:off x="838200" y="2288575"/>
            <a:ext cx="10515600" cy="4086825"/>
          </a:xfrm>
        </p:spPr>
        <p:txBody>
          <a:bodyPr>
            <a:noAutofit/>
          </a:bodyPr>
          <a:lstStyle/>
          <a:p>
            <a:r>
              <a:rPr lang="en-GB" sz="2600" dirty="0">
                <a:solidFill>
                  <a:srgbClr val="FF7170"/>
                </a:solidFill>
              </a:rPr>
              <a:t>Please find quick access to all important documents, templates &amp; resources!</a:t>
            </a:r>
          </a:p>
          <a:p>
            <a:endParaRPr lang="en-GB" sz="2600" dirty="0"/>
          </a:p>
          <a:p>
            <a:r>
              <a:rPr lang="en-GB" sz="2600" dirty="0">
                <a:solidFill>
                  <a:srgbClr val="008ECB"/>
                </a:solidFill>
                <a:hlinkClick r:id="rId3">
                  <a:extLst>
                    <a:ext uri="{A12FA001-AC4F-418D-AE19-62706E023703}">
                      <ahyp:hlinkClr xmlns:ahyp="http://schemas.microsoft.com/office/drawing/2018/hyperlinkcolor" val="tx"/>
                    </a:ext>
                  </a:extLst>
                </a:hlinkClick>
              </a:rPr>
              <a:t>Word doc answers template </a:t>
            </a:r>
            <a:r>
              <a:rPr lang="en-GB" sz="2600" dirty="0">
                <a:solidFill>
                  <a:srgbClr val="008ECB"/>
                </a:solidFill>
              </a:rPr>
              <a:t>–</a:t>
            </a:r>
            <a:r>
              <a:rPr lang="en-GB" sz="2600" dirty="0">
                <a:solidFill>
                  <a:srgbClr val="FF7170"/>
                </a:solidFill>
              </a:rPr>
              <a:t> Please save a COPY before editing!</a:t>
            </a:r>
          </a:p>
          <a:p>
            <a:r>
              <a:rPr lang="en-GB" sz="2600" dirty="0">
                <a:solidFill>
                  <a:srgbClr val="008ECB"/>
                </a:solidFill>
                <a:hlinkClick r:id="rId4">
                  <a:extLst>
                    <a:ext uri="{A12FA001-AC4F-418D-AE19-62706E023703}">
                      <ahyp:hlinkClr xmlns:ahyp="http://schemas.microsoft.com/office/drawing/2018/hyperlinkcolor" val="tx"/>
                    </a:ext>
                  </a:extLst>
                </a:hlinkClick>
              </a:rPr>
              <a:t>Website page resources </a:t>
            </a:r>
            <a:endParaRPr lang="en-GB" sz="2600" dirty="0">
              <a:solidFill>
                <a:srgbClr val="008ECB"/>
              </a:solidFill>
            </a:endParaRPr>
          </a:p>
          <a:p>
            <a:r>
              <a:rPr lang="en-GB" sz="2600" dirty="0">
                <a:solidFill>
                  <a:srgbClr val="008ECB"/>
                </a:solidFill>
                <a:hlinkClick r:id="rId5">
                  <a:extLst>
                    <a:ext uri="{A12FA001-AC4F-418D-AE19-62706E023703}">
                      <ahyp:hlinkClr xmlns:ahyp="http://schemas.microsoft.com/office/drawing/2018/hyperlinkcolor" val="tx"/>
                    </a:ext>
                  </a:extLst>
                </a:hlinkClick>
              </a:rPr>
              <a:t>Application form </a:t>
            </a:r>
            <a:endParaRPr lang="en-GB" sz="2600" dirty="0">
              <a:solidFill>
                <a:srgbClr val="008ECB"/>
              </a:solidFill>
            </a:endParaRPr>
          </a:p>
          <a:p>
            <a:r>
              <a:rPr lang="en-GB" sz="2600" dirty="0">
                <a:solidFill>
                  <a:srgbClr val="008ECB"/>
                </a:solidFill>
                <a:hlinkClick r:id="rId6">
                  <a:extLst>
                    <a:ext uri="{A12FA001-AC4F-418D-AE19-62706E023703}">
                      <ahyp:hlinkClr xmlns:ahyp="http://schemas.microsoft.com/office/drawing/2018/hyperlinkcolor" val="tx"/>
                    </a:ext>
                  </a:extLst>
                </a:hlinkClick>
              </a:rPr>
              <a:t>2025 Rules  </a:t>
            </a:r>
            <a:endParaRPr lang="en-GB" sz="2600" dirty="0">
              <a:solidFill>
                <a:srgbClr val="008ECB"/>
              </a:solidFill>
            </a:endParaRPr>
          </a:p>
          <a:p>
            <a:r>
              <a:rPr lang="en-GB" sz="2600" dirty="0">
                <a:solidFill>
                  <a:srgbClr val="008ECB"/>
                </a:solidFill>
                <a:hlinkClick r:id="rId7">
                  <a:extLst>
                    <a:ext uri="{A12FA001-AC4F-418D-AE19-62706E023703}">
                      <ahyp:hlinkClr xmlns:ahyp="http://schemas.microsoft.com/office/drawing/2018/hyperlinkcolor" val="tx"/>
                    </a:ext>
                  </a:extLst>
                </a:hlinkClick>
              </a:rPr>
              <a:t>Privacy notice </a:t>
            </a:r>
            <a:endParaRPr lang="en-GB" sz="2600" dirty="0">
              <a:solidFill>
                <a:srgbClr val="008ECB"/>
              </a:solidFill>
            </a:endParaRPr>
          </a:p>
          <a:p>
            <a:r>
              <a:rPr lang="en-GB" sz="2600" dirty="0">
                <a:solidFill>
                  <a:srgbClr val="008ECB"/>
                </a:solidFill>
                <a:hlinkClick r:id="rId8">
                  <a:extLst>
                    <a:ext uri="{A12FA001-AC4F-418D-AE19-62706E023703}">
                      <ahyp:hlinkClr xmlns:ahyp="http://schemas.microsoft.com/office/drawing/2018/hyperlinkcolor" val="tx"/>
                    </a:ext>
                  </a:extLst>
                </a:hlinkClick>
              </a:rPr>
              <a:t>Website</a:t>
            </a:r>
            <a:endParaRPr lang="en-GB" sz="2600" dirty="0">
              <a:solidFill>
                <a:srgbClr val="008ECB"/>
              </a:solidFill>
            </a:endParaRPr>
          </a:p>
        </p:txBody>
      </p:sp>
    </p:spTree>
    <p:extLst>
      <p:ext uri="{BB962C8B-B14F-4D97-AF65-F5344CB8AC3E}">
        <p14:creationId xmlns:p14="http://schemas.microsoft.com/office/powerpoint/2010/main" val="2861989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8"/>
          <p:cNvSpPr txBox="1">
            <a:spLocks noGrp="1"/>
          </p:cNvSpPr>
          <p:nvPr>
            <p:ph type="title"/>
          </p:nvPr>
        </p:nvSpPr>
        <p:spPr>
          <a:xfrm>
            <a:off x="159488" y="233917"/>
            <a:ext cx="10227591" cy="15670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Poppins Medium"/>
              <a:buNone/>
            </a:pPr>
            <a:r>
              <a:rPr lang="en-GB" dirty="0"/>
              <a:t>Resources</a:t>
            </a:r>
            <a:endParaRPr dirty="0"/>
          </a:p>
        </p:txBody>
      </p:sp>
      <p:graphicFrame>
        <p:nvGraphicFramePr>
          <p:cNvPr id="4" name="Google Shape;216;p18">
            <a:extLst>
              <a:ext uri="{FF2B5EF4-FFF2-40B4-BE49-F238E27FC236}">
                <a16:creationId xmlns:a16="http://schemas.microsoft.com/office/drawing/2014/main" id="{8620455A-7896-6F2C-FF15-80F407C62D61}"/>
              </a:ext>
            </a:extLst>
          </p:cNvPr>
          <p:cNvGraphicFramePr/>
          <p:nvPr>
            <p:extLst>
              <p:ext uri="{D42A27DB-BD31-4B8C-83A1-F6EECF244321}">
                <p14:modId xmlns:p14="http://schemas.microsoft.com/office/powerpoint/2010/main" val="2395728806"/>
              </p:ext>
            </p:extLst>
          </p:nvPr>
        </p:nvGraphicFramePr>
        <p:xfrm>
          <a:off x="159489" y="2286001"/>
          <a:ext cx="803201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qr code on a red background&#10;&#10;AI-generated content may be incorrect.">
            <a:extLst>
              <a:ext uri="{FF2B5EF4-FFF2-40B4-BE49-F238E27FC236}">
                <a16:creationId xmlns:a16="http://schemas.microsoft.com/office/drawing/2014/main" id="{01B2DA7B-3B32-A167-E20A-572BF62A2E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8570" y="2603501"/>
            <a:ext cx="2939553" cy="3429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a:spLocks noGrp="1"/>
          </p:cNvSpPr>
          <p:nvPr>
            <p:ph type="title"/>
          </p:nvPr>
        </p:nvSpPr>
        <p:spPr>
          <a:xfrm>
            <a:off x="365760" y="385857"/>
            <a:ext cx="10227591" cy="15670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Poppins Medium"/>
              <a:buNone/>
            </a:pPr>
            <a:r>
              <a:rPr lang="en-GB" dirty="0"/>
              <a:t>Step 4: Designing a solution</a:t>
            </a:r>
            <a:endParaRPr dirty="0"/>
          </a:p>
        </p:txBody>
      </p:sp>
      <p:sp>
        <p:nvSpPr>
          <p:cNvPr id="225" name="Google Shape;225;p19"/>
          <p:cNvSpPr txBox="1">
            <a:spLocks noGrp="1"/>
          </p:cNvSpPr>
          <p:nvPr>
            <p:ph type="body" idx="1"/>
          </p:nvPr>
        </p:nvSpPr>
        <p:spPr>
          <a:xfrm>
            <a:off x="365760" y="2194796"/>
            <a:ext cx="3810000" cy="4569425"/>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rgbClr val="425563"/>
              </a:buClr>
              <a:buSzPts val="1800"/>
              <a:buNone/>
            </a:pPr>
            <a:r>
              <a:rPr lang="en-GB" sz="1800" b="1" dirty="0">
                <a:solidFill>
                  <a:srgbClr val="FF7170"/>
                </a:solidFill>
                <a:latin typeface="Calibri" panose="020F0502020204030204" pitchFamily="34" charset="0"/>
              </a:rPr>
              <a:t>WORK AS A TEAM</a:t>
            </a:r>
            <a:br>
              <a:rPr lang="en-GB" sz="1800" dirty="0">
                <a:latin typeface="Calibri" panose="020F0502020204030204" pitchFamily="34" charset="0"/>
              </a:rPr>
            </a:br>
            <a:endParaRPr lang="en-GB" sz="1800" dirty="0">
              <a:latin typeface="Calibri" panose="020F0502020204030204" pitchFamily="34" charset="0"/>
            </a:endParaRPr>
          </a:p>
          <a:p>
            <a:pPr marL="0" lvl="0" indent="0" algn="just" rtl="0">
              <a:lnSpc>
                <a:spcPct val="90000"/>
              </a:lnSpc>
              <a:spcBef>
                <a:spcPts val="0"/>
              </a:spcBef>
              <a:spcAft>
                <a:spcPts val="0"/>
              </a:spcAft>
              <a:buClr>
                <a:srgbClr val="425563"/>
              </a:buClr>
              <a:buSzPts val="1800"/>
              <a:buNone/>
            </a:pPr>
            <a:r>
              <a:rPr lang="en-GB" sz="1800" dirty="0">
                <a:latin typeface="Calibri" panose="020F0502020204030204" pitchFamily="34" charset="0"/>
              </a:rPr>
              <a:t>Produce potential ideas to solve the problem. </a:t>
            </a:r>
            <a:endParaRPr lang="en-GB" dirty="0">
              <a:latin typeface="Calibri" panose="020F0502020204030204" pitchFamily="34" charset="0"/>
            </a:endParaRPr>
          </a:p>
          <a:p>
            <a:pPr marL="0" lvl="0" indent="0" algn="l" rtl="0">
              <a:lnSpc>
                <a:spcPct val="90000"/>
              </a:lnSpc>
              <a:spcBef>
                <a:spcPts val="1000"/>
              </a:spcBef>
              <a:spcAft>
                <a:spcPts val="0"/>
              </a:spcAft>
              <a:buClr>
                <a:srgbClr val="425563"/>
              </a:buClr>
              <a:buSzPts val="1800"/>
              <a:buNone/>
            </a:pPr>
            <a:r>
              <a:rPr lang="en-GB" sz="1800" dirty="0">
                <a:latin typeface="Calibri" panose="020F0502020204030204" pitchFamily="34" charset="0"/>
              </a:rPr>
              <a:t>Focus on the following questions:</a:t>
            </a:r>
            <a:endParaRPr lang="en-GB" dirty="0">
              <a:latin typeface="Calibri" panose="020F0502020204030204" pitchFamily="34" charset="0"/>
            </a:endParaRPr>
          </a:p>
          <a:p>
            <a:pPr marL="228600" lvl="0" indent="-228600" algn="l" rtl="0">
              <a:lnSpc>
                <a:spcPct val="90000"/>
              </a:lnSpc>
              <a:spcBef>
                <a:spcPts val="1000"/>
              </a:spcBef>
              <a:spcAft>
                <a:spcPts val="0"/>
              </a:spcAft>
              <a:buClr>
                <a:srgbClr val="425563"/>
              </a:buClr>
              <a:buSzPts val="1800"/>
              <a:buChar char="•"/>
            </a:pPr>
            <a:r>
              <a:rPr lang="en-GB" sz="1800" dirty="0">
                <a:latin typeface="Calibri" panose="020F0502020204030204" pitchFamily="34" charset="0"/>
              </a:rPr>
              <a:t>What health and care problem does it solve?</a:t>
            </a:r>
            <a:endParaRPr lang="en-GB" dirty="0">
              <a:latin typeface="Calibri" panose="020F0502020204030204" pitchFamily="34" charset="0"/>
            </a:endParaRPr>
          </a:p>
          <a:p>
            <a:pPr marL="228600" lvl="0" indent="-228600" algn="l" rtl="0">
              <a:lnSpc>
                <a:spcPct val="90000"/>
              </a:lnSpc>
              <a:spcBef>
                <a:spcPts val="1000"/>
              </a:spcBef>
              <a:spcAft>
                <a:spcPts val="0"/>
              </a:spcAft>
              <a:buClr>
                <a:srgbClr val="425563"/>
              </a:buClr>
              <a:buSzPts val="1800"/>
              <a:buChar char="•"/>
            </a:pPr>
            <a:r>
              <a:rPr lang="en-GB" sz="1800" dirty="0">
                <a:latin typeface="Calibri" panose="020F0502020204030204" pitchFamily="34" charset="0"/>
              </a:rPr>
              <a:t>Why is this important?</a:t>
            </a:r>
            <a:endParaRPr lang="en-GB" dirty="0">
              <a:latin typeface="Calibri" panose="020F0502020204030204" pitchFamily="34" charset="0"/>
            </a:endParaRPr>
          </a:p>
          <a:p>
            <a:pPr marL="228600" lvl="0" indent="-228600" algn="l" rtl="0">
              <a:lnSpc>
                <a:spcPct val="90000"/>
              </a:lnSpc>
              <a:spcBef>
                <a:spcPts val="1000"/>
              </a:spcBef>
              <a:spcAft>
                <a:spcPts val="0"/>
              </a:spcAft>
              <a:buClr>
                <a:srgbClr val="425563"/>
              </a:buClr>
              <a:buSzPts val="1800"/>
              <a:buChar char="•"/>
            </a:pPr>
            <a:r>
              <a:rPr lang="en-GB" sz="1800" dirty="0">
                <a:latin typeface="Calibri" panose="020F0502020204030204" pitchFamily="34" charset="0"/>
              </a:rPr>
              <a:t>Your solution and how it works.</a:t>
            </a:r>
            <a:endParaRPr lang="en-GB" dirty="0">
              <a:latin typeface="Calibri" panose="020F0502020204030204" pitchFamily="34" charset="0"/>
            </a:endParaRPr>
          </a:p>
          <a:p>
            <a:pPr marL="228600" lvl="0" indent="-228600" algn="l" rtl="0">
              <a:lnSpc>
                <a:spcPct val="90000"/>
              </a:lnSpc>
              <a:spcBef>
                <a:spcPts val="1000"/>
              </a:spcBef>
              <a:spcAft>
                <a:spcPts val="0"/>
              </a:spcAft>
              <a:buClr>
                <a:srgbClr val="425563"/>
              </a:buClr>
              <a:buSzPts val="1800"/>
              <a:buChar char="•"/>
            </a:pPr>
            <a:r>
              <a:rPr lang="en-GB" sz="1800" dirty="0">
                <a:latin typeface="Calibri" panose="020F0502020204030204" pitchFamily="34" charset="0"/>
              </a:rPr>
              <a:t>What technology is needed? For some ideas go to:</a:t>
            </a:r>
            <a:endParaRPr lang="en-GB" dirty="0">
              <a:latin typeface="Calibri" panose="020F0502020204030204" pitchFamily="34" charset="0"/>
            </a:endParaRPr>
          </a:p>
          <a:p>
            <a:pPr marL="0" lvl="0" indent="0" algn="l" rtl="0">
              <a:lnSpc>
                <a:spcPct val="90000"/>
              </a:lnSpc>
              <a:spcBef>
                <a:spcPts val="1000"/>
              </a:spcBef>
              <a:spcAft>
                <a:spcPts val="0"/>
              </a:spcAft>
              <a:buClr>
                <a:srgbClr val="425563"/>
              </a:buClr>
              <a:buSzPts val="1800"/>
              <a:buNone/>
            </a:pPr>
            <a:r>
              <a:rPr lang="en-GB" sz="1800" dirty="0"/>
              <a:t> </a:t>
            </a:r>
            <a:r>
              <a:rPr lang="en-GB" sz="1800" u="sng" dirty="0">
                <a:solidFill>
                  <a:schemeClr val="hlink"/>
                </a:solidFill>
                <a:hlinkClick r:id="rId3"/>
              </a:rPr>
              <a:t>bit.ly/</a:t>
            </a:r>
            <a:r>
              <a:rPr lang="en-GB" sz="1800" u="sng" dirty="0" err="1">
                <a:solidFill>
                  <a:schemeClr val="hlink"/>
                </a:solidFill>
                <a:hlinkClick r:id="rId3"/>
              </a:rPr>
              <a:t>DHIExploringTechnology</a:t>
            </a:r>
            <a:r>
              <a:rPr lang="en-GB" sz="1800" u="sng" dirty="0">
                <a:solidFill>
                  <a:schemeClr val="hlink"/>
                </a:solidFill>
                <a:hlinkClick r:id="rId3"/>
              </a:rPr>
              <a:t> </a:t>
            </a:r>
            <a:endParaRPr sz="1800" dirty="0"/>
          </a:p>
        </p:txBody>
      </p:sp>
      <p:sp>
        <p:nvSpPr>
          <p:cNvPr id="226" name="Google Shape;226;p19"/>
          <p:cNvSpPr txBox="1"/>
          <p:nvPr/>
        </p:nvSpPr>
        <p:spPr>
          <a:xfrm>
            <a:off x="7850541" y="5948923"/>
            <a:ext cx="4341459" cy="52322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Aligned to judging criteria 3</a:t>
            </a:r>
            <a:endParaRPr/>
          </a:p>
        </p:txBody>
      </p:sp>
      <p:sp>
        <p:nvSpPr>
          <p:cNvPr id="227" name="Google Shape;227;p19"/>
          <p:cNvSpPr txBox="1"/>
          <p:nvPr/>
        </p:nvSpPr>
        <p:spPr>
          <a:xfrm>
            <a:off x="4564380" y="2225511"/>
            <a:ext cx="3429000" cy="37234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25563"/>
              </a:buClr>
              <a:buSzPts val="1800"/>
              <a:buFont typeface="Arial"/>
              <a:buNone/>
            </a:pPr>
            <a:r>
              <a:rPr lang="en-GB" sz="1800" b="1" dirty="0">
                <a:solidFill>
                  <a:srgbClr val="FF7170"/>
                </a:solidFill>
                <a:latin typeface="Calibri" panose="020F0502020204030204" pitchFamily="34" charset="0"/>
                <a:ea typeface="Poppins Medium"/>
                <a:cs typeface="Calibri" panose="020F0502020204030204" pitchFamily="34" charset="0"/>
                <a:sym typeface="Poppins Medium"/>
              </a:rPr>
              <a:t>THINGS TO THINK ABOUT</a:t>
            </a:r>
            <a:endParaRPr b="1" dirty="0">
              <a:solidFill>
                <a:srgbClr val="FF7170"/>
              </a:solidFill>
            </a:endParaRPr>
          </a:p>
          <a:p>
            <a:pPr marL="228600" marR="0" lvl="0" indent="-228600" algn="l" rtl="0">
              <a:lnSpc>
                <a:spcPct val="90000"/>
              </a:lnSpc>
              <a:spcBef>
                <a:spcPts val="1000"/>
              </a:spcBef>
              <a:spcAft>
                <a:spcPts val="0"/>
              </a:spcAft>
              <a:buClr>
                <a:srgbClr val="425563"/>
              </a:buClr>
              <a:buSzPts val="1800"/>
              <a:buFont typeface="Arial"/>
              <a:buChar char="•"/>
            </a:pPr>
            <a:r>
              <a:rPr lang="en-GB" sz="1800" dirty="0">
                <a:solidFill>
                  <a:srgbClr val="425563"/>
                </a:solidFill>
                <a:latin typeface="Calibri" panose="020F0502020204030204" pitchFamily="34" charset="0"/>
                <a:ea typeface="Poppins Medium"/>
                <a:cs typeface="Calibri" panose="020F0502020204030204" pitchFamily="34" charset="0"/>
                <a:sym typeface="Poppins Medium"/>
              </a:rPr>
              <a:t>How will people use your solution? </a:t>
            </a:r>
            <a:endParaRPr dirty="0"/>
          </a:p>
          <a:p>
            <a:pPr marL="228600" marR="0" lvl="0" indent="-228600" algn="l" rtl="0">
              <a:lnSpc>
                <a:spcPct val="90000"/>
              </a:lnSpc>
              <a:spcBef>
                <a:spcPts val="1000"/>
              </a:spcBef>
              <a:spcAft>
                <a:spcPts val="0"/>
              </a:spcAft>
              <a:buClr>
                <a:srgbClr val="425563"/>
              </a:buClr>
              <a:buSzPts val="1800"/>
              <a:buFont typeface="Arial"/>
              <a:buChar char="•"/>
            </a:pPr>
            <a:r>
              <a:rPr lang="en-GB" sz="1800" dirty="0">
                <a:solidFill>
                  <a:srgbClr val="425563"/>
                </a:solidFill>
                <a:latin typeface="Calibri" panose="020F0502020204030204" pitchFamily="34" charset="0"/>
                <a:ea typeface="Poppins Medium"/>
                <a:cs typeface="Calibri" panose="020F0502020204030204" pitchFamily="34" charset="0"/>
                <a:sym typeface="Poppins Medium"/>
              </a:rPr>
              <a:t>What will it look like? </a:t>
            </a:r>
            <a:endParaRPr dirty="0"/>
          </a:p>
          <a:p>
            <a:pPr marL="228600" marR="0" lvl="0" indent="-228600" algn="l" rtl="0">
              <a:lnSpc>
                <a:spcPct val="90000"/>
              </a:lnSpc>
              <a:spcBef>
                <a:spcPts val="1000"/>
              </a:spcBef>
              <a:spcAft>
                <a:spcPts val="0"/>
              </a:spcAft>
              <a:buClr>
                <a:srgbClr val="425563"/>
              </a:buClr>
              <a:buSzPts val="1800"/>
              <a:buFont typeface="Arial"/>
              <a:buChar char="•"/>
            </a:pPr>
            <a:r>
              <a:rPr lang="en-GB" sz="1800" dirty="0">
                <a:solidFill>
                  <a:srgbClr val="425563"/>
                </a:solidFill>
                <a:latin typeface="Calibri" panose="020F0502020204030204" pitchFamily="34" charset="0"/>
                <a:ea typeface="Poppins Medium"/>
                <a:cs typeface="Calibri" panose="020F0502020204030204" pitchFamily="34" charset="0"/>
                <a:sym typeface="Poppins Medium"/>
              </a:rPr>
              <a:t>How will it be used? </a:t>
            </a:r>
            <a:endParaRPr dirty="0"/>
          </a:p>
          <a:p>
            <a:pPr marL="228600" marR="0" lvl="0" indent="-228600" algn="l" rtl="0">
              <a:lnSpc>
                <a:spcPct val="90000"/>
              </a:lnSpc>
              <a:spcBef>
                <a:spcPts val="1000"/>
              </a:spcBef>
              <a:spcAft>
                <a:spcPts val="0"/>
              </a:spcAft>
              <a:buClr>
                <a:srgbClr val="425563"/>
              </a:buClr>
              <a:buSzPts val="1800"/>
              <a:buFont typeface="Arial"/>
              <a:buChar char="•"/>
            </a:pPr>
            <a:r>
              <a:rPr lang="en-GB" sz="1800" dirty="0">
                <a:solidFill>
                  <a:srgbClr val="425563"/>
                </a:solidFill>
                <a:latin typeface="Calibri" panose="020F0502020204030204" pitchFamily="34" charset="0"/>
                <a:ea typeface="Poppins Medium"/>
                <a:cs typeface="Calibri" panose="020F0502020204030204" pitchFamily="34" charset="0"/>
                <a:sym typeface="Poppins Medium"/>
              </a:rPr>
              <a:t>What technology will it use? </a:t>
            </a:r>
            <a:endParaRPr dirty="0"/>
          </a:p>
          <a:p>
            <a:pPr marL="228600" marR="0" lvl="0" indent="-228600" algn="l" rtl="0">
              <a:lnSpc>
                <a:spcPct val="90000"/>
              </a:lnSpc>
              <a:spcBef>
                <a:spcPts val="1000"/>
              </a:spcBef>
              <a:spcAft>
                <a:spcPts val="0"/>
              </a:spcAft>
              <a:buClr>
                <a:srgbClr val="425563"/>
              </a:buClr>
              <a:buSzPts val="1800"/>
              <a:buFont typeface="Arial"/>
              <a:buChar char="•"/>
            </a:pPr>
            <a:r>
              <a:rPr lang="en-GB" sz="1800" dirty="0">
                <a:solidFill>
                  <a:srgbClr val="425563"/>
                </a:solidFill>
                <a:latin typeface="Calibri" panose="020F0502020204030204" pitchFamily="34" charset="0"/>
                <a:ea typeface="Poppins Medium"/>
                <a:cs typeface="Calibri" panose="020F0502020204030204" pitchFamily="34" charset="0"/>
                <a:sym typeface="Poppins Medium"/>
              </a:rPr>
              <a:t>How will it work?</a:t>
            </a:r>
            <a:endParaRPr dirty="0"/>
          </a:p>
        </p:txBody>
      </p:sp>
      <p:sp>
        <p:nvSpPr>
          <p:cNvPr id="228" name="Google Shape;228;p19"/>
          <p:cNvSpPr txBox="1"/>
          <p:nvPr/>
        </p:nvSpPr>
        <p:spPr>
          <a:xfrm>
            <a:off x="7993380" y="2194796"/>
            <a:ext cx="3810000" cy="36778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425563"/>
              </a:buClr>
              <a:buSzPts val="1800"/>
              <a:buFont typeface="Arial"/>
              <a:buNone/>
            </a:pPr>
            <a:r>
              <a:rPr lang="en-GB" sz="1800" b="1" dirty="0">
                <a:solidFill>
                  <a:srgbClr val="FF7170"/>
                </a:solidFill>
                <a:latin typeface="Calibri" panose="020F0502020204030204" pitchFamily="34" charset="0"/>
                <a:ea typeface="Poppins Medium"/>
                <a:cs typeface="Calibri" panose="020F0502020204030204" pitchFamily="34" charset="0"/>
                <a:sym typeface="Poppins Medium"/>
              </a:rPr>
              <a:t>FINISHED? Remember you must…….</a:t>
            </a:r>
            <a:endParaRPr b="1" dirty="0">
              <a:solidFill>
                <a:srgbClr val="FF7170"/>
              </a:solidFill>
            </a:endParaRPr>
          </a:p>
          <a:p>
            <a:pPr marL="228600" marR="0" lvl="0" indent="-228600" algn="l" rtl="0">
              <a:lnSpc>
                <a:spcPct val="90000"/>
              </a:lnSpc>
              <a:spcBef>
                <a:spcPts val="1000"/>
              </a:spcBef>
              <a:spcAft>
                <a:spcPts val="0"/>
              </a:spcAft>
              <a:buClr>
                <a:srgbClr val="425563"/>
              </a:buClr>
              <a:buSzPts val="1800"/>
              <a:buFont typeface="Arial"/>
              <a:buChar char="•"/>
            </a:pPr>
            <a:r>
              <a:rPr lang="en-GB" sz="1800" dirty="0">
                <a:solidFill>
                  <a:srgbClr val="425563"/>
                </a:solidFill>
                <a:latin typeface="Calibri" panose="020F0502020204030204" pitchFamily="34" charset="0"/>
                <a:ea typeface="Poppins Medium"/>
                <a:cs typeface="Calibri" panose="020F0502020204030204" pitchFamily="34" charset="0"/>
                <a:sym typeface="Poppins Medium"/>
              </a:rPr>
              <a:t>Come up with an idea, do your research, and design your solution. Then it’s time to answer the mandatory questions</a:t>
            </a:r>
            <a:endParaRPr dirty="0"/>
          </a:p>
          <a:p>
            <a:pPr marL="228600" marR="0" lvl="0" indent="-228600" algn="l" rtl="0">
              <a:lnSpc>
                <a:spcPct val="90000"/>
              </a:lnSpc>
              <a:spcBef>
                <a:spcPts val="1000"/>
              </a:spcBef>
              <a:spcAft>
                <a:spcPts val="0"/>
              </a:spcAft>
              <a:buClr>
                <a:srgbClr val="425563"/>
              </a:buClr>
              <a:buSzPts val="1800"/>
              <a:buFont typeface="Arial"/>
              <a:buChar char="•"/>
            </a:pPr>
            <a:r>
              <a:rPr lang="en-GB" sz="1800" dirty="0">
                <a:solidFill>
                  <a:srgbClr val="425563"/>
                </a:solidFill>
                <a:latin typeface="Calibri" panose="020F0502020204030204" pitchFamily="34" charset="0"/>
                <a:ea typeface="Poppins Medium"/>
                <a:cs typeface="Calibri" panose="020F0502020204030204" pitchFamily="34" charset="0"/>
                <a:sym typeface="Poppins Medium"/>
              </a:rPr>
              <a:t>You must create one prototype concept visual </a:t>
            </a:r>
            <a:endParaRPr dirty="0"/>
          </a:p>
          <a:p>
            <a:pPr marL="228600" marR="0" lvl="0" indent="-228600" algn="l" rtl="0">
              <a:lnSpc>
                <a:spcPct val="90000"/>
              </a:lnSpc>
              <a:spcBef>
                <a:spcPts val="1000"/>
              </a:spcBef>
              <a:spcAft>
                <a:spcPts val="0"/>
              </a:spcAft>
              <a:buClr>
                <a:srgbClr val="425563"/>
              </a:buClr>
              <a:buSzPts val="1800"/>
              <a:buFont typeface="Arial"/>
              <a:buChar char="•"/>
            </a:pPr>
            <a:r>
              <a:rPr lang="en-GB" sz="1800" dirty="0">
                <a:solidFill>
                  <a:srgbClr val="425563"/>
                </a:solidFill>
                <a:latin typeface="Calibri" panose="020F0502020204030204" pitchFamily="34" charset="0"/>
                <a:ea typeface="Poppins Medium"/>
                <a:cs typeface="Calibri" panose="020F0502020204030204" pitchFamily="34" charset="0"/>
                <a:sym typeface="Poppins Medium"/>
              </a:rPr>
              <a:t>Record a 1-minute elevator pitch</a:t>
            </a:r>
            <a:endParaRPr dirty="0"/>
          </a:p>
          <a:p>
            <a:pPr marL="228600" marR="0" lvl="0" indent="-228600" algn="l" rtl="0">
              <a:lnSpc>
                <a:spcPct val="90000"/>
              </a:lnSpc>
              <a:spcBef>
                <a:spcPts val="1000"/>
              </a:spcBef>
              <a:spcAft>
                <a:spcPts val="0"/>
              </a:spcAft>
              <a:buClr>
                <a:srgbClr val="425563"/>
              </a:buClr>
              <a:buSzPts val="1800"/>
              <a:buFont typeface="Arial"/>
              <a:buChar char="•"/>
            </a:pPr>
            <a:r>
              <a:rPr lang="en-GB" sz="1800" dirty="0">
                <a:solidFill>
                  <a:srgbClr val="425563"/>
                </a:solidFill>
                <a:latin typeface="Calibri" panose="020F0502020204030204" pitchFamily="34" charset="0"/>
                <a:ea typeface="Poppins Medium"/>
                <a:cs typeface="Calibri" panose="020F0502020204030204" pitchFamily="34" charset="0"/>
                <a:sym typeface="Poppins Medium"/>
              </a:rPr>
              <a:t>Submit all the above via the website</a:t>
            </a:r>
            <a:endParaRPr dirty="0"/>
          </a:p>
        </p:txBody>
      </p:sp>
      <p:pic>
        <p:nvPicPr>
          <p:cNvPr id="229" name="Google Shape;229;p19" descr="A blue pencil and ruler&#10;&#10;Description automatically generated"/>
          <p:cNvPicPr preferRelativeResize="0"/>
          <p:nvPr/>
        </p:nvPicPr>
        <p:blipFill rotWithShape="1">
          <a:blip r:embed="rId4">
            <a:alphaModFix/>
          </a:blip>
          <a:srcRect/>
          <a:stretch/>
        </p:blipFill>
        <p:spPr>
          <a:xfrm rot="1024458">
            <a:off x="8582198" y="307958"/>
            <a:ext cx="1530246" cy="153024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6C07E-4BCA-1E69-6B72-44434AB5A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B1C22-756C-2A20-0042-8AF5C3C471E9}"/>
              </a:ext>
            </a:extLst>
          </p:cNvPr>
          <p:cNvSpPr>
            <a:spLocks noGrp="1"/>
          </p:cNvSpPr>
          <p:nvPr>
            <p:ph type="title"/>
          </p:nvPr>
        </p:nvSpPr>
        <p:spPr/>
        <p:txBody>
          <a:bodyPr/>
          <a:lstStyle/>
          <a:p>
            <a:r>
              <a:rPr lang="en-GB" dirty="0"/>
              <a:t>Step 5: Pitch your solution</a:t>
            </a:r>
          </a:p>
        </p:txBody>
      </p:sp>
      <p:sp>
        <p:nvSpPr>
          <p:cNvPr id="3" name="Content Placeholder 2">
            <a:extLst>
              <a:ext uri="{FF2B5EF4-FFF2-40B4-BE49-F238E27FC236}">
                <a16:creationId xmlns:a16="http://schemas.microsoft.com/office/drawing/2014/main" id="{DFB75836-41E2-E063-CE79-F3C7EF87B16E}"/>
              </a:ext>
            </a:extLst>
          </p:cNvPr>
          <p:cNvSpPr>
            <a:spLocks noGrp="1"/>
          </p:cNvSpPr>
          <p:nvPr>
            <p:ph idx="1"/>
          </p:nvPr>
        </p:nvSpPr>
        <p:spPr>
          <a:xfrm>
            <a:off x="838200" y="2124716"/>
            <a:ext cx="10515600" cy="4569425"/>
          </a:xfrm>
        </p:spPr>
        <p:txBody>
          <a:bodyPr>
            <a:normAutofit fontScale="70000" lnSpcReduction="20000"/>
          </a:bodyPr>
          <a:lstStyle/>
          <a:p>
            <a:r>
              <a:rPr lang="en-GB" dirty="0"/>
              <a:t>Create a 1-minute elevator pitch. </a:t>
            </a:r>
          </a:p>
          <a:p>
            <a:pPr lvl="1"/>
            <a:r>
              <a:rPr lang="en-GB" dirty="0">
                <a:solidFill>
                  <a:srgbClr val="FF7170"/>
                </a:solidFill>
              </a:rPr>
              <a:t>This will get sent as part of your entry. </a:t>
            </a:r>
          </a:p>
          <a:p>
            <a:pPr lvl="1"/>
            <a:r>
              <a:rPr lang="en-GB" dirty="0">
                <a:solidFill>
                  <a:srgbClr val="FF7170"/>
                </a:solidFill>
              </a:rPr>
              <a:t>Option of recording it with voice over or a video (no more than 1 minute). </a:t>
            </a:r>
          </a:p>
          <a:p>
            <a:endParaRPr lang="en-GB" dirty="0"/>
          </a:p>
          <a:p>
            <a:pPr marL="0" indent="0">
              <a:buNone/>
            </a:pPr>
            <a:r>
              <a:rPr lang="en-GB" b="1" dirty="0">
                <a:solidFill>
                  <a:srgbClr val="FF7170"/>
                </a:solidFill>
              </a:rPr>
              <a:t>It should include:</a:t>
            </a:r>
          </a:p>
          <a:p>
            <a:r>
              <a:rPr lang="en-GB" dirty="0"/>
              <a:t>Which Challenge Option Question did you address and why?</a:t>
            </a:r>
          </a:p>
          <a:p>
            <a:r>
              <a:rPr lang="en-GB" dirty="0"/>
              <a:t>What health problem your team is trying to solve and why it is important to health and care?</a:t>
            </a:r>
          </a:p>
          <a:p>
            <a:r>
              <a:rPr lang="en-GB" dirty="0"/>
              <a:t>How big the problem is (include facts and figures)</a:t>
            </a:r>
          </a:p>
          <a:p>
            <a:r>
              <a:rPr lang="en-GB" dirty="0"/>
              <a:t>What your solution is and how it will work (understanding of technology that will be used)</a:t>
            </a:r>
          </a:p>
          <a:p>
            <a:r>
              <a:rPr lang="en-GB" dirty="0"/>
              <a:t>Prototype concept or mock-up – Include in the video</a:t>
            </a:r>
          </a:p>
          <a:p>
            <a:r>
              <a:rPr lang="en-GB" dirty="0"/>
              <a:t>What impact will it have</a:t>
            </a:r>
          </a:p>
          <a:p>
            <a:r>
              <a:rPr lang="en-GB" dirty="0"/>
              <a:t>Link to all four criteria</a:t>
            </a:r>
          </a:p>
        </p:txBody>
      </p:sp>
      <p:sp>
        <p:nvSpPr>
          <p:cNvPr id="4" name="TextBox 3">
            <a:extLst>
              <a:ext uri="{FF2B5EF4-FFF2-40B4-BE49-F238E27FC236}">
                <a16:creationId xmlns:a16="http://schemas.microsoft.com/office/drawing/2014/main" id="{CEC565B1-B81E-EC17-DB80-4486290AC35D}"/>
              </a:ext>
            </a:extLst>
          </p:cNvPr>
          <p:cNvSpPr txBox="1"/>
          <p:nvPr/>
        </p:nvSpPr>
        <p:spPr>
          <a:xfrm>
            <a:off x="7850541" y="5948923"/>
            <a:ext cx="4341459" cy="523220"/>
          </a:xfrm>
          <a:prstGeom prst="rect">
            <a:avLst/>
          </a:prstGeom>
          <a:solidFill>
            <a:schemeClr val="accent2"/>
          </a:solidFill>
        </p:spPr>
        <p:txBody>
          <a:bodyPr wrap="square" rtlCol="0">
            <a:spAutoFit/>
          </a:bodyPr>
          <a:lstStyle/>
          <a:p>
            <a:r>
              <a:rPr lang="en-GB" sz="2800" dirty="0">
                <a:solidFill>
                  <a:schemeClr val="bg1"/>
                </a:solidFill>
                <a:cs typeface="Calibri" panose="020F0502020204030204" pitchFamily="34" charset="0"/>
              </a:rPr>
              <a:t>Aligned to judging criteria 4</a:t>
            </a:r>
          </a:p>
        </p:txBody>
      </p:sp>
      <p:pic>
        <p:nvPicPr>
          <p:cNvPr id="7" name="Picture 6" descr="A blue person standing over a group of people&#10;&#10;Description automatically generated">
            <a:extLst>
              <a:ext uri="{FF2B5EF4-FFF2-40B4-BE49-F238E27FC236}">
                <a16:creationId xmlns:a16="http://schemas.microsoft.com/office/drawing/2014/main" id="{59A4DC61-0631-D170-91DB-6DDE03FBB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511" y="0"/>
            <a:ext cx="1738859" cy="1738859"/>
          </a:xfrm>
          <a:prstGeom prst="rect">
            <a:avLst/>
          </a:prstGeom>
        </p:spPr>
      </p:pic>
    </p:spTree>
    <p:extLst>
      <p:ext uri="{BB962C8B-B14F-4D97-AF65-F5344CB8AC3E}">
        <p14:creationId xmlns:p14="http://schemas.microsoft.com/office/powerpoint/2010/main" val="398159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1"/>
          <p:cNvSpPr txBox="1">
            <a:spLocks noGrp="1"/>
          </p:cNvSpPr>
          <p:nvPr>
            <p:ph type="body" idx="1"/>
          </p:nvPr>
        </p:nvSpPr>
        <p:spPr>
          <a:xfrm>
            <a:off x="369429" y="2122488"/>
            <a:ext cx="8549981" cy="3781091"/>
          </a:xfrm>
          <a:prstGeom prst="rect">
            <a:avLst/>
          </a:prstGeom>
          <a:noFill/>
          <a:ln>
            <a:noFill/>
          </a:ln>
        </p:spPr>
        <p:txBody>
          <a:bodyPr spcFirstLastPara="1" wrap="square" lIns="91425" tIns="45700" rIns="91425" bIns="45700" anchor="t" anchorCtr="0">
            <a:noAutofit/>
          </a:bodyPr>
          <a:lstStyle/>
          <a:p>
            <a:pPr marL="228600" lvl="0" indent="-228600">
              <a:spcBef>
                <a:spcPts val="0"/>
              </a:spcBef>
              <a:buSzPts val="1900"/>
              <a:buFont typeface="Noto Sans Symbols"/>
              <a:buChar char="✔"/>
            </a:pPr>
            <a:r>
              <a:rPr lang="en-GB" sz="1900" dirty="0"/>
              <a:t>Prepare your application in the Word template, making sure all sections are completed fully, including the four application questions</a:t>
            </a:r>
            <a:endParaRPr lang="en-GB" sz="2000" dirty="0"/>
          </a:p>
          <a:p>
            <a:pPr marL="228600" lvl="0" indent="-228600">
              <a:buSzPts val="1900"/>
              <a:buFont typeface="Noto Sans Symbols"/>
              <a:buChar char="✔"/>
            </a:pPr>
            <a:r>
              <a:rPr lang="en-GB" sz="1900" dirty="0"/>
              <a:t>Prepare your one </a:t>
            </a:r>
            <a:r>
              <a:rPr lang="en-GB" sz="1900" b="1" dirty="0">
                <a:solidFill>
                  <a:srgbClr val="FF7170"/>
                </a:solidFill>
              </a:rPr>
              <a:t>prototype/mock-up </a:t>
            </a:r>
            <a:r>
              <a:rPr lang="en-GB" sz="1900" dirty="0"/>
              <a:t>in advance and take a picture of it</a:t>
            </a:r>
            <a:endParaRPr lang="en-GB" sz="2000" dirty="0"/>
          </a:p>
          <a:p>
            <a:pPr marL="228600" lvl="0" indent="-228600">
              <a:buSzPts val="1900"/>
              <a:buFont typeface="Noto Sans Symbols"/>
              <a:buChar char="✔"/>
            </a:pPr>
            <a:r>
              <a:rPr lang="en-GB" sz="1900" dirty="0"/>
              <a:t>Make sure your 1-minute pitch video has been uploaded and is available online.</a:t>
            </a:r>
            <a:endParaRPr lang="en-GB" sz="2000" dirty="0"/>
          </a:p>
          <a:p>
            <a:pPr marL="228600" lvl="0" indent="-228600">
              <a:buSzPts val="1900"/>
              <a:buFont typeface="Noto Sans Symbols"/>
              <a:buChar char="✔"/>
            </a:pPr>
            <a:r>
              <a:rPr lang="en-GB" sz="1900" dirty="0"/>
              <a:t>Prepare your SSERC Young STEM Leaders Programme declaration and make sure all sections have been completed and signed by your teacher/mentor.</a:t>
            </a:r>
            <a:endParaRPr lang="en-GB" sz="2000" dirty="0"/>
          </a:p>
          <a:p>
            <a:pPr marL="228600" lvl="0" indent="-228600">
              <a:buSzPts val="1900"/>
              <a:buFont typeface="Noto Sans Symbols"/>
              <a:buChar char="✔"/>
            </a:pPr>
            <a:r>
              <a:rPr lang="en-GB" sz="1900" dirty="0"/>
              <a:t>Cut and paste text, upload prototype/mock-up picture and link to pitch video into the online application form: </a:t>
            </a:r>
            <a:r>
              <a:rPr lang="en-GB" sz="1900" b="1" dirty="0">
                <a:solidFill>
                  <a:srgbClr val="FF7170"/>
                </a:solidFill>
                <a:latin typeface="Calibri" panose="020F0502020204030204" pitchFamily="34" charset="0"/>
                <a:ea typeface="Poppins"/>
                <a:sym typeface="Poppins"/>
              </a:rPr>
              <a:t>insert LINK</a:t>
            </a:r>
          </a:p>
          <a:p>
            <a:pPr marL="228600" lvl="0" indent="-228600">
              <a:buSzPts val="1900"/>
              <a:buFont typeface="Noto Sans Symbols"/>
              <a:buChar char="✔"/>
            </a:pPr>
            <a:r>
              <a:rPr lang="en-GB" sz="1900" dirty="0">
                <a:solidFill>
                  <a:schemeClr val="tx1"/>
                </a:solidFill>
                <a:latin typeface="Calibri" panose="020F0502020204030204" pitchFamily="34" charset="0"/>
                <a:ea typeface="Poppins"/>
                <a:sym typeface="Poppins"/>
              </a:rPr>
              <a:t>You can choose to take part in the Young STEM Leaders declaration by ticking this on the online form &amp; next steps will be shared!</a:t>
            </a:r>
          </a:p>
          <a:p>
            <a:pPr marL="228600" lvl="0" indent="-228600">
              <a:buSzPts val="1900"/>
              <a:buFont typeface="Noto Sans Symbols"/>
              <a:buChar char="✔"/>
            </a:pPr>
            <a:endParaRPr sz="1900" dirty="0"/>
          </a:p>
          <a:p>
            <a:pPr marL="0" lvl="0" indent="0" algn="l" rtl="0">
              <a:lnSpc>
                <a:spcPct val="90000"/>
              </a:lnSpc>
              <a:spcBef>
                <a:spcPts val="1000"/>
              </a:spcBef>
              <a:spcAft>
                <a:spcPts val="0"/>
              </a:spcAft>
              <a:buClr>
                <a:srgbClr val="425563"/>
              </a:buClr>
              <a:buSzPts val="1900"/>
              <a:buNone/>
            </a:pPr>
            <a:r>
              <a:rPr lang="en-GB" sz="1900" b="1" dirty="0"/>
              <a:t>Don’t leave it to the deadline on 10 October – submit in advance just in case</a:t>
            </a:r>
            <a:endParaRPr dirty="0"/>
          </a:p>
        </p:txBody>
      </p:sp>
      <p:pic>
        <p:nvPicPr>
          <p:cNvPr id="244" name="Google Shape;244;p21" descr="A blue and black clipboard with check marks&#10;&#10;Description automatically generated"/>
          <p:cNvPicPr preferRelativeResize="0"/>
          <p:nvPr/>
        </p:nvPicPr>
        <p:blipFill rotWithShape="1">
          <a:blip r:embed="rId3">
            <a:alphaModFix/>
          </a:blip>
          <a:srcRect/>
          <a:stretch/>
        </p:blipFill>
        <p:spPr>
          <a:xfrm>
            <a:off x="9198858" y="2387600"/>
            <a:ext cx="2497842" cy="3239000"/>
          </a:xfrm>
          <a:prstGeom prst="rect">
            <a:avLst/>
          </a:prstGeom>
          <a:noFill/>
          <a:ln>
            <a:noFill/>
          </a:ln>
        </p:spPr>
      </p:pic>
      <p:sp>
        <p:nvSpPr>
          <p:cNvPr id="245" name="Google Shape;245;p21"/>
          <p:cNvSpPr txBox="1">
            <a:spLocks noGrp="1"/>
          </p:cNvSpPr>
          <p:nvPr>
            <p:ph type="title"/>
          </p:nvPr>
        </p:nvSpPr>
        <p:spPr>
          <a:xfrm>
            <a:off x="369429" y="363037"/>
            <a:ext cx="101684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Poppins Medium"/>
              <a:buNone/>
            </a:pPr>
            <a:r>
              <a:rPr lang="en-GB" dirty="0"/>
              <a:t>Applying and submitting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 calcmode="lin" valueType="num">
                                      <p:cBhvr additive="base">
                                        <p:cTn id="7" dur="500"/>
                                        <p:tgtEl>
                                          <p:spTgt spid="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3">
                                            <p:txEl>
                                              <p:pRg st="1" end="1"/>
                                            </p:txEl>
                                          </p:spTgt>
                                        </p:tgtEl>
                                        <p:attrNameLst>
                                          <p:attrName>style.visibility</p:attrName>
                                        </p:attrNameLst>
                                      </p:cBhvr>
                                      <p:to>
                                        <p:strVal val="visible"/>
                                      </p:to>
                                    </p:set>
                                    <p:anim calcmode="lin" valueType="num">
                                      <p:cBhvr additive="base">
                                        <p:cTn id="12" dur="500"/>
                                        <p:tgtEl>
                                          <p:spTgt spid="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3">
                                            <p:txEl>
                                              <p:pRg st="2" end="2"/>
                                            </p:txEl>
                                          </p:spTgt>
                                        </p:tgtEl>
                                        <p:attrNameLst>
                                          <p:attrName>style.visibility</p:attrName>
                                        </p:attrNameLst>
                                      </p:cBhvr>
                                      <p:to>
                                        <p:strVal val="visible"/>
                                      </p:to>
                                    </p:set>
                                    <p:anim calcmode="lin" valueType="num">
                                      <p:cBhvr additive="base">
                                        <p:cTn id="17" dur="500"/>
                                        <p:tgtEl>
                                          <p:spTgt spid="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3">
                                            <p:txEl>
                                              <p:pRg st="3" end="3"/>
                                            </p:txEl>
                                          </p:spTgt>
                                        </p:tgtEl>
                                        <p:attrNameLst>
                                          <p:attrName>style.visibility</p:attrName>
                                        </p:attrNameLst>
                                      </p:cBhvr>
                                      <p:to>
                                        <p:strVal val="visible"/>
                                      </p:to>
                                    </p:set>
                                    <p:anim calcmode="lin" valueType="num">
                                      <p:cBhvr additive="base">
                                        <p:cTn id="22" dur="500"/>
                                        <p:tgtEl>
                                          <p:spTgt spid="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3">
                                            <p:txEl>
                                              <p:pRg st="4" end="4"/>
                                            </p:txEl>
                                          </p:spTgt>
                                        </p:tgtEl>
                                        <p:attrNameLst>
                                          <p:attrName>style.visibility</p:attrName>
                                        </p:attrNameLst>
                                      </p:cBhvr>
                                      <p:to>
                                        <p:strVal val="visible"/>
                                      </p:to>
                                    </p:set>
                                    <p:anim calcmode="lin" valueType="num">
                                      <p:cBhvr additive="base">
                                        <p:cTn id="27" dur="500"/>
                                        <p:tgtEl>
                                          <p:spTgt spid="2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3">
                                            <p:txEl>
                                              <p:pRg st="5" end="5"/>
                                            </p:txEl>
                                          </p:spTgt>
                                        </p:tgtEl>
                                        <p:attrNameLst>
                                          <p:attrName>style.visibility</p:attrName>
                                        </p:attrNameLst>
                                      </p:cBhvr>
                                      <p:to>
                                        <p:strVal val="visible"/>
                                      </p:to>
                                    </p:set>
                                    <p:anim calcmode="lin" valueType="num">
                                      <p:cBhvr additive="base">
                                        <p:cTn id="32" dur="500"/>
                                        <p:tgtEl>
                                          <p:spTgt spid="2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3">
                                            <p:txEl>
                                              <p:pRg st="7" end="7"/>
                                            </p:txEl>
                                          </p:spTgt>
                                        </p:tgtEl>
                                        <p:attrNameLst>
                                          <p:attrName>style.visibility</p:attrName>
                                        </p:attrNameLst>
                                      </p:cBhvr>
                                      <p:to>
                                        <p:strVal val="visible"/>
                                      </p:to>
                                    </p:set>
                                    <p:anim calcmode="lin" valueType="num">
                                      <p:cBhvr additive="base">
                                        <p:cTn id="37" dur="500"/>
                                        <p:tgtEl>
                                          <p:spTgt spid="24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txBox="1">
            <a:spLocks noGrp="1"/>
          </p:cNvSpPr>
          <p:nvPr>
            <p:ph type="title"/>
          </p:nvPr>
        </p:nvSpPr>
        <p:spPr>
          <a:xfrm>
            <a:off x="364444" y="229913"/>
            <a:ext cx="10227591" cy="15670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Poppins Medium"/>
              <a:buNone/>
            </a:pPr>
            <a:r>
              <a:rPr lang="en-GB" dirty="0"/>
              <a:t>Top tips from our judges</a:t>
            </a:r>
            <a:endParaRPr dirty="0"/>
          </a:p>
        </p:txBody>
      </p:sp>
      <p:graphicFrame>
        <p:nvGraphicFramePr>
          <p:cNvPr id="4" name="Google Shape;245;p22">
            <a:extLst>
              <a:ext uri="{FF2B5EF4-FFF2-40B4-BE49-F238E27FC236}">
                <a16:creationId xmlns:a16="http://schemas.microsoft.com/office/drawing/2014/main" id="{0C7461AA-2902-78CB-5686-8817920F7E9F}"/>
              </a:ext>
            </a:extLst>
          </p:cNvPr>
          <p:cNvGraphicFramePr/>
          <p:nvPr>
            <p:extLst>
              <p:ext uri="{D42A27DB-BD31-4B8C-83A1-F6EECF244321}">
                <p14:modId xmlns:p14="http://schemas.microsoft.com/office/powerpoint/2010/main" val="679730161"/>
              </p:ext>
            </p:extLst>
          </p:nvPr>
        </p:nvGraphicFramePr>
        <p:xfrm>
          <a:off x="95250" y="1796930"/>
          <a:ext cx="1188719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3B2C-D706-A984-6E8A-93E7C28617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CF4D9-A528-AAE3-298A-9985C4154932}"/>
              </a:ext>
            </a:extLst>
          </p:cNvPr>
          <p:cNvSpPr>
            <a:spLocks noGrp="1"/>
          </p:cNvSpPr>
          <p:nvPr>
            <p:ph type="title"/>
          </p:nvPr>
        </p:nvSpPr>
        <p:spPr/>
        <p:txBody>
          <a:bodyPr/>
          <a:lstStyle/>
          <a:p>
            <a:r>
              <a:rPr lang="en-GB" dirty="0"/>
              <a:t>Inspiration – Previous examples</a:t>
            </a:r>
          </a:p>
        </p:txBody>
      </p:sp>
      <p:graphicFrame>
        <p:nvGraphicFramePr>
          <p:cNvPr id="6" name="Content Placeholder 2">
            <a:extLst>
              <a:ext uri="{FF2B5EF4-FFF2-40B4-BE49-F238E27FC236}">
                <a16:creationId xmlns:a16="http://schemas.microsoft.com/office/drawing/2014/main" id="{4DC88E04-2EE2-97D2-9671-1C2A7039602A}"/>
              </a:ext>
            </a:extLst>
          </p:cNvPr>
          <p:cNvGraphicFramePr>
            <a:graphicFrameLocks noGrp="1"/>
          </p:cNvGraphicFramePr>
          <p:nvPr>
            <p:ph idx="1"/>
            <p:extLst>
              <p:ext uri="{D42A27DB-BD31-4B8C-83A1-F6EECF244321}">
                <p14:modId xmlns:p14="http://schemas.microsoft.com/office/powerpoint/2010/main" val="3107524197"/>
              </p:ext>
            </p:extLst>
          </p:nvPr>
        </p:nvGraphicFramePr>
        <p:xfrm>
          <a:off x="669387" y="2317799"/>
          <a:ext cx="5153026" cy="4041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Lightbulb with solid fill">
            <a:extLst>
              <a:ext uri="{FF2B5EF4-FFF2-40B4-BE49-F238E27FC236}">
                <a16:creationId xmlns:a16="http://schemas.microsoft.com/office/drawing/2014/main" id="{CB3AD9ED-0E6C-E16F-535C-D92B626B00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07697" y="2414050"/>
            <a:ext cx="4058093" cy="4058093"/>
          </a:xfrm>
          <a:prstGeom prst="rect">
            <a:avLst/>
          </a:prstGeom>
        </p:spPr>
      </p:pic>
    </p:spTree>
    <p:extLst>
      <p:ext uri="{BB962C8B-B14F-4D97-AF65-F5344CB8AC3E}">
        <p14:creationId xmlns:p14="http://schemas.microsoft.com/office/powerpoint/2010/main" val="1703484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97C3-F9ED-AB06-90D2-EA01E846E4D3}"/>
              </a:ext>
            </a:extLst>
          </p:cNvPr>
          <p:cNvSpPr>
            <a:spLocks noGrp="1"/>
          </p:cNvSpPr>
          <p:nvPr>
            <p:ph type="title"/>
          </p:nvPr>
        </p:nvSpPr>
        <p:spPr/>
        <p:txBody>
          <a:bodyPr/>
          <a:lstStyle/>
          <a:p>
            <a:r>
              <a:rPr lang="en-GB" dirty="0"/>
              <a:t>DHI examples – </a:t>
            </a:r>
            <a:r>
              <a:rPr lang="en-GB" dirty="0">
                <a:solidFill>
                  <a:srgbClr val="FF7170"/>
                </a:solidFill>
                <a:hlinkClick r:id="rId2">
                  <a:extLst>
                    <a:ext uri="{A12FA001-AC4F-418D-AE19-62706E023703}">
                      <ahyp:hlinkClr xmlns:ahyp="http://schemas.microsoft.com/office/drawing/2018/hyperlinkcolor" val="tx"/>
                    </a:ext>
                  </a:extLst>
                </a:hlinkClick>
              </a:rPr>
              <a:t>Covid 19 Response</a:t>
            </a:r>
            <a:endParaRPr lang="en-GB" dirty="0">
              <a:solidFill>
                <a:srgbClr val="FF7170"/>
              </a:solidFill>
            </a:endParaRPr>
          </a:p>
        </p:txBody>
      </p:sp>
      <p:graphicFrame>
        <p:nvGraphicFramePr>
          <p:cNvPr id="9" name="Content Placeholder 2">
            <a:extLst>
              <a:ext uri="{FF2B5EF4-FFF2-40B4-BE49-F238E27FC236}">
                <a16:creationId xmlns:a16="http://schemas.microsoft.com/office/drawing/2014/main" id="{48F0174C-927A-9F3D-2A28-8330942327E6}"/>
              </a:ext>
            </a:extLst>
          </p:cNvPr>
          <p:cNvGraphicFramePr/>
          <p:nvPr>
            <p:extLst>
              <p:ext uri="{D42A27DB-BD31-4B8C-83A1-F6EECF244321}">
                <p14:modId xmlns:p14="http://schemas.microsoft.com/office/powerpoint/2010/main" val="2776601870"/>
              </p:ext>
            </p:extLst>
          </p:nvPr>
        </p:nvGraphicFramePr>
        <p:xfrm>
          <a:off x="409575" y="2266949"/>
          <a:ext cx="11439525" cy="4410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6998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AACE6-5667-A3EB-77FC-890443392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C664B1-DC5C-9A59-11F1-E1119744B9D7}"/>
              </a:ext>
            </a:extLst>
          </p:cNvPr>
          <p:cNvSpPr>
            <a:spLocks noGrp="1"/>
          </p:cNvSpPr>
          <p:nvPr>
            <p:ph type="title"/>
          </p:nvPr>
        </p:nvSpPr>
        <p:spPr>
          <a:xfrm>
            <a:off x="202965" y="161925"/>
            <a:ext cx="11725274" cy="1567017"/>
          </a:xfrm>
        </p:spPr>
        <p:txBody>
          <a:bodyPr/>
          <a:lstStyle/>
          <a:p>
            <a:r>
              <a:rPr lang="en-GB" dirty="0"/>
              <a:t>DHI examples – </a:t>
            </a:r>
            <a:r>
              <a:rPr lang="en-GB" dirty="0">
                <a:solidFill>
                  <a:srgbClr val="FF7170"/>
                </a:solidFill>
                <a:hlinkClick r:id="rId2">
                  <a:extLst>
                    <a:ext uri="{A12FA001-AC4F-418D-AE19-62706E023703}">
                      <ahyp:hlinkClr xmlns:ahyp="http://schemas.microsoft.com/office/drawing/2018/hyperlinkcolor" val="tx"/>
                    </a:ext>
                  </a:extLst>
                </a:hlinkClick>
              </a:rPr>
              <a:t>Horizon 3 Project SCOTCAP</a:t>
            </a:r>
            <a:endParaRPr lang="en-GB" dirty="0">
              <a:solidFill>
                <a:srgbClr val="FF7170"/>
              </a:solidFill>
            </a:endParaRPr>
          </a:p>
        </p:txBody>
      </p:sp>
      <p:graphicFrame>
        <p:nvGraphicFramePr>
          <p:cNvPr id="6" name="Content Placeholder 2">
            <a:extLst>
              <a:ext uri="{FF2B5EF4-FFF2-40B4-BE49-F238E27FC236}">
                <a16:creationId xmlns:a16="http://schemas.microsoft.com/office/drawing/2014/main" id="{EC825797-E749-E6F3-E47F-9038F40D431C}"/>
              </a:ext>
            </a:extLst>
          </p:cNvPr>
          <p:cNvGraphicFramePr/>
          <p:nvPr>
            <p:extLst>
              <p:ext uri="{D42A27DB-BD31-4B8C-83A1-F6EECF244321}">
                <p14:modId xmlns:p14="http://schemas.microsoft.com/office/powerpoint/2010/main" val="2544115230"/>
              </p:ext>
            </p:extLst>
          </p:nvPr>
        </p:nvGraphicFramePr>
        <p:xfrm>
          <a:off x="0" y="1571874"/>
          <a:ext cx="11725274" cy="4514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861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BCA0-DFF6-9C36-4357-419EED8F8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7D7F4-7F05-E203-0951-0F422F773FC9}"/>
              </a:ext>
            </a:extLst>
          </p:cNvPr>
          <p:cNvSpPr>
            <a:spLocks noGrp="1"/>
          </p:cNvSpPr>
          <p:nvPr>
            <p:ph type="title"/>
          </p:nvPr>
        </p:nvSpPr>
        <p:spPr>
          <a:xfrm>
            <a:off x="257175" y="195357"/>
            <a:ext cx="10227591" cy="1567017"/>
          </a:xfrm>
        </p:spPr>
        <p:txBody>
          <a:bodyPr/>
          <a:lstStyle/>
          <a:p>
            <a:r>
              <a:rPr lang="en-GB" dirty="0"/>
              <a:t>DHI examples – </a:t>
            </a:r>
            <a:r>
              <a:rPr lang="en-GB" dirty="0">
                <a:solidFill>
                  <a:srgbClr val="FF7170"/>
                </a:solidFill>
                <a:hlinkClick r:id="rId2">
                  <a:extLst>
                    <a:ext uri="{A12FA001-AC4F-418D-AE19-62706E023703}">
                      <ahyp:hlinkClr xmlns:ahyp="http://schemas.microsoft.com/office/drawing/2018/hyperlinkcolor" val="tx"/>
                    </a:ext>
                  </a:extLst>
                </a:hlinkClick>
              </a:rPr>
              <a:t>Scaling Innovation –Right Decision Service (RDS)</a:t>
            </a:r>
            <a:endParaRPr lang="en-GB" dirty="0">
              <a:solidFill>
                <a:srgbClr val="FF7170"/>
              </a:solidFill>
            </a:endParaRPr>
          </a:p>
        </p:txBody>
      </p:sp>
      <p:graphicFrame>
        <p:nvGraphicFramePr>
          <p:cNvPr id="6" name="Content Placeholder 2">
            <a:extLst>
              <a:ext uri="{FF2B5EF4-FFF2-40B4-BE49-F238E27FC236}">
                <a16:creationId xmlns:a16="http://schemas.microsoft.com/office/drawing/2014/main" id="{801D1AA6-AC68-6604-BB6F-3AB4F756FC7A}"/>
              </a:ext>
            </a:extLst>
          </p:cNvPr>
          <p:cNvGraphicFramePr/>
          <p:nvPr>
            <p:extLst>
              <p:ext uri="{D42A27DB-BD31-4B8C-83A1-F6EECF244321}">
                <p14:modId xmlns:p14="http://schemas.microsoft.com/office/powerpoint/2010/main" val="1910683944"/>
              </p:ext>
            </p:extLst>
          </p:nvPr>
        </p:nvGraphicFramePr>
        <p:xfrm>
          <a:off x="257175" y="2190751"/>
          <a:ext cx="11820525" cy="4362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3612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8A5EC-155A-A862-19D3-002FB24B5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E3D03-864E-50C4-6FB8-73EA3AF6BACF}"/>
              </a:ext>
            </a:extLst>
          </p:cNvPr>
          <p:cNvSpPr>
            <a:spLocks noGrp="1"/>
          </p:cNvSpPr>
          <p:nvPr>
            <p:ph type="title"/>
          </p:nvPr>
        </p:nvSpPr>
        <p:spPr>
          <a:xfrm>
            <a:off x="390525" y="182657"/>
            <a:ext cx="10227591" cy="1567017"/>
          </a:xfrm>
        </p:spPr>
        <p:txBody>
          <a:bodyPr/>
          <a:lstStyle/>
          <a:p>
            <a:r>
              <a:rPr lang="en-GB" dirty="0"/>
              <a:t>DHI examples – </a:t>
            </a:r>
            <a:r>
              <a:rPr lang="en-GB" dirty="0">
                <a:solidFill>
                  <a:srgbClr val="FF7170"/>
                </a:solidFill>
                <a:hlinkClick r:id="rId2">
                  <a:extLst>
                    <a:ext uri="{A12FA001-AC4F-418D-AE19-62706E023703}">
                      <ahyp:hlinkClr xmlns:ahyp="http://schemas.microsoft.com/office/drawing/2018/hyperlinkcolor" val="tx"/>
                    </a:ext>
                  </a:extLst>
                </a:hlinkClick>
              </a:rPr>
              <a:t>Direct Investment (Moray Regional Growth deal (£5m)</a:t>
            </a:r>
            <a:endParaRPr lang="en-GB" dirty="0">
              <a:solidFill>
                <a:srgbClr val="FF7170"/>
              </a:solidFill>
            </a:endParaRPr>
          </a:p>
        </p:txBody>
      </p:sp>
      <p:graphicFrame>
        <p:nvGraphicFramePr>
          <p:cNvPr id="6" name="Content Placeholder 2">
            <a:extLst>
              <a:ext uri="{FF2B5EF4-FFF2-40B4-BE49-F238E27FC236}">
                <a16:creationId xmlns:a16="http://schemas.microsoft.com/office/drawing/2014/main" id="{AD65F0CF-5114-7D85-CE87-B1108D711CCB}"/>
              </a:ext>
            </a:extLst>
          </p:cNvPr>
          <p:cNvGraphicFramePr/>
          <p:nvPr>
            <p:extLst>
              <p:ext uri="{D42A27DB-BD31-4B8C-83A1-F6EECF244321}">
                <p14:modId xmlns:p14="http://schemas.microsoft.com/office/powerpoint/2010/main" val="3560359157"/>
              </p:ext>
            </p:extLst>
          </p:nvPr>
        </p:nvGraphicFramePr>
        <p:xfrm>
          <a:off x="357187" y="2247805"/>
          <a:ext cx="11477625" cy="4046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06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632FD0E6-8E51-D544-FBA1-68C632A79F0E}"/>
            </a:ext>
          </a:extLst>
        </p:cNvPr>
        <p:cNvGrpSpPr/>
        <p:nvPr/>
      </p:nvGrpSpPr>
      <p:grpSpPr>
        <a:xfrm>
          <a:off x="0" y="0"/>
          <a:ext cx="0" cy="0"/>
          <a:chOff x="0" y="0"/>
          <a:chExt cx="0" cy="0"/>
        </a:xfrm>
      </p:grpSpPr>
      <p:sp>
        <p:nvSpPr>
          <p:cNvPr id="128" name="Google Shape;128;p7">
            <a:extLst>
              <a:ext uri="{FF2B5EF4-FFF2-40B4-BE49-F238E27FC236}">
                <a16:creationId xmlns:a16="http://schemas.microsoft.com/office/drawing/2014/main" id="{C8A9A3F8-2A4B-687C-0E9B-B69FA2B9A9E9}"/>
              </a:ext>
            </a:extLst>
          </p:cNvPr>
          <p:cNvSpPr txBox="1">
            <a:spLocks noGrp="1"/>
          </p:cNvSpPr>
          <p:nvPr>
            <p:ph type="title"/>
          </p:nvPr>
        </p:nvSpPr>
        <p:spPr>
          <a:xfrm>
            <a:off x="239993" y="368767"/>
            <a:ext cx="10227591" cy="1238281"/>
          </a:xfrm>
          <a:prstGeom prst="rect">
            <a:avLst/>
          </a:prstGeom>
          <a:noFill/>
          <a:ln>
            <a:noFill/>
          </a:ln>
        </p:spPr>
        <p:txBody>
          <a:bodyPr spcFirstLastPara="1" wrap="square" lIns="91425" tIns="45700" rIns="91425" bIns="45700" anchor="ctr" anchorCtr="0">
            <a:normAutofit/>
          </a:bodyPr>
          <a:lstStyle/>
          <a:p>
            <a:pPr lvl="0">
              <a:buSzPct val="100000"/>
            </a:pPr>
            <a:r>
              <a:rPr lang="en-GB" dirty="0"/>
              <a:t>What is the challenge?</a:t>
            </a:r>
            <a:endParaRPr dirty="0"/>
          </a:p>
        </p:txBody>
      </p:sp>
      <p:sp>
        <p:nvSpPr>
          <p:cNvPr id="129" name="Google Shape;129;p7">
            <a:extLst>
              <a:ext uri="{FF2B5EF4-FFF2-40B4-BE49-F238E27FC236}">
                <a16:creationId xmlns:a16="http://schemas.microsoft.com/office/drawing/2014/main" id="{8F61FA08-2C71-6587-1E8A-6A7B52404B4A}"/>
              </a:ext>
            </a:extLst>
          </p:cNvPr>
          <p:cNvSpPr txBox="1">
            <a:spLocks noGrp="1"/>
          </p:cNvSpPr>
          <p:nvPr>
            <p:ph type="body" idx="1"/>
          </p:nvPr>
        </p:nvSpPr>
        <p:spPr>
          <a:xfrm>
            <a:off x="370936" y="2230250"/>
            <a:ext cx="11507638" cy="44124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425563"/>
              </a:buClr>
              <a:buSzPts val="2800"/>
              <a:buNone/>
            </a:pPr>
            <a:r>
              <a:rPr lang="en-GB" dirty="0"/>
              <a:t>Develop a digital solution for a health, care or wellbeing issue as defined in either challenge option question 1 or 2 </a:t>
            </a:r>
            <a:r>
              <a:rPr lang="en-GB" dirty="0">
                <a:solidFill>
                  <a:srgbClr val="FF7170"/>
                </a:solidFill>
              </a:rPr>
              <a:t>(Just select one of the options for this challenge) </a:t>
            </a:r>
          </a:p>
          <a:p>
            <a:pPr marL="0" lvl="0" indent="0" algn="just" rtl="0">
              <a:lnSpc>
                <a:spcPct val="90000"/>
              </a:lnSpc>
              <a:spcBef>
                <a:spcPts val="0"/>
              </a:spcBef>
              <a:spcAft>
                <a:spcPts val="0"/>
              </a:spcAft>
              <a:buClr>
                <a:srgbClr val="425563"/>
              </a:buClr>
              <a:buSzPts val="2800"/>
              <a:buNone/>
            </a:pPr>
            <a:endParaRPr lang="en-GB" dirty="0"/>
          </a:p>
          <a:p>
            <a:pPr marL="0" lvl="0" indent="0" rtl="0">
              <a:lnSpc>
                <a:spcPct val="90000"/>
              </a:lnSpc>
              <a:spcBef>
                <a:spcPts val="0"/>
              </a:spcBef>
              <a:spcAft>
                <a:spcPts val="0"/>
              </a:spcAft>
              <a:buClr>
                <a:srgbClr val="425563"/>
              </a:buClr>
              <a:buSzPts val="2800"/>
              <a:buNone/>
            </a:pPr>
            <a:r>
              <a:rPr lang="en-GB" dirty="0"/>
              <a:t>Learners work in teams to:</a:t>
            </a:r>
            <a:br>
              <a:rPr lang="en-GB" dirty="0"/>
            </a:br>
            <a:endParaRPr lang="en-GB" dirty="0"/>
          </a:p>
          <a:p>
            <a:pPr indent="-457200" algn="just">
              <a:spcBef>
                <a:spcPts val="0"/>
              </a:spcBef>
            </a:pPr>
            <a:r>
              <a:rPr lang="en-GB" b="1" dirty="0"/>
              <a:t>Research</a:t>
            </a:r>
            <a:r>
              <a:rPr lang="en-GB" dirty="0"/>
              <a:t> the health problem</a:t>
            </a:r>
          </a:p>
          <a:p>
            <a:pPr indent="-457200" algn="just">
              <a:spcBef>
                <a:spcPts val="0"/>
              </a:spcBef>
            </a:pPr>
            <a:r>
              <a:rPr lang="en-GB" b="1" dirty="0"/>
              <a:t>Create</a:t>
            </a:r>
            <a:r>
              <a:rPr lang="en-GB" dirty="0"/>
              <a:t> a digital solution</a:t>
            </a:r>
          </a:p>
          <a:p>
            <a:pPr indent="-457200" algn="just">
              <a:spcBef>
                <a:spcPts val="0"/>
              </a:spcBef>
            </a:pPr>
            <a:r>
              <a:rPr lang="en-GB" b="1" dirty="0"/>
              <a:t>Create</a:t>
            </a:r>
            <a:r>
              <a:rPr lang="en-GB" dirty="0"/>
              <a:t> a prototype or mock-up of your solution</a:t>
            </a:r>
          </a:p>
          <a:p>
            <a:pPr indent="-457200" algn="just">
              <a:spcBef>
                <a:spcPts val="0"/>
              </a:spcBef>
            </a:pPr>
            <a:r>
              <a:rPr lang="en-GB" b="1" dirty="0"/>
              <a:t>Create</a:t>
            </a:r>
            <a:r>
              <a:rPr lang="en-GB" dirty="0"/>
              <a:t> a 1-minute (60 seconds) video to pitch your idea</a:t>
            </a:r>
          </a:p>
          <a:p>
            <a:pPr indent="-457200" algn="just">
              <a:spcBef>
                <a:spcPts val="0"/>
              </a:spcBef>
            </a:pPr>
            <a:r>
              <a:rPr lang="en-GB" b="1" dirty="0"/>
              <a:t>Submit</a:t>
            </a:r>
            <a:r>
              <a:rPr lang="en-GB" dirty="0"/>
              <a:t> your application</a:t>
            </a:r>
            <a:endParaRPr dirty="0"/>
          </a:p>
        </p:txBody>
      </p:sp>
    </p:spTree>
    <p:extLst>
      <p:ext uri="{BB962C8B-B14F-4D97-AF65-F5344CB8AC3E}">
        <p14:creationId xmlns:p14="http://schemas.microsoft.com/office/powerpoint/2010/main" val="3139062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45F3-B5F0-DA56-EEAF-E278C34AEDCD}"/>
              </a:ext>
            </a:extLst>
          </p:cNvPr>
          <p:cNvSpPr>
            <a:spLocks noGrp="1"/>
          </p:cNvSpPr>
          <p:nvPr>
            <p:ph type="title"/>
          </p:nvPr>
        </p:nvSpPr>
        <p:spPr>
          <a:xfrm>
            <a:off x="255181" y="267306"/>
            <a:ext cx="10927567" cy="1567017"/>
          </a:xfrm>
        </p:spPr>
        <p:txBody>
          <a:bodyPr/>
          <a:lstStyle/>
          <a:p>
            <a:r>
              <a:rPr lang="en-GB" dirty="0"/>
              <a:t>Previous #DigiInventors Challenge – Scottish winners</a:t>
            </a:r>
          </a:p>
        </p:txBody>
      </p:sp>
      <p:graphicFrame>
        <p:nvGraphicFramePr>
          <p:cNvPr id="8" name="Content Placeholder 2">
            <a:extLst>
              <a:ext uri="{FF2B5EF4-FFF2-40B4-BE49-F238E27FC236}">
                <a16:creationId xmlns:a16="http://schemas.microsoft.com/office/drawing/2014/main" id="{6635AADB-B6D1-D367-6F1C-BF01A4B3E9A4}"/>
              </a:ext>
            </a:extLst>
          </p:cNvPr>
          <p:cNvGraphicFramePr>
            <a:graphicFrameLocks/>
          </p:cNvGraphicFramePr>
          <p:nvPr>
            <p:extLst>
              <p:ext uri="{D42A27DB-BD31-4B8C-83A1-F6EECF244321}">
                <p14:modId xmlns:p14="http://schemas.microsoft.com/office/powerpoint/2010/main" val="839301659"/>
              </p:ext>
            </p:extLst>
          </p:nvPr>
        </p:nvGraphicFramePr>
        <p:xfrm>
          <a:off x="255181" y="2004446"/>
          <a:ext cx="11312858" cy="4391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B0CD42E-8B48-D5F9-7B12-F79523BB806F}"/>
              </a:ext>
            </a:extLst>
          </p:cNvPr>
          <p:cNvSpPr txBox="1"/>
          <p:nvPr/>
        </p:nvSpPr>
        <p:spPr>
          <a:xfrm>
            <a:off x="814461" y="6335626"/>
            <a:ext cx="10168466" cy="461665"/>
          </a:xfrm>
          <a:prstGeom prst="rect">
            <a:avLst/>
          </a:prstGeom>
          <a:noFill/>
        </p:spPr>
        <p:txBody>
          <a:bodyPr wrap="square" rtlCol="0">
            <a:spAutoFit/>
          </a:bodyPr>
          <a:lstStyle/>
          <a:p>
            <a:pPr algn="ctr"/>
            <a:r>
              <a:rPr lang="en-GB" sz="2400" dirty="0">
                <a:highlight>
                  <a:srgbClr val="FFFF00"/>
                </a:highlight>
                <a:cs typeface="Calibri" panose="020F0502020204030204" pitchFamily="34" charset="0"/>
              </a:rPr>
              <a:t>Other previous #DigiInventors Challenge winners can be seen on the website </a:t>
            </a:r>
          </a:p>
        </p:txBody>
      </p:sp>
    </p:spTree>
    <p:extLst>
      <p:ext uri="{BB962C8B-B14F-4D97-AF65-F5344CB8AC3E}">
        <p14:creationId xmlns:p14="http://schemas.microsoft.com/office/powerpoint/2010/main" val="272755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4057-EA41-C044-8D01-C76D8F12B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3F47E-F894-CAA2-FE83-49180140355E}"/>
              </a:ext>
            </a:extLst>
          </p:cNvPr>
          <p:cNvSpPr>
            <a:spLocks noGrp="1"/>
          </p:cNvSpPr>
          <p:nvPr>
            <p:ph type="title"/>
          </p:nvPr>
        </p:nvSpPr>
        <p:spPr>
          <a:xfrm>
            <a:off x="340103" y="182657"/>
            <a:ext cx="10927567" cy="1567017"/>
          </a:xfrm>
        </p:spPr>
        <p:txBody>
          <a:bodyPr/>
          <a:lstStyle/>
          <a:p>
            <a:r>
              <a:rPr lang="en-GB" dirty="0"/>
              <a:t>Previous #DigiInventors Challenge – United Arab Emirates (UAE) winners</a:t>
            </a:r>
          </a:p>
        </p:txBody>
      </p:sp>
      <p:graphicFrame>
        <p:nvGraphicFramePr>
          <p:cNvPr id="3" name="Content Placeholder 2">
            <a:extLst>
              <a:ext uri="{FF2B5EF4-FFF2-40B4-BE49-F238E27FC236}">
                <a16:creationId xmlns:a16="http://schemas.microsoft.com/office/drawing/2014/main" id="{985F1C72-90A1-6494-3D59-DD53E98E1EB2}"/>
              </a:ext>
            </a:extLst>
          </p:cNvPr>
          <p:cNvGraphicFramePr>
            <a:graphicFrameLocks noGrp="1"/>
          </p:cNvGraphicFramePr>
          <p:nvPr>
            <p:ph idx="1"/>
            <p:extLst>
              <p:ext uri="{D42A27DB-BD31-4B8C-83A1-F6EECF244321}">
                <p14:modId xmlns:p14="http://schemas.microsoft.com/office/powerpoint/2010/main" val="303867586"/>
              </p:ext>
            </p:extLst>
          </p:nvPr>
        </p:nvGraphicFramePr>
        <p:xfrm>
          <a:off x="632216" y="2093468"/>
          <a:ext cx="10927567" cy="4180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1484D1E-42E0-A683-58E3-E6946B57BBEB}"/>
              </a:ext>
            </a:extLst>
          </p:cNvPr>
          <p:cNvSpPr txBox="1"/>
          <p:nvPr/>
        </p:nvSpPr>
        <p:spPr>
          <a:xfrm>
            <a:off x="719654" y="6414516"/>
            <a:ext cx="10168466" cy="461665"/>
          </a:xfrm>
          <a:prstGeom prst="rect">
            <a:avLst/>
          </a:prstGeom>
          <a:noFill/>
        </p:spPr>
        <p:txBody>
          <a:bodyPr wrap="square" rtlCol="0">
            <a:spAutoFit/>
          </a:bodyPr>
          <a:lstStyle/>
          <a:p>
            <a:pPr algn="ctr"/>
            <a:r>
              <a:rPr lang="en-GB" sz="2400" dirty="0">
                <a:highlight>
                  <a:srgbClr val="FFFF00"/>
                </a:highlight>
                <a:cs typeface="Calibri" panose="020F0502020204030204" pitchFamily="34" charset="0"/>
              </a:rPr>
              <a:t>Other previous #DigiInventors Challenge winners can be seen on the website </a:t>
            </a:r>
          </a:p>
        </p:txBody>
      </p:sp>
    </p:spTree>
    <p:extLst>
      <p:ext uri="{BB962C8B-B14F-4D97-AF65-F5344CB8AC3E}">
        <p14:creationId xmlns:p14="http://schemas.microsoft.com/office/powerpoint/2010/main" val="2240822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051B-F21F-BB3F-C796-C6AD94B76DE8}"/>
              </a:ext>
            </a:extLst>
          </p:cNvPr>
          <p:cNvSpPr>
            <a:spLocks noGrp="1"/>
          </p:cNvSpPr>
          <p:nvPr>
            <p:ph type="title"/>
          </p:nvPr>
        </p:nvSpPr>
        <p:spPr>
          <a:xfrm>
            <a:off x="228599" y="154175"/>
            <a:ext cx="10227591" cy="1567017"/>
          </a:xfrm>
        </p:spPr>
        <p:txBody>
          <a:bodyPr/>
          <a:lstStyle/>
          <a:p>
            <a:r>
              <a:rPr lang="en-GB" dirty="0"/>
              <a:t>Other </a:t>
            </a:r>
            <a:r>
              <a:rPr lang="en-US" dirty="0">
                <a:solidFill>
                  <a:schemeClr val="tx2"/>
                </a:solidFill>
              </a:rPr>
              <a:t>digital health and care solutions</a:t>
            </a:r>
            <a:endParaRPr lang="en-GB" dirty="0"/>
          </a:p>
        </p:txBody>
      </p:sp>
      <p:sp>
        <p:nvSpPr>
          <p:cNvPr id="3" name="Content Placeholder 2">
            <a:extLst>
              <a:ext uri="{FF2B5EF4-FFF2-40B4-BE49-F238E27FC236}">
                <a16:creationId xmlns:a16="http://schemas.microsoft.com/office/drawing/2014/main" id="{09ABA9DD-DB4D-46FE-6CDA-7AD91238ECB2}"/>
              </a:ext>
            </a:extLst>
          </p:cNvPr>
          <p:cNvSpPr>
            <a:spLocks noGrp="1"/>
          </p:cNvSpPr>
          <p:nvPr>
            <p:ph idx="1"/>
          </p:nvPr>
        </p:nvSpPr>
        <p:spPr>
          <a:xfrm>
            <a:off x="228599" y="2276876"/>
            <a:ext cx="11747501" cy="505445"/>
          </a:xfrm>
        </p:spPr>
        <p:txBody>
          <a:bodyPr>
            <a:normAutofit/>
          </a:bodyPr>
          <a:lstStyle/>
          <a:p>
            <a:r>
              <a:rPr lang="en-GB" sz="2000" dirty="0"/>
              <a:t>Explore some of the digital health technology solutions that exist and are helping people all over the world.</a:t>
            </a:r>
          </a:p>
        </p:txBody>
      </p:sp>
      <p:sp>
        <p:nvSpPr>
          <p:cNvPr id="10" name="TextBox 9">
            <a:extLst>
              <a:ext uri="{FF2B5EF4-FFF2-40B4-BE49-F238E27FC236}">
                <a16:creationId xmlns:a16="http://schemas.microsoft.com/office/drawing/2014/main" id="{459D6382-C598-02A2-D654-6492819742BE}"/>
              </a:ext>
            </a:extLst>
          </p:cNvPr>
          <p:cNvSpPr txBox="1"/>
          <p:nvPr/>
        </p:nvSpPr>
        <p:spPr>
          <a:xfrm>
            <a:off x="836612" y="6274402"/>
            <a:ext cx="10168466" cy="533672"/>
          </a:xfrm>
          <a:prstGeom prst="rect">
            <a:avLst/>
          </a:prstGeom>
          <a:noFill/>
        </p:spPr>
        <p:txBody>
          <a:bodyPr wrap="square" rtlCol="0">
            <a:spAutoFit/>
          </a:bodyPr>
          <a:lstStyle/>
          <a:p>
            <a:pPr marL="6350" lvl="0" algn="ctr">
              <a:lnSpc>
                <a:spcPct val="130000"/>
              </a:lnSpc>
              <a:buClr>
                <a:schemeClr val="lt1"/>
              </a:buClr>
              <a:buSzPts val="1300"/>
            </a:pPr>
            <a:r>
              <a:rPr lang="en-GB" sz="2400" dirty="0">
                <a:ea typeface="PT Sans Narrow"/>
                <a:cs typeface="PT Sans Narrow"/>
                <a:sym typeface="PT Sans Narrow"/>
              </a:rPr>
              <a:t>Go to: </a:t>
            </a:r>
            <a:r>
              <a:rPr lang="en-GB" sz="2400" u="sng" dirty="0" err="1">
                <a:ea typeface="PT Sans Narrow"/>
                <a:cs typeface="PT Sans Narrow"/>
                <a:sym typeface="PT Sans Narrow"/>
                <a:hlinkClick r:id="rId3">
                  <a:extLst>
                    <a:ext uri="{A12FA001-AC4F-418D-AE19-62706E023703}">
                      <ahyp:hlinkClr xmlns:ahyp="http://schemas.microsoft.com/office/drawing/2018/hyperlinkcolor" val="tx"/>
                    </a:ext>
                  </a:extLst>
                </a:hlinkClick>
              </a:rPr>
              <a:t>bit.ly</a:t>
            </a:r>
            <a:r>
              <a:rPr lang="en-GB" sz="2400" u="sng" dirty="0">
                <a:ea typeface="PT Sans Narrow"/>
                <a:cs typeface="PT Sans Narrow"/>
                <a:sym typeface="PT Sans Narrow"/>
                <a:hlinkClick r:id="rId3">
                  <a:extLst>
                    <a:ext uri="{A12FA001-AC4F-418D-AE19-62706E023703}">
                      <ahyp:hlinkClr xmlns:ahyp="http://schemas.microsoft.com/office/drawing/2018/hyperlinkcolor" val="tx"/>
                    </a:ext>
                  </a:extLst>
                </a:hlinkClick>
              </a:rPr>
              <a:t>/</a:t>
            </a:r>
            <a:r>
              <a:rPr lang="en-GB" sz="2400" u="sng" dirty="0" err="1">
                <a:ea typeface="PT Sans Narrow"/>
                <a:cs typeface="PT Sans Narrow"/>
                <a:sym typeface="PT Sans Narrow"/>
                <a:hlinkClick r:id="rId3">
                  <a:extLst>
                    <a:ext uri="{A12FA001-AC4F-418D-AE19-62706E023703}">
                      <ahyp:hlinkClr xmlns:ahyp="http://schemas.microsoft.com/office/drawing/2018/hyperlinkcolor" val="tx"/>
                    </a:ext>
                  </a:extLst>
                </a:hlinkClick>
              </a:rPr>
              <a:t>DigitalHealthTechExamples</a:t>
            </a:r>
            <a:endParaRPr lang="en-GB" sz="2400" u="sng" dirty="0">
              <a:ea typeface="PT Sans Narrow"/>
              <a:cs typeface="PT Sans Narrow"/>
              <a:sym typeface="PT Sans Narrow"/>
            </a:endParaRPr>
          </a:p>
        </p:txBody>
      </p:sp>
      <p:pic>
        <p:nvPicPr>
          <p:cNvPr id="12" name="Picture 11" descr="A screenshot of a cell phone&#10;&#10;AI-generated content may be incorrect.">
            <a:extLst>
              <a:ext uri="{FF2B5EF4-FFF2-40B4-BE49-F238E27FC236}">
                <a16:creationId xmlns:a16="http://schemas.microsoft.com/office/drawing/2014/main" id="{B6EB33A8-FE4B-6D3A-D7E3-4D06D738F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36289"/>
            <a:ext cx="12192000" cy="3465095"/>
          </a:xfrm>
          <a:prstGeom prst="rect">
            <a:avLst/>
          </a:prstGeom>
        </p:spPr>
      </p:pic>
    </p:spTree>
    <p:extLst>
      <p:ext uri="{BB962C8B-B14F-4D97-AF65-F5344CB8AC3E}">
        <p14:creationId xmlns:p14="http://schemas.microsoft.com/office/powerpoint/2010/main" val="3357466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Own It: Making the Internet a kinder place, one message at a time">
            <a:hlinkClick r:id="" action="ppaction://media"/>
            <a:extLst>
              <a:ext uri="{FF2B5EF4-FFF2-40B4-BE49-F238E27FC236}">
                <a16:creationId xmlns:a16="http://schemas.microsoft.com/office/drawing/2014/main" id="{F0464DF7-39B9-619C-BF9C-D5175439E42B}"/>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36754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amsung - Do What You Can't Brand Campaign Commercial 2018">
            <a:hlinkClick r:id="" action="ppaction://media"/>
            <a:extLst>
              <a:ext uri="{FF2B5EF4-FFF2-40B4-BE49-F238E27FC236}">
                <a16:creationId xmlns:a16="http://schemas.microsoft.com/office/drawing/2014/main" id="{855D7EA6-E9E4-7236-06CE-72B08EF2ED37}"/>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30987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Discover a career in digital health and care">
            <a:hlinkClick r:id="" action="ppaction://media"/>
            <a:extLst>
              <a:ext uri="{FF2B5EF4-FFF2-40B4-BE49-F238E27FC236}">
                <a16:creationId xmlns:a16="http://schemas.microsoft.com/office/drawing/2014/main" id="{B0AFB7A3-789E-96A1-D024-36B1E1112296}"/>
              </a:ext>
            </a:extLst>
          </p:cNvPr>
          <p:cNvPicPr>
            <a:picLocks noRot="1" noChangeAspect="1"/>
          </p:cNvPicPr>
          <p:nvPr>
            <a:videoFile r:link="rId1"/>
          </p:nvPr>
        </p:nvPicPr>
        <p:blipFill>
          <a:blip r:embed="rId4"/>
          <a:stretch>
            <a:fillRect/>
          </a:stretch>
        </p:blipFill>
        <p:spPr>
          <a:xfrm>
            <a:off x="17463" y="-629728"/>
            <a:ext cx="12174537" cy="6858000"/>
          </a:xfrm>
          <a:prstGeom prst="rect">
            <a:avLst/>
          </a:prstGeom>
        </p:spPr>
      </p:pic>
    </p:spTree>
    <p:extLst>
      <p:ext uri="{BB962C8B-B14F-4D97-AF65-F5344CB8AC3E}">
        <p14:creationId xmlns:p14="http://schemas.microsoft.com/office/powerpoint/2010/main" val="369086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71C6-AE75-1289-0AFF-78F3BD97C101}"/>
              </a:ext>
            </a:extLst>
          </p:cNvPr>
          <p:cNvSpPr>
            <a:spLocks noGrp="1"/>
          </p:cNvSpPr>
          <p:nvPr>
            <p:ph type="title"/>
          </p:nvPr>
        </p:nvSpPr>
        <p:spPr>
          <a:xfrm>
            <a:off x="838200" y="179540"/>
            <a:ext cx="9887857" cy="1567017"/>
          </a:xfrm>
        </p:spPr>
        <p:txBody>
          <a:bodyPr/>
          <a:lstStyle/>
          <a:p>
            <a:r>
              <a:rPr lang="en-GB" dirty="0"/>
              <a:t>Further learning opportunities </a:t>
            </a:r>
            <a:br>
              <a:rPr lang="en-GB" dirty="0"/>
            </a:br>
            <a:r>
              <a:rPr lang="en-GB" dirty="0"/>
              <a:t>(Scotland only)</a:t>
            </a:r>
          </a:p>
        </p:txBody>
      </p:sp>
      <p:sp>
        <p:nvSpPr>
          <p:cNvPr id="3" name="Content Placeholder 2">
            <a:extLst>
              <a:ext uri="{FF2B5EF4-FFF2-40B4-BE49-F238E27FC236}">
                <a16:creationId xmlns:a16="http://schemas.microsoft.com/office/drawing/2014/main" id="{D79F6FF0-2A94-0954-D259-9ED93CF42398}"/>
              </a:ext>
            </a:extLst>
          </p:cNvPr>
          <p:cNvSpPr>
            <a:spLocks noGrp="1"/>
          </p:cNvSpPr>
          <p:nvPr>
            <p:ph idx="1"/>
          </p:nvPr>
        </p:nvSpPr>
        <p:spPr>
          <a:xfrm>
            <a:off x="838200" y="3225709"/>
            <a:ext cx="6457168" cy="2231710"/>
          </a:xfrm>
        </p:spPr>
        <p:txBody>
          <a:bodyPr>
            <a:normAutofit/>
          </a:bodyPr>
          <a:lstStyle/>
          <a:p>
            <a:pPr marL="0" indent="0">
              <a:buNone/>
            </a:pPr>
            <a:r>
              <a:rPr lang="en-GB" sz="4400" dirty="0">
                <a:solidFill>
                  <a:srgbClr val="FF7170"/>
                </a:solidFill>
              </a:rPr>
              <a:t>On the next slides you will find information for further learning opportunities.</a:t>
            </a:r>
            <a:endParaRPr lang="en-GB" dirty="0"/>
          </a:p>
          <a:p>
            <a:pPr marL="0" indent="0">
              <a:buNone/>
            </a:pPr>
            <a:endParaRPr lang="en-GB" dirty="0"/>
          </a:p>
        </p:txBody>
      </p:sp>
      <p:pic>
        <p:nvPicPr>
          <p:cNvPr id="4" name="Graphic 3" descr="Education">
            <a:extLst>
              <a:ext uri="{FF2B5EF4-FFF2-40B4-BE49-F238E27FC236}">
                <a16:creationId xmlns:a16="http://schemas.microsoft.com/office/drawing/2014/main" id="{2E6BE13C-8F86-F2D0-7850-D9B0B5AAFA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5368" y="1619046"/>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1627180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E6A90-08B5-54A9-54F0-B5F7984977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C132C8-0E76-FE87-0A8F-3C038B59AE63}"/>
              </a:ext>
            </a:extLst>
          </p:cNvPr>
          <p:cNvSpPr>
            <a:spLocks noGrp="1"/>
          </p:cNvSpPr>
          <p:nvPr>
            <p:ph type="title"/>
          </p:nvPr>
        </p:nvSpPr>
        <p:spPr>
          <a:xfrm>
            <a:off x="219740" y="169503"/>
            <a:ext cx="10846050" cy="1567017"/>
          </a:xfrm>
        </p:spPr>
        <p:txBody>
          <a:bodyPr>
            <a:normAutofit/>
          </a:bodyPr>
          <a:lstStyle/>
          <a:p>
            <a:r>
              <a:rPr lang="en-GB" sz="4000" dirty="0"/>
              <a:t>Further</a:t>
            </a:r>
            <a:r>
              <a:rPr lang="en-GB" dirty="0"/>
              <a:t> learning opportunities, funding and pathways - (Scotland only)</a:t>
            </a:r>
          </a:p>
        </p:txBody>
      </p:sp>
      <p:graphicFrame>
        <p:nvGraphicFramePr>
          <p:cNvPr id="6" name="TextBox 4">
            <a:extLst>
              <a:ext uri="{FF2B5EF4-FFF2-40B4-BE49-F238E27FC236}">
                <a16:creationId xmlns:a16="http://schemas.microsoft.com/office/drawing/2014/main" id="{293092C9-086E-EC59-A420-4BD80B00F15C}"/>
              </a:ext>
            </a:extLst>
          </p:cNvPr>
          <p:cNvGraphicFramePr/>
          <p:nvPr>
            <p:extLst>
              <p:ext uri="{D42A27DB-BD31-4B8C-83A1-F6EECF244321}">
                <p14:modId xmlns:p14="http://schemas.microsoft.com/office/powerpoint/2010/main" val="753574524"/>
              </p:ext>
            </p:extLst>
          </p:nvPr>
        </p:nvGraphicFramePr>
        <p:xfrm>
          <a:off x="412039" y="1736520"/>
          <a:ext cx="11560221" cy="5121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313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FA8E-D2E7-B205-86F5-2B6CFF28216B}"/>
              </a:ext>
            </a:extLst>
          </p:cNvPr>
          <p:cNvSpPr>
            <a:spLocks noGrp="1"/>
          </p:cNvSpPr>
          <p:nvPr>
            <p:ph type="ctrTitle"/>
          </p:nvPr>
        </p:nvSpPr>
        <p:spPr/>
        <p:txBody>
          <a:bodyPr>
            <a:normAutofit/>
          </a:bodyPr>
          <a:lstStyle/>
          <a:p>
            <a:r>
              <a:rPr lang="en-GB" sz="6600" dirty="0"/>
              <a:t>Good Luck!</a:t>
            </a:r>
          </a:p>
        </p:txBody>
      </p:sp>
    </p:spTree>
    <p:extLst>
      <p:ext uri="{BB962C8B-B14F-4D97-AF65-F5344CB8AC3E}">
        <p14:creationId xmlns:p14="http://schemas.microsoft.com/office/powerpoint/2010/main" val="386680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7542-3318-4298-DD20-4276B2A8D67F}"/>
              </a:ext>
            </a:extLst>
          </p:cNvPr>
          <p:cNvSpPr>
            <a:spLocks noGrp="1"/>
          </p:cNvSpPr>
          <p:nvPr>
            <p:ph type="title"/>
          </p:nvPr>
        </p:nvSpPr>
        <p:spPr/>
        <p:txBody>
          <a:bodyPr/>
          <a:lstStyle/>
          <a:p>
            <a:r>
              <a:rPr lang="en-GB" dirty="0"/>
              <a:t>What is the #DigiInventors Challenge</a:t>
            </a:r>
          </a:p>
        </p:txBody>
      </p:sp>
      <p:pic>
        <p:nvPicPr>
          <p:cNvPr id="4" name="Online Media 3" title="#DigiInventors Introduction">
            <a:hlinkClick r:id="" action="ppaction://media"/>
            <a:extLst>
              <a:ext uri="{FF2B5EF4-FFF2-40B4-BE49-F238E27FC236}">
                <a16:creationId xmlns:a16="http://schemas.microsoft.com/office/drawing/2014/main" id="{7934F908-FB11-A050-5FDF-4E7F8E65F528}"/>
              </a:ext>
            </a:extLst>
          </p:cNvPr>
          <p:cNvPicPr>
            <a:picLocks noRot="1" noChangeAspect="1"/>
          </p:cNvPicPr>
          <p:nvPr>
            <a:videoFile r:link="rId1"/>
          </p:nvPr>
        </p:nvPicPr>
        <p:blipFill>
          <a:blip r:embed="rId4"/>
          <a:stretch>
            <a:fillRect/>
          </a:stretch>
        </p:blipFill>
        <p:spPr>
          <a:xfrm>
            <a:off x="1009650" y="2362200"/>
            <a:ext cx="7134701" cy="4019550"/>
          </a:xfrm>
          <a:prstGeom prst="rect">
            <a:avLst/>
          </a:prstGeom>
        </p:spPr>
      </p:pic>
    </p:spTree>
    <p:extLst>
      <p:ext uri="{BB962C8B-B14F-4D97-AF65-F5344CB8AC3E}">
        <p14:creationId xmlns:p14="http://schemas.microsoft.com/office/powerpoint/2010/main" val="385105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4" name="Google Shape;104;p5"/>
          <p:cNvPicPr preferRelativeResize="0">
            <a:picLocks noGrp="1"/>
          </p:cNvPicPr>
          <p:nvPr>
            <p:ph type="body" idx="1"/>
          </p:nvPr>
        </p:nvPicPr>
        <p:blipFill rotWithShape="1">
          <a:blip r:embed="rId3">
            <a:alphaModFix/>
          </a:blip>
          <a:srcRect/>
          <a:stretch/>
        </p:blipFill>
        <p:spPr>
          <a:xfrm>
            <a:off x="132881" y="2550172"/>
            <a:ext cx="4144450" cy="1885330"/>
          </a:xfrm>
          <a:prstGeom prst="rect">
            <a:avLst/>
          </a:prstGeom>
          <a:noFill/>
          <a:ln>
            <a:noFill/>
          </a:ln>
        </p:spPr>
      </p:pic>
      <p:pic>
        <p:nvPicPr>
          <p:cNvPr id="106" name="Google Shape;106;p5" descr="A close-up of a paper&#10;&#10;AI-generated content may be incorrect."/>
          <p:cNvPicPr preferRelativeResize="0"/>
          <p:nvPr/>
        </p:nvPicPr>
        <p:blipFill rotWithShape="1">
          <a:blip r:embed="rId4">
            <a:alphaModFix/>
          </a:blip>
          <a:srcRect/>
          <a:stretch/>
        </p:blipFill>
        <p:spPr>
          <a:xfrm>
            <a:off x="6362217" y="2784252"/>
            <a:ext cx="1885329" cy="1885329"/>
          </a:xfrm>
          <a:prstGeom prst="rect">
            <a:avLst/>
          </a:prstGeom>
          <a:noFill/>
          <a:ln>
            <a:noFill/>
          </a:ln>
        </p:spPr>
      </p:pic>
      <p:pic>
        <p:nvPicPr>
          <p:cNvPr id="108" name="Google Shape;108;p5" descr="A logo with white text&#10;&#10;AI-generated content may be incorrect."/>
          <p:cNvPicPr preferRelativeResize="0"/>
          <p:nvPr/>
        </p:nvPicPr>
        <p:blipFill rotWithShape="1">
          <a:blip r:embed="rId5">
            <a:alphaModFix/>
          </a:blip>
          <a:srcRect/>
          <a:stretch/>
        </p:blipFill>
        <p:spPr>
          <a:xfrm>
            <a:off x="9211455" y="2342338"/>
            <a:ext cx="2162242" cy="2252335"/>
          </a:xfrm>
          <a:prstGeom prst="rect">
            <a:avLst/>
          </a:prstGeom>
          <a:noFill/>
          <a:ln>
            <a:noFill/>
          </a:ln>
        </p:spPr>
      </p:pic>
      <p:pic>
        <p:nvPicPr>
          <p:cNvPr id="109" name="Google Shape;109;p5" descr="A person climbing up a ladder&#10;&#10;AI-generated content may be incorrect."/>
          <p:cNvPicPr preferRelativeResize="0"/>
          <p:nvPr/>
        </p:nvPicPr>
        <p:blipFill rotWithShape="1">
          <a:blip r:embed="rId6">
            <a:alphaModFix/>
          </a:blip>
          <a:srcRect/>
          <a:stretch/>
        </p:blipFill>
        <p:spPr>
          <a:xfrm>
            <a:off x="130822" y="4669581"/>
            <a:ext cx="1552194" cy="1687167"/>
          </a:xfrm>
          <a:prstGeom prst="rect">
            <a:avLst/>
          </a:prstGeom>
          <a:noFill/>
          <a:ln>
            <a:noFill/>
          </a:ln>
        </p:spPr>
      </p:pic>
      <p:pic>
        <p:nvPicPr>
          <p:cNvPr id="112" name="Google Shape;112;p5" descr="A group of people with short hair&#10;&#10;AI-generated content may be incorrect."/>
          <p:cNvPicPr preferRelativeResize="0"/>
          <p:nvPr/>
        </p:nvPicPr>
        <p:blipFill rotWithShape="1">
          <a:blip r:embed="rId7">
            <a:alphaModFix/>
          </a:blip>
          <a:srcRect/>
          <a:stretch/>
        </p:blipFill>
        <p:spPr>
          <a:xfrm>
            <a:off x="4277331" y="4737207"/>
            <a:ext cx="2079806" cy="1350087"/>
          </a:xfrm>
          <a:prstGeom prst="rect">
            <a:avLst/>
          </a:prstGeom>
          <a:noFill/>
          <a:ln>
            <a:noFill/>
          </a:ln>
        </p:spPr>
      </p:pic>
      <p:pic>
        <p:nvPicPr>
          <p:cNvPr id="114" name="Google Shape;114;p5" descr="A gold trophy with a star&#10;&#10;AI-generated content may be incorrect."/>
          <p:cNvPicPr preferRelativeResize="0"/>
          <p:nvPr/>
        </p:nvPicPr>
        <p:blipFill rotWithShape="1">
          <a:blip r:embed="rId8">
            <a:alphaModFix/>
          </a:blip>
          <a:srcRect/>
          <a:stretch/>
        </p:blipFill>
        <p:spPr>
          <a:xfrm>
            <a:off x="9524113" y="4742643"/>
            <a:ext cx="1608520" cy="1614105"/>
          </a:xfrm>
          <a:prstGeom prst="rect">
            <a:avLst/>
          </a:prstGeom>
          <a:noFill/>
          <a:ln>
            <a:noFill/>
          </a:ln>
        </p:spPr>
      </p:pic>
      <p:sp>
        <p:nvSpPr>
          <p:cNvPr id="5" name="Google Shape;103;p5"/>
          <p:cNvSpPr txBox="1">
            <a:spLocks noGrp="1"/>
          </p:cNvSpPr>
          <p:nvPr>
            <p:ph type="title"/>
          </p:nvPr>
        </p:nvSpPr>
        <p:spPr>
          <a:xfrm>
            <a:off x="838200" y="385763"/>
            <a:ext cx="10228263" cy="15668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Poppins Medium"/>
              <a:buNone/>
            </a:pPr>
            <a:r>
              <a:rPr lang="en-GB" dirty="0"/>
              <a:t>What do your pupils get from the Challenge?</a:t>
            </a:r>
            <a:endParaRPr dirty="0"/>
          </a:p>
        </p:txBody>
      </p:sp>
      <p:sp>
        <p:nvSpPr>
          <p:cNvPr id="6" name="TextBox 5">
            <a:extLst>
              <a:ext uri="{FF2B5EF4-FFF2-40B4-BE49-F238E27FC236}">
                <a16:creationId xmlns:a16="http://schemas.microsoft.com/office/drawing/2014/main" id="{CE431E33-73EA-4046-50E5-340091C32401}"/>
              </a:ext>
            </a:extLst>
          </p:cNvPr>
          <p:cNvSpPr txBox="1"/>
          <p:nvPr/>
        </p:nvSpPr>
        <p:spPr>
          <a:xfrm>
            <a:off x="9574238" y="2040289"/>
            <a:ext cx="1463349" cy="369332"/>
          </a:xfrm>
          <a:prstGeom prst="rect">
            <a:avLst/>
          </a:prstGeom>
          <a:noFill/>
        </p:spPr>
        <p:txBody>
          <a:bodyPr wrap="none" rtlCol="0">
            <a:spAutoFit/>
          </a:bodyPr>
          <a:lstStyle/>
          <a:p>
            <a:r>
              <a:rPr lang="en-GB" dirty="0">
                <a:solidFill>
                  <a:srgbClr val="FF7170"/>
                </a:solidFill>
                <a:cs typeface="Calibri" panose="020F0502020204030204" pitchFamily="34" charset="0"/>
              </a:rPr>
              <a:t>Accreditation</a:t>
            </a:r>
          </a:p>
        </p:txBody>
      </p:sp>
      <p:sp>
        <p:nvSpPr>
          <p:cNvPr id="7" name="TextBox 6">
            <a:extLst>
              <a:ext uri="{FF2B5EF4-FFF2-40B4-BE49-F238E27FC236}">
                <a16:creationId xmlns:a16="http://schemas.microsoft.com/office/drawing/2014/main" id="{E1BB68B9-F2C8-33DE-0C19-7626A59A9BD8}"/>
              </a:ext>
            </a:extLst>
          </p:cNvPr>
          <p:cNvSpPr txBox="1"/>
          <p:nvPr/>
        </p:nvSpPr>
        <p:spPr>
          <a:xfrm>
            <a:off x="6378380" y="2323038"/>
            <a:ext cx="1869166" cy="369332"/>
          </a:xfrm>
          <a:prstGeom prst="rect">
            <a:avLst/>
          </a:prstGeom>
          <a:noFill/>
        </p:spPr>
        <p:txBody>
          <a:bodyPr wrap="none" rtlCol="0">
            <a:spAutoFit/>
          </a:bodyPr>
          <a:lstStyle/>
          <a:p>
            <a:r>
              <a:rPr lang="en-GB" dirty="0">
                <a:solidFill>
                  <a:srgbClr val="FF7170"/>
                </a:solidFill>
                <a:cs typeface="Calibri" panose="020F0502020204030204" pitchFamily="34" charset="0"/>
              </a:rPr>
              <a:t>Experience for CV</a:t>
            </a:r>
          </a:p>
        </p:txBody>
      </p:sp>
      <p:sp>
        <p:nvSpPr>
          <p:cNvPr id="8" name="TextBox 7">
            <a:extLst>
              <a:ext uri="{FF2B5EF4-FFF2-40B4-BE49-F238E27FC236}">
                <a16:creationId xmlns:a16="http://schemas.microsoft.com/office/drawing/2014/main" id="{CA7D65C1-2D6A-1049-3434-5BC8B80DC580}"/>
              </a:ext>
            </a:extLst>
          </p:cNvPr>
          <p:cNvSpPr txBox="1"/>
          <p:nvPr/>
        </p:nvSpPr>
        <p:spPr>
          <a:xfrm>
            <a:off x="132881" y="2153244"/>
            <a:ext cx="1693541" cy="369332"/>
          </a:xfrm>
          <a:prstGeom prst="rect">
            <a:avLst/>
          </a:prstGeom>
          <a:noFill/>
        </p:spPr>
        <p:txBody>
          <a:bodyPr wrap="none" rtlCol="0">
            <a:spAutoFit/>
          </a:bodyPr>
          <a:lstStyle/>
          <a:p>
            <a:r>
              <a:rPr lang="en-GB" dirty="0">
                <a:solidFill>
                  <a:srgbClr val="FF7170"/>
                </a:solidFill>
                <a:cs typeface="Calibri" panose="020F0502020204030204" pitchFamily="34" charset="0"/>
              </a:rPr>
              <a:t>Learn new skills</a:t>
            </a:r>
          </a:p>
        </p:txBody>
      </p:sp>
      <p:sp>
        <p:nvSpPr>
          <p:cNvPr id="9" name="TextBox 8">
            <a:extLst>
              <a:ext uri="{FF2B5EF4-FFF2-40B4-BE49-F238E27FC236}">
                <a16:creationId xmlns:a16="http://schemas.microsoft.com/office/drawing/2014/main" id="{6CAD6A58-9DC3-98C0-3C3B-E4720151B3ED}"/>
              </a:ext>
            </a:extLst>
          </p:cNvPr>
          <p:cNvSpPr txBox="1"/>
          <p:nvPr/>
        </p:nvSpPr>
        <p:spPr>
          <a:xfrm>
            <a:off x="8483874" y="6413016"/>
            <a:ext cx="3644075" cy="369332"/>
          </a:xfrm>
          <a:prstGeom prst="rect">
            <a:avLst/>
          </a:prstGeom>
          <a:noFill/>
        </p:spPr>
        <p:txBody>
          <a:bodyPr wrap="none" rtlCol="0">
            <a:spAutoFit/>
          </a:bodyPr>
          <a:lstStyle/>
          <a:p>
            <a:r>
              <a:rPr lang="en-GB" dirty="0">
                <a:cs typeface="Calibri" panose="020F0502020204030204" pitchFamily="34" charset="0"/>
              </a:rPr>
              <a:t>* Young STEM Leaders Level 4 Award</a:t>
            </a:r>
          </a:p>
        </p:txBody>
      </p:sp>
      <p:sp>
        <p:nvSpPr>
          <p:cNvPr id="10" name="TextBox 9">
            <a:extLst>
              <a:ext uri="{FF2B5EF4-FFF2-40B4-BE49-F238E27FC236}">
                <a16:creationId xmlns:a16="http://schemas.microsoft.com/office/drawing/2014/main" id="{8B4018CB-ACAF-437C-FE6C-D13ED06D22DE}"/>
              </a:ext>
            </a:extLst>
          </p:cNvPr>
          <p:cNvSpPr txBox="1"/>
          <p:nvPr/>
        </p:nvSpPr>
        <p:spPr>
          <a:xfrm>
            <a:off x="130822" y="6389000"/>
            <a:ext cx="1593834" cy="369332"/>
          </a:xfrm>
          <a:prstGeom prst="rect">
            <a:avLst/>
          </a:prstGeom>
          <a:noFill/>
        </p:spPr>
        <p:txBody>
          <a:bodyPr wrap="none" rtlCol="0">
            <a:spAutoFit/>
          </a:bodyPr>
          <a:lstStyle/>
          <a:p>
            <a:r>
              <a:rPr lang="en-GB" dirty="0">
                <a:solidFill>
                  <a:srgbClr val="FF7170"/>
                </a:solidFill>
                <a:cs typeface="Calibri" panose="020F0502020204030204" pitchFamily="34" charset="0"/>
              </a:rPr>
              <a:t>Career insights</a:t>
            </a:r>
          </a:p>
        </p:txBody>
      </p:sp>
      <p:sp>
        <p:nvSpPr>
          <p:cNvPr id="12" name="TextBox 11">
            <a:extLst>
              <a:ext uri="{FF2B5EF4-FFF2-40B4-BE49-F238E27FC236}">
                <a16:creationId xmlns:a16="http://schemas.microsoft.com/office/drawing/2014/main" id="{4C541630-1D9C-5E34-DC21-665DE21D4087}"/>
              </a:ext>
            </a:extLst>
          </p:cNvPr>
          <p:cNvSpPr txBox="1"/>
          <p:nvPr/>
        </p:nvSpPr>
        <p:spPr>
          <a:xfrm>
            <a:off x="2679889" y="6149071"/>
            <a:ext cx="5274689" cy="646331"/>
          </a:xfrm>
          <a:prstGeom prst="rect">
            <a:avLst/>
          </a:prstGeom>
          <a:noFill/>
        </p:spPr>
        <p:txBody>
          <a:bodyPr wrap="square">
            <a:spAutoFit/>
          </a:bodyPr>
          <a:lstStyle/>
          <a:p>
            <a:pPr algn="ctr"/>
            <a:r>
              <a:rPr lang="en-GB" dirty="0">
                <a:solidFill>
                  <a:srgbClr val="FF7170"/>
                </a:solidFill>
                <a:cs typeface="Calibri" panose="020F0502020204030204" pitchFamily="34" charset="0"/>
              </a:rPr>
              <a:t>Support from peers (national and international) </a:t>
            </a:r>
          </a:p>
          <a:p>
            <a:pPr algn="ctr"/>
            <a:r>
              <a:rPr lang="en-GB" dirty="0">
                <a:solidFill>
                  <a:srgbClr val="FF7170"/>
                </a:solidFill>
                <a:cs typeface="Calibri" panose="020F0502020204030204" pitchFamily="34" charset="0"/>
              </a:rPr>
              <a:t>Master’s Students, Industry Mentors &amp; Entrepreneurs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813C1-1125-F635-363B-A89BF6052DAB}"/>
              </a:ext>
            </a:extLst>
          </p:cNvPr>
          <p:cNvSpPr>
            <a:spLocks noGrp="1"/>
          </p:cNvSpPr>
          <p:nvPr>
            <p:ph type="title"/>
          </p:nvPr>
        </p:nvSpPr>
        <p:spPr>
          <a:xfrm>
            <a:off x="429984" y="287885"/>
            <a:ext cx="10227591" cy="1567017"/>
          </a:xfrm>
        </p:spPr>
        <p:txBody>
          <a:bodyPr/>
          <a:lstStyle/>
          <a:p>
            <a:r>
              <a:rPr lang="en-GB" dirty="0"/>
              <a:t>Who can apply?</a:t>
            </a:r>
          </a:p>
        </p:txBody>
      </p:sp>
      <p:sp>
        <p:nvSpPr>
          <p:cNvPr id="3" name="Content Placeholder 2">
            <a:extLst>
              <a:ext uri="{FF2B5EF4-FFF2-40B4-BE49-F238E27FC236}">
                <a16:creationId xmlns:a16="http://schemas.microsoft.com/office/drawing/2014/main" id="{E9A1A470-A8A3-A3CC-8AB5-A3E480D27A20}"/>
              </a:ext>
            </a:extLst>
          </p:cNvPr>
          <p:cNvSpPr>
            <a:spLocks noGrp="1"/>
          </p:cNvSpPr>
          <p:nvPr>
            <p:ph idx="1"/>
          </p:nvPr>
        </p:nvSpPr>
        <p:spPr>
          <a:xfrm>
            <a:off x="429984" y="2432341"/>
            <a:ext cx="10515600" cy="3822155"/>
          </a:xfrm>
        </p:spPr>
        <p:txBody>
          <a:bodyPr/>
          <a:lstStyle/>
          <a:p>
            <a:pPr marL="0" indent="0">
              <a:buNone/>
            </a:pPr>
            <a:r>
              <a:rPr lang="en-GB" dirty="0"/>
              <a:t>The #DigiInventors Challenge 2025 is open to:</a:t>
            </a:r>
          </a:p>
          <a:p>
            <a:pPr marL="0" indent="0">
              <a:buNone/>
            </a:pPr>
            <a:endParaRPr lang="en-GB" dirty="0"/>
          </a:p>
          <a:p>
            <a:r>
              <a:rPr lang="en-GB" dirty="0"/>
              <a:t>Teams of up to six learners</a:t>
            </a:r>
          </a:p>
          <a:p>
            <a:r>
              <a:rPr lang="en-GB" dirty="0"/>
              <a:t>Learners in S1 to S6 (ages 12 – 18 years)</a:t>
            </a:r>
          </a:p>
          <a:p>
            <a:r>
              <a:rPr lang="en-GB" dirty="0"/>
              <a:t>Teams can be in mixed age groups</a:t>
            </a:r>
          </a:p>
          <a:p>
            <a:r>
              <a:rPr lang="en-GB" dirty="0">
                <a:solidFill>
                  <a:srgbClr val="008ECB"/>
                </a:solidFill>
                <a:hlinkClick r:id="rId3">
                  <a:extLst>
                    <a:ext uri="{A12FA001-AC4F-418D-AE19-62706E023703}">
                      <ahyp:hlinkClr xmlns:ahyp="http://schemas.microsoft.com/office/drawing/2018/hyperlinkcolor" val="tx"/>
                    </a:ext>
                  </a:extLst>
                </a:hlinkClick>
              </a:rPr>
              <a:t>2025 Rules</a:t>
            </a:r>
            <a:endParaRPr lang="en-GB" dirty="0">
              <a:solidFill>
                <a:srgbClr val="008ECB"/>
              </a:solidFill>
            </a:endParaRPr>
          </a:p>
        </p:txBody>
      </p:sp>
    </p:spTree>
    <p:extLst>
      <p:ext uri="{BB962C8B-B14F-4D97-AF65-F5344CB8AC3E}">
        <p14:creationId xmlns:p14="http://schemas.microsoft.com/office/powerpoint/2010/main" val="3268630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7"/>
          <p:cNvSpPr txBox="1">
            <a:spLocks noGrp="1"/>
          </p:cNvSpPr>
          <p:nvPr>
            <p:ph type="body" idx="1"/>
          </p:nvPr>
        </p:nvSpPr>
        <p:spPr>
          <a:xfrm>
            <a:off x="411709" y="2256984"/>
            <a:ext cx="9497047" cy="441229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425563"/>
              </a:buClr>
              <a:buSzPts val="2800"/>
              <a:buNone/>
            </a:pPr>
            <a:r>
              <a:rPr lang="en-GB" b="1" dirty="0"/>
              <a:t>Develop</a:t>
            </a:r>
            <a:r>
              <a:rPr lang="en-GB" dirty="0"/>
              <a:t> a digital idea that is easy to use and targeted towards a female audience:</a:t>
            </a:r>
            <a:endParaRPr dirty="0"/>
          </a:p>
          <a:p>
            <a:pPr marL="0" lvl="0" indent="0" algn="just" rtl="0">
              <a:lnSpc>
                <a:spcPct val="90000"/>
              </a:lnSpc>
              <a:spcBef>
                <a:spcPts val="1000"/>
              </a:spcBef>
              <a:spcAft>
                <a:spcPts val="0"/>
              </a:spcAft>
              <a:buClr>
                <a:srgbClr val="425563"/>
              </a:buClr>
              <a:buSzPts val="2800"/>
              <a:buNone/>
            </a:pPr>
            <a:endParaRPr dirty="0"/>
          </a:p>
          <a:p>
            <a:pPr marL="514350" lvl="0" indent="-514350" algn="just" rtl="0">
              <a:lnSpc>
                <a:spcPct val="90000"/>
              </a:lnSpc>
              <a:spcBef>
                <a:spcPts val="1000"/>
              </a:spcBef>
              <a:spcAft>
                <a:spcPts val="0"/>
              </a:spcAft>
              <a:buClr>
                <a:srgbClr val="425563"/>
              </a:buClr>
              <a:buSzPts val="2800"/>
              <a:buFont typeface="Calibri"/>
              <a:buAutoNum type="arabicPeriod"/>
            </a:pPr>
            <a:r>
              <a:rPr lang="en-GB" b="1" dirty="0"/>
              <a:t>Challenges</a:t>
            </a:r>
            <a:r>
              <a:rPr lang="en-GB" dirty="0"/>
              <a:t> stereotypes</a:t>
            </a:r>
            <a:endParaRPr dirty="0"/>
          </a:p>
          <a:p>
            <a:pPr marL="514350" lvl="0" indent="-514350" algn="just" rtl="0">
              <a:lnSpc>
                <a:spcPct val="90000"/>
              </a:lnSpc>
              <a:spcBef>
                <a:spcPts val="1000"/>
              </a:spcBef>
              <a:spcAft>
                <a:spcPts val="0"/>
              </a:spcAft>
              <a:buClr>
                <a:srgbClr val="425563"/>
              </a:buClr>
              <a:buSzPts val="2800"/>
              <a:buFont typeface="Calibri"/>
              <a:buAutoNum type="arabicPeriod"/>
            </a:pPr>
            <a:r>
              <a:rPr lang="en-GB" b="1" dirty="0"/>
              <a:t>Attracts</a:t>
            </a:r>
            <a:r>
              <a:rPr lang="en-GB" dirty="0"/>
              <a:t> girls and women to get involved in playing football</a:t>
            </a:r>
            <a:endParaRPr dirty="0"/>
          </a:p>
          <a:p>
            <a:pPr marL="514350" lvl="0" indent="-514350" algn="just" rtl="0">
              <a:lnSpc>
                <a:spcPct val="90000"/>
              </a:lnSpc>
              <a:spcBef>
                <a:spcPts val="1000"/>
              </a:spcBef>
              <a:spcAft>
                <a:spcPts val="0"/>
              </a:spcAft>
              <a:buClr>
                <a:srgbClr val="425563"/>
              </a:buClr>
              <a:buSzPts val="2800"/>
              <a:buFont typeface="Calibri"/>
              <a:buAutoNum type="arabicPeriod"/>
            </a:pPr>
            <a:r>
              <a:rPr lang="en-GB" dirty="0"/>
              <a:t>And how can this solution help educate and </a:t>
            </a:r>
            <a:r>
              <a:rPr lang="en-GB" b="1" dirty="0"/>
              <a:t>inform</a:t>
            </a:r>
            <a:r>
              <a:rPr lang="en-GB" dirty="0"/>
              <a:t> them about leading healthy lifestyles (both physically and mentally)?</a:t>
            </a:r>
            <a:endParaRPr dirty="0"/>
          </a:p>
        </p:txBody>
      </p:sp>
      <p:pic>
        <p:nvPicPr>
          <p:cNvPr id="131" name="Google Shape;131;p7"/>
          <p:cNvPicPr preferRelativeResize="0"/>
          <p:nvPr/>
        </p:nvPicPr>
        <p:blipFill rotWithShape="1">
          <a:blip r:embed="rId3">
            <a:alphaModFix/>
          </a:blip>
          <a:srcRect/>
          <a:stretch/>
        </p:blipFill>
        <p:spPr>
          <a:xfrm>
            <a:off x="9901311" y="4310217"/>
            <a:ext cx="1878980" cy="1878980"/>
          </a:xfrm>
          <a:prstGeom prst="rect">
            <a:avLst/>
          </a:prstGeom>
          <a:noFill/>
          <a:ln>
            <a:noFill/>
          </a:ln>
        </p:spPr>
      </p:pic>
      <p:sp>
        <p:nvSpPr>
          <p:cNvPr id="132" name="Google Shape;132;p7"/>
          <p:cNvSpPr txBox="1"/>
          <p:nvPr/>
        </p:nvSpPr>
        <p:spPr>
          <a:xfrm>
            <a:off x="9685054" y="6189197"/>
            <a:ext cx="2382353"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Calibri"/>
                <a:ea typeface="Calibri"/>
                <a:cs typeface="Calibri"/>
                <a:sym typeface="Calibri"/>
              </a:rPr>
              <a:t>Real-life challenge  Read the report</a:t>
            </a:r>
            <a:endParaRPr dirty="0"/>
          </a:p>
        </p:txBody>
      </p:sp>
      <p:sp>
        <p:nvSpPr>
          <p:cNvPr id="3" name="Title 2">
            <a:extLst>
              <a:ext uri="{FF2B5EF4-FFF2-40B4-BE49-F238E27FC236}">
                <a16:creationId xmlns:a16="http://schemas.microsoft.com/office/drawing/2014/main" id="{8C573965-5204-9223-F5E8-FCE9C5E0DA6C}"/>
              </a:ext>
            </a:extLst>
          </p:cNvPr>
          <p:cNvSpPr>
            <a:spLocks noGrp="1"/>
          </p:cNvSpPr>
          <p:nvPr>
            <p:ph type="title"/>
          </p:nvPr>
        </p:nvSpPr>
        <p:spPr>
          <a:xfrm>
            <a:off x="411709" y="209887"/>
            <a:ext cx="10227591" cy="1567017"/>
          </a:xfrm>
        </p:spPr>
        <p:txBody>
          <a:bodyPr/>
          <a:lstStyle/>
          <a:p>
            <a:r>
              <a:rPr lang="en-GB" dirty="0"/>
              <a:t>Option 1: Scottish Women’s Football Challenge</a:t>
            </a:r>
          </a:p>
        </p:txBody>
      </p:sp>
      <p:pic>
        <p:nvPicPr>
          <p:cNvPr id="2" name="Picture 1">
            <a:extLst>
              <a:ext uri="{FF2B5EF4-FFF2-40B4-BE49-F238E27FC236}">
                <a16:creationId xmlns:a16="http://schemas.microsoft.com/office/drawing/2014/main" id="{0BB09A80-5728-D422-20FA-E9B9AA0A5C96}"/>
              </a:ext>
            </a:extLst>
          </p:cNvPr>
          <p:cNvPicPr>
            <a:picLocks noChangeAspect="1"/>
          </p:cNvPicPr>
          <p:nvPr/>
        </p:nvPicPr>
        <p:blipFill>
          <a:blip r:embed="rId4"/>
          <a:stretch>
            <a:fillRect/>
          </a:stretch>
        </p:blipFill>
        <p:spPr>
          <a:xfrm>
            <a:off x="9804667" y="2167092"/>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 calcmode="lin" valueType="num">
                                      <p:cBhvr additive="base">
                                        <p:cTn id="7" dur="500"/>
                                        <p:tgtEl>
                                          <p:spTgt spid="1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9">
                                            <p:txEl>
                                              <p:pRg st="2" end="2"/>
                                            </p:txEl>
                                          </p:spTgt>
                                        </p:tgtEl>
                                        <p:attrNameLst>
                                          <p:attrName>style.visibility</p:attrName>
                                        </p:attrNameLst>
                                      </p:cBhvr>
                                      <p:to>
                                        <p:strVal val="visible"/>
                                      </p:to>
                                    </p:set>
                                    <p:anim calcmode="lin" valueType="num">
                                      <p:cBhvr additive="base">
                                        <p:cTn id="12" dur="500"/>
                                        <p:tgtEl>
                                          <p:spTgt spid="1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9">
                                            <p:txEl>
                                              <p:pRg st="3" end="3"/>
                                            </p:txEl>
                                          </p:spTgt>
                                        </p:tgtEl>
                                        <p:attrNameLst>
                                          <p:attrName>style.visibility</p:attrName>
                                        </p:attrNameLst>
                                      </p:cBhvr>
                                      <p:to>
                                        <p:strVal val="visible"/>
                                      </p:to>
                                    </p:set>
                                    <p:anim calcmode="lin" valueType="num">
                                      <p:cBhvr additive="base">
                                        <p:cTn id="17" dur="500"/>
                                        <p:tgtEl>
                                          <p:spTgt spid="1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9">
                                            <p:txEl>
                                              <p:pRg st="4" end="4"/>
                                            </p:txEl>
                                          </p:spTgt>
                                        </p:tgtEl>
                                        <p:attrNameLst>
                                          <p:attrName>style.visibility</p:attrName>
                                        </p:attrNameLst>
                                      </p:cBhvr>
                                      <p:to>
                                        <p:strVal val="visible"/>
                                      </p:to>
                                    </p:set>
                                    <p:anim calcmode="lin" valueType="num">
                                      <p:cBhvr additive="base">
                                        <p:cTn id="22" dur="500"/>
                                        <p:tgtEl>
                                          <p:spTgt spid="12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8294-45D0-3885-4435-DF20A01D1009}"/>
              </a:ext>
            </a:extLst>
          </p:cNvPr>
          <p:cNvSpPr>
            <a:spLocks noGrp="1"/>
          </p:cNvSpPr>
          <p:nvPr>
            <p:ph type="title"/>
          </p:nvPr>
        </p:nvSpPr>
        <p:spPr>
          <a:xfrm>
            <a:off x="245390" y="166782"/>
            <a:ext cx="10227591" cy="1567017"/>
          </a:xfrm>
        </p:spPr>
        <p:txBody>
          <a:bodyPr/>
          <a:lstStyle/>
          <a:p>
            <a:r>
              <a:rPr lang="en-GB" dirty="0"/>
              <a:t>Reason for Option 1</a:t>
            </a:r>
          </a:p>
        </p:txBody>
      </p:sp>
      <p:sp>
        <p:nvSpPr>
          <p:cNvPr id="3" name="Content Placeholder 2">
            <a:extLst>
              <a:ext uri="{FF2B5EF4-FFF2-40B4-BE49-F238E27FC236}">
                <a16:creationId xmlns:a16="http://schemas.microsoft.com/office/drawing/2014/main" id="{3D8AEC94-A53F-6916-9643-06CF59F0DBEB}"/>
              </a:ext>
            </a:extLst>
          </p:cNvPr>
          <p:cNvSpPr>
            <a:spLocks noGrp="1"/>
          </p:cNvSpPr>
          <p:nvPr>
            <p:ph idx="1"/>
          </p:nvPr>
        </p:nvSpPr>
        <p:spPr>
          <a:xfrm>
            <a:off x="245390" y="2559943"/>
            <a:ext cx="10515600" cy="3440807"/>
          </a:xfrm>
        </p:spPr>
        <p:txBody>
          <a:bodyPr>
            <a:normAutofit/>
          </a:bodyPr>
          <a:lstStyle/>
          <a:p>
            <a:r>
              <a:rPr lang="en-GB" sz="2400" dirty="0"/>
              <a:t>This is a real-life challenge that Scottish Women’s Football are trying to address – they are excited to see what solutions your team identifies. </a:t>
            </a:r>
            <a:r>
              <a:rPr lang="en-GB" sz="2400" dirty="0">
                <a:solidFill>
                  <a:srgbClr val="FF7170"/>
                </a:solidFill>
                <a:hlinkClick r:id="rId3">
                  <a:extLst>
                    <a:ext uri="{A12FA001-AC4F-418D-AE19-62706E023703}">
                      <ahyp:hlinkClr xmlns:ahyp="http://schemas.microsoft.com/office/drawing/2018/hyperlinkcolor" val="tx"/>
                    </a:ext>
                  </a:extLst>
                </a:hlinkClick>
              </a:rPr>
              <a:t>Read the report</a:t>
            </a:r>
            <a:endParaRPr lang="en-GB" sz="2400" dirty="0">
              <a:solidFill>
                <a:srgbClr val="FF7170"/>
              </a:solidFill>
            </a:endParaRPr>
          </a:p>
          <a:p>
            <a:pPr marL="0" indent="0">
              <a:buNone/>
            </a:pPr>
            <a:endParaRPr lang="en-GB" sz="2400" dirty="0"/>
          </a:p>
          <a:p>
            <a:r>
              <a:rPr lang="en-GB" sz="2400" dirty="0"/>
              <a:t>UEFA European Women's Championship took place from 02-27 July 2025 in Switzerland</a:t>
            </a:r>
          </a:p>
          <a:p>
            <a:endParaRPr lang="en-GB" sz="2400" dirty="0"/>
          </a:p>
          <a:p>
            <a:r>
              <a:rPr lang="en-GB" sz="2400" dirty="0"/>
              <a:t>Women’s football is becoming increasingly popular with more people participating, watching and supporting teams</a:t>
            </a:r>
          </a:p>
        </p:txBody>
      </p:sp>
    </p:spTree>
    <p:extLst>
      <p:ext uri="{BB962C8B-B14F-4D97-AF65-F5344CB8AC3E}">
        <p14:creationId xmlns:p14="http://schemas.microsoft.com/office/powerpoint/2010/main" val="4185086635"/>
      </p:ext>
    </p:extLst>
  </p:cSld>
  <p:clrMapOvr>
    <a:masterClrMapping/>
  </p:clrMapOvr>
</p:sld>
</file>

<file path=ppt/theme/theme1.xml><?xml version="1.0" encoding="utf-8"?>
<a:theme xmlns:a="http://schemas.openxmlformats.org/drawingml/2006/main" name="White Theme">
  <a:themeElements>
    <a:clrScheme name="DIGI Primary Scool edition">
      <a:dk1>
        <a:srgbClr val="415563"/>
      </a:dk1>
      <a:lt1>
        <a:srgbClr val="FFFFFF"/>
      </a:lt1>
      <a:dk2>
        <a:srgbClr val="01AFEF"/>
      </a:dk2>
      <a:lt2>
        <a:srgbClr val="FBFBFB"/>
      </a:lt2>
      <a:accent1>
        <a:srgbClr val="6DAAE3"/>
      </a:accent1>
      <a:accent2>
        <a:srgbClr val="188ECC"/>
      </a:accent2>
      <a:accent3>
        <a:srgbClr val="75BDA7"/>
      </a:accent3>
      <a:accent4>
        <a:srgbClr val="6F309F"/>
      </a:accent4>
      <a:accent5>
        <a:srgbClr val="92D04F"/>
      </a:accent5>
      <a:accent6>
        <a:srgbClr val="FFC000"/>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6a6095f-3ec3-45a1-81fb-52ec8bc0287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46803B3B24DB49AABCDD2969666AC1" ma:contentTypeVersion="10" ma:contentTypeDescription="Create a new document." ma:contentTypeScope="" ma:versionID="0117fd5f0f78f2cdaa33c901ab8cb7c1">
  <xsd:schema xmlns:xsd="http://www.w3.org/2001/XMLSchema" xmlns:xs="http://www.w3.org/2001/XMLSchema" xmlns:p="http://schemas.microsoft.com/office/2006/metadata/properties" xmlns:ns2="16a6095f-3ec3-45a1-81fb-52ec8bc0287a" targetNamespace="http://schemas.microsoft.com/office/2006/metadata/properties" ma:root="true" ma:fieldsID="b94318a7964c56e40c719b2087e338ff" ns2:_="">
    <xsd:import namespace="16a6095f-3ec3-45a1-81fb-52ec8bc0287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a6095f-3ec3-45a1-81fb-52ec8bc028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aee90cd-83c3-49ff-b016-0a68c5be606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CC2C4F-B8EA-45A3-A87D-0A109D44F909}">
  <ds:schemaRefs>
    <ds:schemaRef ds:uri="http://schemas.microsoft.com/office/infopath/2007/PartnerControls"/>
    <ds:schemaRef ds:uri="http://schemas.microsoft.com/office/2006/documentManagement/types"/>
    <ds:schemaRef ds:uri="http://purl.org/dc/dcmitype/"/>
    <ds:schemaRef ds:uri="http://purl.org/dc/terms/"/>
    <ds:schemaRef ds:uri="http://schemas.microsoft.com/office/2006/metadata/properties"/>
    <ds:schemaRef ds:uri="http://purl.org/dc/elements/1.1/"/>
    <ds:schemaRef ds:uri="http://www.w3.org/XML/1998/namespace"/>
    <ds:schemaRef ds:uri="16a6095f-3ec3-45a1-81fb-52ec8bc0287a"/>
    <ds:schemaRef ds:uri="http://schemas.openxmlformats.org/package/2006/metadata/core-properties"/>
  </ds:schemaRefs>
</ds:datastoreItem>
</file>

<file path=customXml/itemProps2.xml><?xml version="1.0" encoding="utf-8"?>
<ds:datastoreItem xmlns:ds="http://schemas.openxmlformats.org/officeDocument/2006/customXml" ds:itemID="{95981DCF-DEE0-4DA4-83D1-8C54828FBD43}">
  <ds:schemaRefs>
    <ds:schemaRef ds:uri="http://schemas.microsoft.com/sharepoint/v3/contenttype/forms"/>
  </ds:schemaRefs>
</ds:datastoreItem>
</file>

<file path=customXml/itemProps3.xml><?xml version="1.0" encoding="utf-8"?>
<ds:datastoreItem xmlns:ds="http://schemas.openxmlformats.org/officeDocument/2006/customXml" ds:itemID="{A5DD80EB-4A80-48C3-BF78-6F1E4B8C15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a6095f-3ec3-45a1-81fb-52ec8bc028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DHI 1</Template>
  <TotalTime>23497</TotalTime>
  <Words>8742</Words>
  <Application>Microsoft Office PowerPoint</Application>
  <PresentationFormat>Widescreen</PresentationFormat>
  <Paragraphs>699</Paragraphs>
  <Slides>48</Slides>
  <Notes>38</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Noto Sans Symbols</vt:lpstr>
      <vt:lpstr>Poppins Medium</vt:lpstr>
      <vt:lpstr>PT Sans Narrow</vt:lpstr>
      <vt:lpstr>Wingdings</vt:lpstr>
      <vt:lpstr>White Theme</vt:lpstr>
      <vt:lpstr>#DigiInventors Challenge 2025</vt:lpstr>
      <vt:lpstr>The #DigiInventors 2025 Challenge</vt:lpstr>
      <vt:lpstr>#DigiInventors Toolkit</vt:lpstr>
      <vt:lpstr>What is the challenge?</vt:lpstr>
      <vt:lpstr>What is the #DigiInventors Challenge</vt:lpstr>
      <vt:lpstr>What do your pupils get from the Challenge?</vt:lpstr>
      <vt:lpstr>Who can apply?</vt:lpstr>
      <vt:lpstr>Option 1: Scottish Women’s Football Challenge</vt:lpstr>
      <vt:lpstr>Reason for Option 1</vt:lpstr>
      <vt:lpstr>Option 2: General health challenge</vt:lpstr>
      <vt:lpstr>Reason for Option 2</vt:lpstr>
      <vt:lpstr>The Prize(s)</vt:lpstr>
      <vt:lpstr>#DigiInventors Challenge 2025 Timeline</vt:lpstr>
      <vt:lpstr>What is digital health and social care?</vt:lpstr>
      <vt:lpstr>Why is digital health and social care Important?</vt:lpstr>
      <vt:lpstr>About the Digital Health &amp; Care Innovation Centre (DHI)</vt:lpstr>
      <vt:lpstr>What do your pupils get from the Challenge?</vt:lpstr>
      <vt:lpstr>Young STEM Leader Programme</vt:lpstr>
      <vt:lpstr>What does DHI &amp; Partners get from the Challenge?</vt:lpstr>
      <vt:lpstr>Scotland's AI strategy highlights</vt:lpstr>
      <vt:lpstr>What should you think about?</vt:lpstr>
      <vt:lpstr>Judging criteria - overview</vt:lpstr>
      <vt:lpstr>Judging criteria 1 – Problem and idea  </vt:lpstr>
      <vt:lpstr>Judging criteria 2 – Research and insight  </vt:lpstr>
      <vt:lpstr>Judging criteria 3 – Design and impact</vt:lpstr>
      <vt:lpstr>Judging criteria 4 – Communication and pitch</vt:lpstr>
      <vt:lpstr>Step 1: Create your team</vt:lpstr>
      <vt:lpstr>Step 2: Identify the problem</vt:lpstr>
      <vt:lpstr>Step 3: Research the problem</vt:lpstr>
      <vt:lpstr>Resources</vt:lpstr>
      <vt:lpstr>Step 4: Designing a solution</vt:lpstr>
      <vt:lpstr>Step 5: Pitch your solution</vt:lpstr>
      <vt:lpstr>Applying and submitting</vt:lpstr>
      <vt:lpstr>Top tips from our judges</vt:lpstr>
      <vt:lpstr>Inspiration – Previous examples</vt:lpstr>
      <vt:lpstr>DHI examples – Covid 19 Response</vt:lpstr>
      <vt:lpstr>DHI examples – Horizon 3 Project SCOTCAP</vt:lpstr>
      <vt:lpstr>DHI examples – Scaling Innovation –Right Decision Service (RDS)</vt:lpstr>
      <vt:lpstr>DHI examples – Direct Investment (Moray Regional Growth deal (£5m)</vt:lpstr>
      <vt:lpstr>Previous #DigiInventors Challenge – Scottish winners</vt:lpstr>
      <vt:lpstr>Previous #DigiInventors Challenge – United Arab Emirates (UAE) winners</vt:lpstr>
      <vt:lpstr>Other digital health and care solutions</vt:lpstr>
      <vt:lpstr>PowerPoint Presentation</vt:lpstr>
      <vt:lpstr>PowerPoint Presentation</vt:lpstr>
      <vt:lpstr>PowerPoint Presentation</vt:lpstr>
      <vt:lpstr>Further learning opportunities  (Scotland only)</vt:lpstr>
      <vt:lpstr>Further learning opportunities, funding and pathways - (Scotland only)</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Reilly</dc:creator>
  <cp:lastModifiedBy>Olivia Dunbar</cp:lastModifiedBy>
  <cp:revision>77</cp:revision>
  <dcterms:created xsi:type="dcterms:W3CDTF">2020-11-05T15:46:58Z</dcterms:created>
  <dcterms:modified xsi:type="dcterms:W3CDTF">2025-08-15T11:27:26Z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0x010100FC46803B3B24DB49AABCDD2969666AC1</vt:lpwstr>
  </property>
  <property fmtid="{D5CDD505-2E9C-101B-9397-08002B2CF9AE}" pid="3" name="MediaServiceImageTags">
    <vt:lpwstr/>
  </property>
</Properties>
</file>